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2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8" r:id="rId19"/>
    <p:sldId id="280" r:id="rId20"/>
    <p:sldId id="281" r:id="rId21"/>
    <p:sldId id="284" r:id="rId22"/>
    <p:sldId id="277" r:id="rId23"/>
    <p:sldId id="283" r:id="rId24"/>
    <p:sldId id="28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50" autoAdjust="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1DA708-4852-476E-940B-2336731018E6}" type="datetimeFigureOut">
              <a:rPr lang="en-IN" smtClean="0"/>
              <a:t>15-07-2022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E303D4-1D9B-465F-982E-C584B78F815B}" type="slidenum">
              <a:rPr lang="en-IN" smtClean="0"/>
              <a:t>‹#›</a:t>
            </a:fld>
            <a:endParaRPr lang="en-IN"/>
          </a:p>
        </p:txBody>
      </p:sp>
    </p:spTree>
    <p:extLst>
      <p:ext uri="{BB962C8B-B14F-4D97-AF65-F5344CB8AC3E}">
        <p14:creationId xmlns:p14="http://schemas.microsoft.com/office/powerpoint/2010/main" val="1591751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E303D4-1D9B-465F-982E-C584B78F815B}" type="slidenum">
              <a:rPr lang="en-IN" smtClean="0"/>
              <a:t>12</a:t>
            </a:fld>
            <a:endParaRPr lang="en-IN"/>
          </a:p>
        </p:txBody>
      </p:sp>
    </p:spTree>
    <p:extLst>
      <p:ext uri="{BB962C8B-B14F-4D97-AF65-F5344CB8AC3E}">
        <p14:creationId xmlns:p14="http://schemas.microsoft.com/office/powerpoint/2010/main" val="12791835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7/15/2022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832297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6993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5906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3861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4520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59745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21472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18943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983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9954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951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7350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6555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4283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7/15/2022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8474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1327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0975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7/15/2022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5403746"/>
      </p:ext>
    </p:extLst>
  </p:cSld>
  <p:clrMap bg1="dk1" tx1="lt1" bg2="dk2" tx2="lt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 id="2147484042" r:id="rId14"/>
    <p:sldLayoutId id="2147484043" r:id="rId15"/>
    <p:sldLayoutId id="2147484044" r:id="rId16"/>
    <p:sldLayoutId id="214748404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xml"/><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5.xml"/><Relationship Id="rId4" Type="http://schemas.openxmlformats.org/officeDocument/2006/relationships/image" Target="../media/image48.png"/></Relationships>
</file>

<file path=ppt/slides/_rels/slide2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9273" y="1203158"/>
            <a:ext cx="9317254" cy="3397718"/>
          </a:xfrm>
        </p:spPr>
        <p:txBody>
          <a:bodyPr>
            <a:noAutofit/>
          </a:bodyPr>
          <a:lstStyle/>
          <a:p>
            <a:pPr algn="ctr"/>
            <a:r>
              <a:rPr lang="en-US" sz="7200" b="1" dirty="0" smtClean="0">
                <a:latin typeface="Algerian" panose="04020705040A02060702" pitchFamily="82" charset="0"/>
              </a:rPr>
              <a:t>HR - analytics and employee attrition </a:t>
            </a:r>
            <a:endParaRPr lang="en-IN" sz="7200" b="1" dirty="0">
              <a:latin typeface="Algerian" panose="04020705040A02060702" pitchFamily="82" charset="0"/>
            </a:endParaRPr>
          </a:p>
        </p:txBody>
      </p:sp>
      <p:sp>
        <p:nvSpPr>
          <p:cNvPr id="3" name="Subtitle 2"/>
          <p:cNvSpPr>
            <a:spLocks noGrp="1"/>
          </p:cNvSpPr>
          <p:nvPr>
            <p:ph type="subTitle" idx="1"/>
          </p:nvPr>
        </p:nvSpPr>
        <p:spPr>
          <a:xfrm>
            <a:off x="6525928" y="4932947"/>
            <a:ext cx="4889634" cy="1261872"/>
          </a:xfrm>
        </p:spPr>
        <p:txBody>
          <a:bodyPr>
            <a:normAutofit/>
          </a:bodyPr>
          <a:lstStyle/>
          <a:p>
            <a:r>
              <a:rPr lang="en-US" sz="4000" b="1" dirty="0" smtClean="0">
                <a:solidFill>
                  <a:schemeClr val="tx1">
                    <a:lumMod val="95000"/>
                  </a:schemeClr>
                </a:solidFill>
              </a:rPr>
              <a:t>   - Rakesh m v</a:t>
            </a:r>
            <a:endParaRPr lang="en-IN" sz="4000" b="1" dirty="0">
              <a:solidFill>
                <a:schemeClr val="tx1">
                  <a:lumMod val="95000"/>
                </a:schemeClr>
              </a:solidFill>
            </a:endParaRPr>
          </a:p>
        </p:txBody>
      </p:sp>
    </p:spTree>
    <p:extLst>
      <p:ext uri="{BB962C8B-B14F-4D97-AF65-F5344CB8AC3E}">
        <p14:creationId xmlns:p14="http://schemas.microsoft.com/office/powerpoint/2010/main" val="31354165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4111" y="305868"/>
            <a:ext cx="5661062" cy="576262"/>
          </a:xfrm>
        </p:spPr>
        <p:txBody>
          <a:bodyPr/>
          <a:lstStyle/>
          <a:p>
            <a:r>
              <a:rPr lang="en-US" sz="3200" b="1" dirty="0" smtClean="0">
                <a:solidFill>
                  <a:srgbClr val="FFFF00"/>
                </a:solidFill>
              </a:rPr>
              <a:t>6. Attrition </a:t>
            </a:r>
            <a:r>
              <a:rPr lang="en-US" sz="3200" b="1" dirty="0">
                <a:solidFill>
                  <a:srgbClr val="FFFF00"/>
                </a:solidFill>
              </a:rPr>
              <a:t>V/s “JobRole”:</a:t>
            </a:r>
            <a:endParaRPr lang="en-IN" sz="3200" b="1" dirty="0">
              <a:solidFill>
                <a:srgbClr val="FFFF00"/>
              </a:solidFill>
            </a:endParaRPr>
          </a:p>
        </p:txBody>
      </p:sp>
      <p:pic>
        <p:nvPicPr>
          <p:cNvPr id="7" name="Content Placeholder 6"/>
          <p:cNvPicPr>
            <a:picLocks noGrp="1" noChangeAspect="1"/>
          </p:cNvPicPr>
          <p:nvPr>
            <p:ph sz="half" idx="2"/>
          </p:nvPr>
        </p:nvPicPr>
        <p:blipFill>
          <a:blip r:embed="rId2"/>
          <a:stretch>
            <a:fillRect/>
          </a:stretch>
        </p:blipFill>
        <p:spPr>
          <a:xfrm>
            <a:off x="237537" y="2456911"/>
            <a:ext cx="5577636" cy="4098001"/>
          </a:xfrm>
          <a:prstGeom prst="rect">
            <a:avLst/>
          </a:prstGeom>
        </p:spPr>
      </p:pic>
      <p:sp>
        <p:nvSpPr>
          <p:cNvPr id="5" name="Text Placeholder 4"/>
          <p:cNvSpPr>
            <a:spLocks noGrp="1"/>
          </p:cNvSpPr>
          <p:nvPr>
            <p:ph type="body" sz="quarter" idx="3"/>
          </p:nvPr>
        </p:nvSpPr>
        <p:spPr>
          <a:xfrm>
            <a:off x="6155450" y="305868"/>
            <a:ext cx="5896137" cy="573504"/>
          </a:xfrm>
        </p:spPr>
        <p:txBody>
          <a:bodyPr/>
          <a:lstStyle/>
          <a:p>
            <a:r>
              <a:rPr lang="en-US" sz="3200" b="1" dirty="0" smtClean="0">
                <a:solidFill>
                  <a:srgbClr val="FFFF00"/>
                </a:solidFill>
              </a:rPr>
              <a:t>7.Attrition </a:t>
            </a:r>
            <a:r>
              <a:rPr lang="en-US" sz="3200" b="1" dirty="0">
                <a:solidFill>
                  <a:srgbClr val="FFFF00"/>
                </a:solidFill>
              </a:rPr>
              <a:t>V/s “MaritalStatus”:</a:t>
            </a:r>
            <a:endParaRPr lang="en-IN" sz="3200" b="1" dirty="0">
              <a:solidFill>
                <a:srgbClr val="FFFF00"/>
              </a:solidFill>
            </a:endParaRPr>
          </a:p>
        </p:txBody>
      </p:sp>
      <p:pic>
        <p:nvPicPr>
          <p:cNvPr id="9" name="Content Placeholder 8"/>
          <p:cNvPicPr>
            <a:picLocks noGrp="1" noChangeAspect="1"/>
          </p:cNvPicPr>
          <p:nvPr>
            <p:ph sz="quarter" idx="4"/>
          </p:nvPr>
        </p:nvPicPr>
        <p:blipFill>
          <a:blip r:embed="rId3"/>
          <a:stretch>
            <a:fillRect/>
          </a:stretch>
        </p:blipFill>
        <p:spPr>
          <a:xfrm>
            <a:off x="6155450" y="2456911"/>
            <a:ext cx="5896137" cy="4098001"/>
          </a:xfrm>
          <a:prstGeom prst="rect">
            <a:avLst/>
          </a:prstGeom>
        </p:spPr>
      </p:pic>
      <p:pic>
        <p:nvPicPr>
          <p:cNvPr id="8" name="Picture 7"/>
          <p:cNvPicPr>
            <a:picLocks noChangeAspect="1"/>
          </p:cNvPicPr>
          <p:nvPr/>
        </p:nvPicPr>
        <p:blipFill>
          <a:blip r:embed="rId4"/>
          <a:stretch>
            <a:fillRect/>
          </a:stretch>
        </p:blipFill>
        <p:spPr>
          <a:xfrm>
            <a:off x="237537" y="1112308"/>
            <a:ext cx="5577637" cy="1114425"/>
          </a:xfrm>
          <a:prstGeom prst="rect">
            <a:avLst/>
          </a:prstGeom>
        </p:spPr>
      </p:pic>
      <p:pic>
        <p:nvPicPr>
          <p:cNvPr id="10" name="Picture 9"/>
          <p:cNvPicPr>
            <a:picLocks noChangeAspect="1"/>
          </p:cNvPicPr>
          <p:nvPr/>
        </p:nvPicPr>
        <p:blipFill>
          <a:blip r:embed="rId5"/>
          <a:stretch>
            <a:fillRect/>
          </a:stretch>
        </p:blipFill>
        <p:spPr>
          <a:xfrm>
            <a:off x="6155450" y="1112309"/>
            <a:ext cx="5896137" cy="1114425"/>
          </a:xfrm>
          <a:prstGeom prst="rect">
            <a:avLst/>
          </a:prstGeom>
        </p:spPr>
      </p:pic>
    </p:spTree>
    <p:extLst>
      <p:ext uri="{BB962C8B-B14F-4D97-AF65-F5344CB8AC3E}">
        <p14:creationId xmlns:p14="http://schemas.microsoft.com/office/powerpoint/2010/main" val="26376657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509" y="71919"/>
            <a:ext cx="10131425" cy="1017903"/>
          </a:xfrm>
        </p:spPr>
        <p:txBody>
          <a:bodyPr/>
          <a:lstStyle/>
          <a:p>
            <a:r>
              <a:rPr lang="en-IN" dirty="0" smtClean="0"/>
              <a:t>                  </a:t>
            </a:r>
            <a:r>
              <a:rPr lang="en-IN" sz="4000" b="1" u="sng" dirty="0" smtClean="0">
                <a:latin typeface="Algerian" panose="04020705040A02060702" pitchFamily="82" charset="0"/>
              </a:rPr>
              <a:t>DATA PRE - PROCESSING</a:t>
            </a:r>
            <a:endParaRPr lang="en-IN" sz="4000" b="1" u="sng" dirty="0">
              <a:latin typeface="Algerian" panose="04020705040A02060702" pitchFamily="82" charset="0"/>
            </a:endParaRPr>
          </a:p>
        </p:txBody>
      </p:sp>
      <p:sp>
        <p:nvSpPr>
          <p:cNvPr id="8" name="Rectangle 7"/>
          <p:cNvSpPr/>
          <p:nvPr/>
        </p:nvSpPr>
        <p:spPr>
          <a:xfrm>
            <a:off x="520556" y="1005681"/>
            <a:ext cx="11541305" cy="1384995"/>
          </a:xfrm>
          <a:prstGeom prst="rect">
            <a:avLst/>
          </a:prstGeom>
        </p:spPr>
        <p:txBody>
          <a:bodyPr wrap="square">
            <a:spAutoFit/>
          </a:bodyPr>
          <a:lstStyle/>
          <a:p>
            <a:pPr marL="457200" indent="-457200">
              <a:buFont typeface="Wingdings" panose="05000000000000000000" pitchFamily="2" charset="2"/>
              <a:buChar char="§"/>
            </a:pPr>
            <a:r>
              <a:rPr lang="en-IN" sz="2800" dirty="0"/>
              <a:t>Refers to data mining technique that transforms raw data </a:t>
            </a:r>
            <a:r>
              <a:rPr lang="en-IN" sz="2800" dirty="0" smtClean="0"/>
              <a:t>into an understandable format</a:t>
            </a:r>
          </a:p>
          <a:p>
            <a:pPr marL="457200" indent="-457200">
              <a:buFont typeface="Wingdings" panose="05000000000000000000" pitchFamily="2" charset="2"/>
              <a:buChar char="§"/>
            </a:pPr>
            <a:r>
              <a:rPr lang="en-IN" sz="2800" dirty="0" smtClean="0"/>
              <a:t>Useful </a:t>
            </a:r>
            <a:r>
              <a:rPr lang="en-IN" sz="2800" dirty="0"/>
              <a:t>in making the data ready for analysis</a:t>
            </a:r>
          </a:p>
        </p:txBody>
      </p:sp>
      <p:sp>
        <p:nvSpPr>
          <p:cNvPr id="9" name="Rectangle 8"/>
          <p:cNvSpPr/>
          <p:nvPr/>
        </p:nvSpPr>
        <p:spPr>
          <a:xfrm>
            <a:off x="520556" y="2491033"/>
            <a:ext cx="3965824" cy="584775"/>
          </a:xfrm>
          <a:prstGeom prst="rect">
            <a:avLst/>
          </a:prstGeom>
        </p:spPr>
        <p:txBody>
          <a:bodyPr wrap="square">
            <a:spAutoFit/>
          </a:bodyPr>
          <a:lstStyle/>
          <a:p>
            <a:pPr marL="457200" indent="-457200">
              <a:buFont typeface="Wingdings" panose="05000000000000000000" pitchFamily="2" charset="2"/>
              <a:buChar char="q"/>
            </a:pPr>
            <a:r>
              <a:rPr lang="en-IN" sz="3200" b="1" u="sng" dirty="0" smtClean="0"/>
              <a:t>Steps </a:t>
            </a:r>
            <a:r>
              <a:rPr lang="en-IN" sz="3200" b="1" u="sng" dirty="0"/>
              <a:t>Involved </a:t>
            </a:r>
            <a:r>
              <a:rPr lang="en-IN" sz="3200" dirty="0" smtClean="0"/>
              <a:t>:</a:t>
            </a:r>
            <a:endParaRPr lang="en-IN" sz="3200" dirty="0"/>
          </a:p>
        </p:txBody>
      </p:sp>
      <p:sp>
        <p:nvSpPr>
          <p:cNvPr id="10" name="Rectangle 9"/>
          <p:cNvSpPr/>
          <p:nvPr/>
        </p:nvSpPr>
        <p:spPr>
          <a:xfrm>
            <a:off x="520556" y="3205042"/>
            <a:ext cx="10472791" cy="3108543"/>
          </a:xfrm>
          <a:prstGeom prst="rect">
            <a:avLst/>
          </a:prstGeom>
        </p:spPr>
        <p:txBody>
          <a:bodyPr wrap="square">
            <a:spAutoFit/>
          </a:bodyPr>
          <a:lstStyle/>
          <a:p>
            <a:pPr marL="457200" indent="-457200">
              <a:buFont typeface="Wingdings" panose="05000000000000000000" pitchFamily="2" charset="2"/>
              <a:buChar char="§"/>
            </a:pPr>
            <a:r>
              <a:rPr lang="en-IN" sz="2800" dirty="0"/>
              <a:t>Taking care of missing data and dropping </a:t>
            </a:r>
            <a:r>
              <a:rPr lang="en-IN" sz="2800" dirty="0" smtClean="0"/>
              <a:t>non-relevant features</a:t>
            </a:r>
          </a:p>
          <a:p>
            <a:pPr marL="457200" indent="-457200">
              <a:buFont typeface="Wingdings" panose="05000000000000000000" pitchFamily="2" charset="2"/>
              <a:buChar char="§"/>
            </a:pPr>
            <a:r>
              <a:rPr lang="en-IN" sz="2800" dirty="0" smtClean="0"/>
              <a:t>Feature extraction</a:t>
            </a:r>
          </a:p>
          <a:p>
            <a:pPr marL="457200" indent="-457200">
              <a:buFont typeface="Wingdings" panose="05000000000000000000" pitchFamily="2" charset="2"/>
              <a:buChar char="§"/>
            </a:pPr>
            <a:r>
              <a:rPr lang="en-IN" sz="2800" dirty="0" smtClean="0"/>
              <a:t>Converting </a:t>
            </a:r>
            <a:r>
              <a:rPr lang="en-IN" sz="2800" dirty="0"/>
              <a:t>categorical features into numeric </a:t>
            </a:r>
            <a:r>
              <a:rPr lang="en-IN" sz="2800" dirty="0" smtClean="0"/>
              <a:t>form </a:t>
            </a:r>
          </a:p>
          <a:p>
            <a:pPr marL="457200" indent="-457200">
              <a:buFont typeface="Wingdings" panose="05000000000000000000" pitchFamily="2" charset="2"/>
              <a:buChar char="§"/>
            </a:pPr>
            <a:r>
              <a:rPr lang="en-IN" sz="2800" dirty="0" smtClean="0"/>
              <a:t>Binarization </a:t>
            </a:r>
            <a:r>
              <a:rPr lang="en-IN" sz="2800" dirty="0"/>
              <a:t>of the converted categorical </a:t>
            </a:r>
            <a:r>
              <a:rPr lang="en-IN" sz="2800" dirty="0" smtClean="0"/>
              <a:t>features</a:t>
            </a:r>
          </a:p>
          <a:p>
            <a:pPr marL="457200" indent="-457200">
              <a:buFont typeface="Wingdings" panose="05000000000000000000" pitchFamily="2" charset="2"/>
              <a:buChar char="§"/>
            </a:pPr>
            <a:r>
              <a:rPr lang="en-IN" sz="2800" dirty="0" smtClean="0"/>
              <a:t>Feature scaling</a:t>
            </a:r>
          </a:p>
          <a:p>
            <a:pPr marL="457200" indent="-457200">
              <a:buFont typeface="Wingdings" panose="05000000000000000000" pitchFamily="2" charset="2"/>
              <a:buChar char="§"/>
            </a:pPr>
            <a:r>
              <a:rPr lang="en-IN" sz="2800" dirty="0" smtClean="0"/>
              <a:t>Understanding </a:t>
            </a:r>
            <a:r>
              <a:rPr lang="en-IN" sz="2800" dirty="0"/>
              <a:t>correlation of features with each </a:t>
            </a:r>
            <a:r>
              <a:rPr lang="en-IN" sz="2800" dirty="0" smtClean="0"/>
              <a:t>other</a:t>
            </a:r>
          </a:p>
          <a:p>
            <a:pPr marL="457200" indent="-457200">
              <a:buFont typeface="Wingdings" panose="05000000000000000000" pitchFamily="2" charset="2"/>
              <a:buChar char="§"/>
            </a:pPr>
            <a:r>
              <a:rPr lang="en-IN" sz="2800" dirty="0" smtClean="0"/>
              <a:t>Splitting </a:t>
            </a:r>
            <a:r>
              <a:rPr lang="en-IN" sz="2800" dirty="0"/>
              <a:t>data into training and test data sets</a:t>
            </a:r>
          </a:p>
        </p:txBody>
      </p:sp>
    </p:spTree>
    <p:extLst>
      <p:ext uri="{BB962C8B-B14F-4D97-AF65-F5344CB8AC3E}">
        <p14:creationId xmlns:p14="http://schemas.microsoft.com/office/powerpoint/2010/main" val="19747572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386" y="190445"/>
            <a:ext cx="11323337" cy="709060"/>
          </a:xfrm>
        </p:spPr>
        <p:txBody>
          <a:bodyPr>
            <a:noAutofit/>
          </a:bodyPr>
          <a:lstStyle/>
          <a:p>
            <a:pPr marL="571500" indent="-571500">
              <a:buFont typeface="Wingdings" panose="05000000000000000000" pitchFamily="2" charset="2"/>
              <a:buChar char="q"/>
            </a:pPr>
            <a:r>
              <a:rPr lang="en-IN" sz="4400" u="sng" dirty="0" smtClean="0">
                <a:latin typeface="Algerian" panose="04020705040A02060702" pitchFamily="82" charset="0"/>
              </a:rPr>
              <a:t>ENCODING </a:t>
            </a:r>
            <a:r>
              <a:rPr lang="en-IN" sz="4400" u="sng" dirty="0">
                <a:latin typeface="Algerian" panose="04020705040A02060702" pitchFamily="82" charset="0"/>
              </a:rPr>
              <a:t>FOR CATEGORICAL FEATURES</a:t>
            </a:r>
          </a:p>
        </p:txBody>
      </p:sp>
      <p:sp>
        <p:nvSpPr>
          <p:cNvPr id="4" name="Rectangle 3"/>
          <p:cNvSpPr/>
          <p:nvPr/>
        </p:nvSpPr>
        <p:spPr>
          <a:xfrm>
            <a:off x="462238" y="949722"/>
            <a:ext cx="3616820" cy="523220"/>
          </a:xfrm>
          <a:prstGeom prst="rect">
            <a:avLst/>
          </a:prstGeom>
        </p:spPr>
        <p:txBody>
          <a:bodyPr wrap="square">
            <a:spAutoFit/>
          </a:bodyPr>
          <a:lstStyle/>
          <a:p>
            <a:pPr marL="457200" indent="-457200">
              <a:buFont typeface="Wingdings" panose="05000000000000000000" pitchFamily="2" charset="2"/>
              <a:buChar char="Ø"/>
            </a:pPr>
            <a:r>
              <a:rPr lang="en-IN" sz="2800" b="1" u="sng" dirty="0"/>
              <a:t>One Hot </a:t>
            </a:r>
            <a:r>
              <a:rPr lang="en-IN" sz="2800" b="1" u="sng" dirty="0" smtClean="0"/>
              <a:t>Encoder</a:t>
            </a:r>
            <a:r>
              <a:rPr lang="en-IN" sz="2800" b="1" dirty="0" smtClean="0"/>
              <a:t>:</a:t>
            </a:r>
            <a:endParaRPr lang="en-IN" sz="2800" b="1" dirty="0"/>
          </a:p>
        </p:txBody>
      </p:sp>
      <p:sp>
        <p:nvSpPr>
          <p:cNvPr id="5" name="Rectangle 4"/>
          <p:cNvSpPr/>
          <p:nvPr/>
        </p:nvSpPr>
        <p:spPr>
          <a:xfrm>
            <a:off x="918427" y="1913499"/>
            <a:ext cx="11223057" cy="1938992"/>
          </a:xfrm>
          <a:prstGeom prst="rect">
            <a:avLst/>
          </a:prstGeom>
        </p:spPr>
        <p:txBody>
          <a:bodyPr wrap="square">
            <a:spAutoFit/>
          </a:bodyPr>
          <a:lstStyle/>
          <a:p>
            <a:pPr marL="342900" indent="-342900">
              <a:buFont typeface="Wingdings" panose="05000000000000000000" pitchFamily="2" charset="2"/>
              <a:buChar char="§"/>
            </a:pPr>
            <a:r>
              <a:rPr lang="en-IN" sz="2400" dirty="0" smtClean="0"/>
              <a:t>It is </a:t>
            </a:r>
            <a:r>
              <a:rPr lang="en-IN" sz="2400" dirty="0"/>
              <a:t>used to perform “binarization” of the categorical features </a:t>
            </a:r>
            <a:r>
              <a:rPr lang="en-IN" sz="2400" dirty="0" smtClean="0"/>
              <a:t>and include </a:t>
            </a:r>
            <a:r>
              <a:rPr lang="en-IN" sz="2400" dirty="0"/>
              <a:t>it as a feature to train the model</a:t>
            </a:r>
            <a:r>
              <a:rPr lang="en-IN" sz="2400" dirty="0" smtClean="0"/>
              <a:t>. </a:t>
            </a:r>
          </a:p>
          <a:p>
            <a:pPr marL="342900" indent="-342900">
              <a:buFont typeface="Wingdings" panose="05000000000000000000" pitchFamily="2" charset="2"/>
              <a:buChar char="§"/>
            </a:pPr>
            <a:r>
              <a:rPr lang="en-IN" sz="2400" dirty="0" smtClean="0"/>
              <a:t>It </a:t>
            </a:r>
            <a:r>
              <a:rPr lang="en-IN" sz="2400" dirty="0"/>
              <a:t>takes a column which has categorical data that has been e</a:t>
            </a:r>
            <a:r>
              <a:rPr lang="en-IN" sz="2400" dirty="0" smtClean="0"/>
              <a:t>ncoded</a:t>
            </a:r>
            <a:r>
              <a:rPr lang="en-IN" sz="2400" dirty="0"/>
              <a:t>, and then splits the column into multiple columns</a:t>
            </a:r>
            <a:r>
              <a:rPr lang="en-IN" sz="2400" dirty="0" smtClean="0"/>
              <a:t>.</a:t>
            </a:r>
          </a:p>
          <a:p>
            <a:pPr marL="342900" indent="-342900">
              <a:buFont typeface="Wingdings" panose="05000000000000000000" pitchFamily="2" charset="2"/>
              <a:buChar char="§"/>
            </a:pPr>
            <a:r>
              <a:rPr lang="en-IN" sz="2400" dirty="0" smtClean="0"/>
              <a:t>The </a:t>
            </a:r>
            <a:r>
              <a:rPr lang="en-IN" sz="2400" dirty="0"/>
              <a:t>numbers are replaced by </a:t>
            </a:r>
            <a:r>
              <a:rPr lang="en-IN" sz="2400" dirty="0" smtClean="0"/>
              <a:t>1’s </a:t>
            </a:r>
            <a:r>
              <a:rPr lang="en-IN" sz="2400" dirty="0"/>
              <a:t>and </a:t>
            </a:r>
            <a:r>
              <a:rPr lang="en-IN" sz="2400" dirty="0" smtClean="0"/>
              <a:t>0’s</a:t>
            </a:r>
            <a:r>
              <a:rPr lang="en-IN" sz="2400" dirty="0"/>
              <a:t>, depending on </a:t>
            </a:r>
            <a:r>
              <a:rPr lang="en-IN" sz="2400" dirty="0" smtClean="0"/>
              <a:t>which column </a:t>
            </a:r>
            <a:r>
              <a:rPr lang="en-IN" sz="2400" dirty="0"/>
              <a:t>has what value.</a:t>
            </a:r>
          </a:p>
        </p:txBody>
      </p:sp>
      <p:pic>
        <p:nvPicPr>
          <p:cNvPr id="6" name="Picture 5"/>
          <p:cNvPicPr>
            <a:picLocks noChangeAspect="1"/>
          </p:cNvPicPr>
          <p:nvPr/>
        </p:nvPicPr>
        <p:blipFill>
          <a:blip r:embed="rId3"/>
          <a:stretch>
            <a:fillRect/>
          </a:stretch>
        </p:blipFill>
        <p:spPr>
          <a:xfrm>
            <a:off x="1110932" y="4045042"/>
            <a:ext cx="10510788" cy="1488880"/>
          </a:xfrm>
          <a:prstGeom prst="rect">
            <a:avLst/>
          </a:prstGeom>
        </p:spPr>
      </p:pic>
      <p:sp>
        <p:nvSpPr>
          <p:cNvPr id="3" name="Rectangle 2"/>
          <p:cNvSpPr/>
          <p:nvPr/>
        </p:nvSpPr>
        <p:spPr>
          <a:xfrm>
            <a:off x="462238" y="1390279"/>
            <a:ext cx="2829493" cy="523220"/>
          </a:xfrm>
          <a:prstGeom prst="rect">
            <a:avLst/>
          </a:prstGeom>
        </p:spPr>
        <p:txBody>
          <a:bodyPr wrap="none">
            <a:spAutoFit/>
          </a:bodyPr>
          <a:lstStyle/>
          <a:p>
            <a:pPr marL="457200" indent="-457200">
              <a:buFont typeface="Wingdings" panose="05000000000000000000" pitchFamily="2" charset="2"/>
              <a:buChar char="Ø"/>
            </a:pPr>
            <a:r>
              <a:rPr lang="en-IN" sz="2800" b="1" u="sng" dirty="0" smtClean="0"/>
              <a:t>Label </a:t>
            </a:r>
            <a:r>
              <a:rPr lang="en-IN" sz="2800" b="1" u="sng" dirty="0"/>
              <a:t>Encoder</a:t>
            </a:r>
            <a:r>
              <a:rPr lang="en-IN" sz="2800" b="1" dirty="0"/>
              <a:t>:</a:t>
            </a:r>
          </a:p>
        </p:txBody>
      </p:sp>
      <p:pic>
        <p:nvPicPr>
          <p:cNvPr id="7" name="Picture 6"/>
          <p:cNvPicPr>
            <a:picLocks noChangeAspect="1"/>
          </p:cNvPicPr>
          <p:nvPr/>
        </p:nvPicPr>
        <p:blipFill>
          <a:blip r:embed="rId4"/>
          <a:stretch>
            <a:fillRect/>
          </a:stretch>
        </p:blipFill>
        <p:spPr>
          <a:xfrm>
            <a:off x="1110932" y="5726473"/>
            <a:ext cx="10510788" cy="972061"/>
          </a:xfrm>
          <a:prstGeom prst="rect">
            <a:avLst/>
          </a:prstGeom>
        </p:spPr>
      </p:pic>
    </p:spTree>
    <p:extLst>
      <p:ext uri="{BB962C8B-B14F-4D97-AF65-F5344CB8AC3E}">
        <p14:creationId xmlns:p14="http://schemas.microsoft.com/office/powerpoint/2010/main" val="39293433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6287" y="2250686"/>
            <a:ext cx="8045150" cy="834189"/>
          </a:xfrm>
        </p:spPr>
        <p:txBody>
          <a:bodyPr>
            <a:normAutofit fontScale="90000"/>
          </a:bodyPr>
          <a:lstStyle/>
          <a:p>
            <a:r>
              <a:rPr lang="en-IN" dirty="0" smtClean="0"/>
              <a:t>       </a:t>
            </a:r>
            <a:r>
              <a:rPr lang="en-IN" sz="4400" b="1" u="sng" dirty="0" smtClean="0">
                <a:latin typeface="Algerian" panose="04020705040A02060702" pitchFamily="82" charset="0"/>
              </a:rPr>
              <a:t>MODEL BUILDING AND TESTING</a:t>
            </a:r>
            <a:endParaRPr lang="en-IN" sz="4400" b="1" u="sng" dirty="0">
              <a:latin typeface="Algerian" panose="04020705040A02060702" pitchFamily="82" charset="0"/>
            </a:endParaRPr>
          </a:p>
        </p:txBody>
      </p:sp>
      <p:sp>
        <p:nvSpPr>
          <p:cNvPr id="3" name="Rectangle 2"/>
          <p:cNvSpPr/>
          <p:nvPr/>
        </p:nvSpPr>
        <p:spPr>
          <a:xfrm>
            <a:off x="814939" y="2992542"/>
            <a:ext cx="11377061" cy="707886"/>
          </a:xfrm>
          <a:prstGeom prst="rect">
            <a:avLst/>
          </a:prstGeom>
        </p:spPr>
        <p:txBody>
          <a:bodyPr wrap="square">
            <a:spAutoFit/>
          </a:bodyPr>
          <a:lstStyle/>
          <a:p>
            <a:r>
              <a:rPr lang="en-IN" sz="2000" dirty="0"/>
              <a:t>The process of modeling means training a machine </a:t>
            </a:r>
            <a:r>
              <a:rPr lang="en-IN" sz="2000" dirty="0" smtClean="0"/>
              <a:t>learning algorithm </a:t>
            </a:r>
            <a:r>
              <a:rPr lang="en-IN" sz="2000" dirty="0"/>
              <a:t>to predict the labels from the features, tuning it </a:t>
            </a:r>
            <a:r>
              <a:rPr lang="en-IN" sz="2000" dirty="0" smtClean="0"/>
              <a:t>for the </a:t>
            </a:r>
            <a:r>
              <a:rPr lang="en-IN" sz="2000" dirty="0"/>
              <a:t>business need, and validating it on holdout data.</a:t>
            </a:r>
          </a:p>
        </p:txBody>
      </p:sp>
      <p:sp>
        <p:nvSpPr>
          <p:cNvPr id="4" name="Rectangle 3"/>
          <p:cNvSpPr/>
          <p:nvPr/>
        </p:nvSpPr>
        <p:spPr>
          <a:xfrm>
            <a:off x="1360616" y="3761487"/>
            <a:ext cx="8310821" cy="523220"/>
          </a:xfrm>
          <a:prstGeom prst="rect">
            <a:avLst/>
          </a:prstGeom>
        </p:spPr>
        <p:txBody>
          <a:bodyPr wrap="square">
            <a:spAutoFit/>
          </a:bodyPr>
          <a:lstStyle/>
          <a:p>
            <a:pPr marL="457200" indent="-457200">
              <a:buFont typeface="Wingdings" panose="05000000000000000000" pitchFamily="2" charset="2"/>
              <a:buChar char="q"/>
            </a:pPr>
            <a:r>
              <a:rPr lang="en-IN" sz="2800" u="sng" dirty="0">
                <a:latin typeface="Algerian" panose="04020705040A02060702" pitchFamily="82" charset="0"/>
              </a:rPr>
              <a:t>Models used for employee </a:t>
            </a:r>
            <a:r>
              <a:rPr lang="en-IN" sz="2800" u="sng" dirty="0" smtClean="0">
                <a:latin typeface="Algerian" panose="04020705040A02060702" pitchFamily="82" charset="0"/>
              </a:rPr>
              <a:t>attrition</a:t>
            </a:r>
            <a:endParaRPr lang="en-IN" dirty="0"/>
          </a:p>
        </p:txBody>
      </p:sp>
      <p:sp>
        <p:nvSpPr>
          <p:cNvPr id="5" name="Rectangle 4"/>
          <p:cNvSpPr/>
          <p:nvPr/>
        </p:nvSpPr>
        <p:spPr>
          <a:xfrm>
            <a:off x="2181821" y="4161094"/>
            <a:ext cx="6934082" cy="3046988"/>
          </a:xfrm>
          <a:prstGeom prst="rect">
            <a:avLst/>
          </a:prstGeom>
        </p:spPr>
        <p:txBody>
          <a:bodyPr wrap="square">
            <a:spAutoFit/>
          </a:bodyPr>
          <a:lstStyle/>
          <a:p>
            <a:pPr marL="285750" indent="-285750">
              <a:buFont typeface="Wingdings" panose="05000000000000000000" pitchFamily="2" charset="2"/>
              <a:buChar char="§"/>
            </a:pPr>
            <a:r>
              <a:rPr lang="en-IN" sz="2400" dirty="0"/>
              <a:t>Logistic </a:t>
            </a:r>
            <a:r>
              <a:rPr lang="en-IN" sz="2400" dirty="0" smtClean="0"/>
              <a:t>Regression</a:t>
            </a:r>
          </a:p>
          <a:p>
            <a:pPr marL="285750" indent="-285750">
              <a:buFont typeface="Wingdings" panose="05000000000000000000" pitchFamily="2" charset="2"/>
              <a:buChar char="§"/>
            </a:pPr>
            <a:r>
              <a:rPr lang="en-IN" sz="2400" dirty="0" smtClean="0"/>
              <a:t>Random Forest</a:t>
            </a:r>
          </a:p>
          <a:p>
            <a:pPr marL="285750" indent="-285750">
              <a:buFont typeface="Wingdings" panose="05000000000000000000" pitchFamily="2" charset="2"/>
              <a:buChar char="§"/>
            </a:pPr>
            <a:r>
              <a:rPr lang="en-IN" sz="2400" dirty="0" smtClean="0"/>
              <a:t>Decision Tree</a:t>
            </a:r>
          </a:p>
          <a:p>
            <a:pPr marL="285750" indent="-285750">
              <a:buFont typeface="Wingdings" panose="05000000000000000000" pitchFamily="2" charset="2"/>
              <a:buChar char="§"/>
            </a:pPr>
            <a:r>
              <a:rPr lang="en-IN" sz="2400" dirty="0" smtClean="0"/>
              <a:t>Support vector machine</a:t>
            </a:r>
          </a:p>
          <a:p>
            <a:pPr marL="285750" indent="-285750">
              <a:buFont typeface="Wingdings" panose="05000000000000000000" pitchFamily="2" charset="2"/>
              <a:buChar char="§"/>
            </a:pPr>
            <a:r>
              <a:rPr lang="en-US" sz="2400" dirty="0"/>
              <a:t>K-Nearest </a:t>
            </a:r>
            <a:r>
              <a:rPr lang="en-US" sz="2400" dirty="0" smtClean="0"/>
              <a:t>Neighbour</a:t>
            </a:r>
            <a:endParaRPr lang="en-IN" sz="2400" dirty="0"/>
          </a:p>
          <a:p>
            <a:pPr marL="285750" indent="-285750">
              <a:buFont typeface="Wingdings" panose="05000000000000000000" pitchFamily="2" charset="2"/>
              <a:buChar char="§"/>
            </a:pPr>
            <a:r>
              <a:rPr lang="en-IN" sz="2400" dirty="0" smtClean="0"/>
              <a:t>XG Boost</a:t>
            </a:r>
          </a:p>
          <a:p>
            <a:pPr marL="285750" indent="-285750">
              <a:buFont typeface="Wingdings" panose="05000000000000000000" pitchFamily="2" charset="2"/>
              <a:buChar char="§"/>
            </a:pPr>
            <a:r>
              <a:rPr lang="en-IN" sz="2400" dirty="0" smtClean="0"/>
              <a:t>Random Forest Grid Search</a:t>
            </a:r>
          </a:p>
          <a:p>
            <a:pPr marL="285750" indent="-285750">
              <a:buFont typeface="Wingdings" panose="05000000000000000000" pitchFamily="2" charset="2"/>
              <a:buChar char="§"/>
            </a:pPr>
            <a:endParaRPr lang="en-IN" sz="2400" dirty="0"/>
          </a:p>
        </p:txBody>
      </p:sp>
      <p:sp>
        <p:nvSpPr>
          <p:cNvPr id="6" name="Rectangle 5"/>
          <p:cNvSpPr/>
          <p:nvPr/>
        </p:nvSpPr>
        <p:spPr>
          <a:xfrm>
            <a:off x="279133" y="88661"/>
            <a:ext cx="11001675" cy="584775"/>
          </a:xfrm>
          <a:prstGeom prst="rect">
            <a:avLst/>
          </a:prstGeom>
        </p:spPr>
        <p:txBody>
          <a:bodyPr wrap="square">
            <a:spAutoFit/>
          </a:bodyPr>
          <a:lstStyle/>
          <a:p>
            <a:pPr marL="342900" indent="-342900">
              <a:buFont typeface="Wingdings" panose="05000000000000000000" pitchFamily="2" charset="2"/>
              <a:buChar char="q"/>
            </a:pPr>
            <a:r>
              <a:rPr lang="en-IN" sz="3200" b="1" dirty="0" smtClean="0">
                <a:latin typeface="Algerian" panose="04020705040A02060702" pitchFamily="82" charset="0"/>
              </a:rPr>
              <a:t> </a:t>
            </a:r>
            <a:r>
              <a:rPr lang="en-IN" sz="3200" b="1" u="sng" dirty="0" smtClean="0">
                <a:latin typeface="Algerian" panose="04020705040A02060702" pitchFamily="82" charset="0"/>
              </a:rPr>
              <a:t>Handling </a:t>
            </a:r>
            <a:r>
              <a:rPr lang="en-IN" sz="3200" b="1" u="sng" dirty="0">
                <a:latin typeface="Algerian" panose="04020705040A02060702" pitchFamily="82" charset="0"/>
              </a:rPr>
              <a:t>Imbalance dataset Using </a:t>
            </a:r>
            <a:r>
              <a:rPr lang="en-IN" sz="3200" b="1" u="sng" dirty="0" smtClean="0">
                <a:latin typeface="Algerian" panose="04020705040A02060702" pitchFamily="82" charset="0"/>
              </a:rPr>
              <a:t>SMOTE</a:t>
            </a:r>
            <a:endParaRPr lang="en-IN" sz="3200" b="1" i="0" u="sng" dirty="0">
              <a:effectLst/>
              <a:latin typeface="Algerian" panose="04020705040A02060702" pitchFamily="82" charset="0"/>
            </a:endParaRPr>
          </a:p>
        </p:txBody>
      </p:sp>
      <p:pic>
        <p:nvPicPr>
          <p:cNvPr id="8" name="Picture 7"/>
          <p:cNvPicPr>
            <a:picLocks noChangeAspect="1"/>
          </p:cNvPicPr>
          <p:nvPr/>
        </p:nvPicPr>
        <p:blipFill>
          <a:blip r:embed="rId2"/>
          <a:stretch>
            <a:fillRect/>
          </a:stretch>
        </p:blipFill>
        <p:spPr>
          <a:xfrm>
            <a:off x="7177505" y="693840"/>
            <a:ext cx="4794074" cy="1295400"/>
          </a:xfrm>
          <a:prstGeom prst="rect">
            <a:avLst/>
          </a:prstGeom>
        </p:spPr>
      </p:pic>
      <p:sp>
        <p:nvSpPr>
          <p:cNvPr id="7" name="Rectangle 6"/>
          <p:cNvSpPr/>
          <p:nvPr/>
        </p:nvSpPr>
        <p:spPr>
          <a:xfrm>
            <a:off x="747830" y="730881"/>
            <a:ext cx="6574054" cy="1323439"/>
          </a:xfrm>
          <a:prstGeom prst="rect">
            <a:avLst/>
          </a:prstGeom>
        </p:spPr>
        <p:txBody>
          <a:bodyPr wrap="square">
            <a:spAutoFit/>
          </a:bodyPr>
          <a:lstStyle/>
          <a:p>
            <a:r>
              <a:rPr lang="en-US" sz="2000" dirty="0"/>
              <a:t>SMOTE is an oversampling technique where the synthetic samples are generated for the minority class. This algorithm helps to overcome the overfitting problem posed by random oversampling. </a:t>
            </a:r>
            <a:endParaRPr lang="en-IN" sz="2000" dirty="0"/>
          </a:p>
        </p:txBody>
      </p:sp>
    </p:spTree>
    <p:extLst>
      <p:ext uri="{BB962C8B-B14F-4D97-AF65-F5344CB8AC3E}">
        <p14:creationId xmlns:p14="http://schemas.microsoft.com/office/powerpoint/2010/main" val="34490358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0716" y="118712"/>
            <a:ext cx="5380720" cy="545432"/>
          </a:xfrm>
        </p:spPr>
        <p:txBody>
          <a:bodyPr>
            <a:normAutofit fontScale="90000"/>
          </a:bodyPr>
          <a:lstStyle/>
          <a:p>
            <a:pPr marL="571500" indent="-571500">
              <a:buFont typeface="Wingdings" panose="05000000000000000000" pitchFamily="2" charset="2"/>
              <a:buChar char="q"/>
            </a:pPr>
            <a:r>
              <a:rPr lang="en-IN" u="sng" dirty="0" smtClean="0">
                <a:latin typeface="Algerian" panose="04020705040A02060702" pitchFamily="82" charset="0"/>
              </a:rPr>
              <a:t>Logistic </a:t>
            </a:r>
            <a:r>
              <a:rPr lang="en-IN" u="sng" dirty="0">
                <a:latin typeface="Algerian" panose="04020705040A02060702" pitchFamily="82" charset="0"/>
              </a:rPr>
              <a:t>Regression</a:t>
            </a:r>
          </a:p>
        </p:txBody>
      </p:sp>
      <p:sp>
        <p:nvSpPr>
          <p:cNvPr id="3" name="Text Placeholder 2"/>
          <p:cNvSpPr>
            <a:spLocks noGrp="1"/>
          </p:cNvSpPr>
          <p:nvPr>
            <p:ph type="body" idx="1"/>
          </p:nvPr>
        </p:nvSpPr>
        <p:spPr>
          <a:xfrm>
            <a:off x="125128" y="2249426"/>
            <a:ext cx="4042611" cy="436340"/>
          </a:xfrm>
        </p:spPr>
        <p:txBody>
          <a:bodyPr/>
          <a:lstStyle/>
          <a:p>
            <a:pPr marL="457200" indent="-457200">
              <a:buFont typeface="Wingdings" panose="05000000000000000000" pitchFamily="2" charset="2"/>
              <a:buChar char="Ø"/>
            </a:pPr>
            <a:r>
              <a:rPr lang="en-IN" b="1" u="sng" dirty="0" smtClean="0">
                <a:solidFill>
                  <a:srgbClr val="FFFF00"/>
                </a:solidFill>
              </a:rPr>
              <a:t>Testing model</a:t>
            </a:r>
            <a:r>
              <a:rPr lang="en-IN" dirty="0" smtClean="0">
                <a:solidFill>
                  <a:srgbClr val="FFFF00"/>
                </a:solidFill>
              </a:rPr>
              <a:t>:</a:t>
            </a:r>
            <a:endParaRPr lang="en-IN" dirty="0">
              <a:solidFill>
                <a:srgbClr val="FFFF00"/>
              </a:solidFill>
            </a:endParaRPr>
          </a:p>
        </p:txBody>
      </p:sp>
      <p:pic>
        <p:nvPicPr>
          <p:cNvPr id="8" name="Content Placeholder 7"/>
          <p:cNvPicPr>
            <a:picLocks noGrp="1" noChangeAspect="1"/>
          </p:cNvPicPr>
          <p:nvPr>
            <p:ph sz="half" idx="2"/>
          </p:nvPr>
        </p:nvPicPr>
        <p:blipFill>
          <a:blip r:embed="rId2"/>
          <a:stretch>
            <a:fillRect/>
          </a:stretch>
        </p:blipFill>
        <p:spPr>
          <a:xfrm>
            <a:off x="4587938" y="2769307"/>
            <a:ext cx="3714988" cy="2928849"/>
          </a:xfrm>
          <a:prstGeom prst="rect">
            <a:avLst/>
          </a:prstGeom>
        </p:spPr>
      </p:pic>
      <p:sp>
        <p:nvSpPr>
          <p:cNvPr id="5" name="Text Placeholder 4"/>
          <p:cNvSpPr>
            <a:spLocks noGrp="1"/>
          </p:cNvSpPr>
          <p:nvPr>
            <p:ph type="body" sz="quarter" idx="3"/>
          </p:nvPr>
        </p:nvSpPr>
        <p:spPr>
          <a:xfrm>
            <a:off x="4593828" y="2136025"/>
            <a:ext cx="3709098" cy="576262"/>
          </a:xfrm>
        </p:spPr>
        <p:txBody>
          <a:bodyPr/>
          <a:lstStyle/>
          <a:p>
            <a:pPr marL="457200" indent="-457200">
              <a:buFont typeface="Wingdings" panose="05000000000000000000" pitchFamily="2" charset="2"/>
              <a:buChar char="Ø"/>
            </a:pPr>
            <a:r>
              <a:rPr lang="en-IN" b="1" u="sng" dirty="0" smtClean="0">
                <a:solidFill>
                  <a:srgbClr val="FFFF00"/>
                </a:solidFill>
              </a:rPr>
              <a:t>Confusion matrix</a:t>
            </a:r>
            <a:r>
              <a:rPr lang="en-IN" dirty="0" smtClean="0">
                <a:solidFill>
                  <a:srgbClr val="FFFF00"/>
                </a:solidFill>
              </a:rPr>
              <a:t>:</a:t>
            </a:r>
            <a:endParaRPr lang="en-IN" dirty="0">
              <a:solidFill>
                <a:srgbClr val="FFFF00"/>
              </a:solidFill>
            </a:endParaRPr>
          </a:p>
        </p:txBody>
      </p:sp>
      <p:pic>
        <p:nvPicPr>
          <p:cNvPr id="9" name="Content Placeholder 8"/>
          <p:cNvPicPr>
            <a:picLocks noGrp="1" noChangeAspect="1"/>
          </p:cNvPicPr>
          <p:nvPr>
            <p:ph sz="quarter" idx="4"/>
          </p:nvPr>
        </p:nvPicPr>
        <p:blipFill>
          <a:blip r:embed="rId3"/>
          <a:stretch>
            <a:fillRect/>
          </a:stretch>
        </p:blipFill>
        <p:spPr>
          <a:xfrm>
            <a:off x="8520994" y="2802996"/>
            <a:ext cx="3497757" cy="2895160"/>
          </a:xfrm>
          <a:prstGeom prst="rect">
            <a:avLst/>
          </a:prstGeom>
        </p:spPr>
      </p:pic>
      <p:sp>
        <p:nvSpPr>
          <p:cNvPr id="7" name="Rectangle 6"/>
          <p:cNvSpPr/>
          <p:nvPr/>
        </p:nvSpPr>
        <p:spPr>
          <a:xfrm>
            <a:off x="503725" y="664144"/>
            <a:ext cx="11473314" cy="1323439"/>
          </a:xfrm>
          <a:prstGeom prst="rect">
            <a:avLst/>
          </a:prstGeom>
        </p:spPr>
        <p:txBody>
          <a:bodyPr wrap="square">
            <a:spAutoFit/>
          </a:bodyPr>
          <a:lstStyle/>
          <a:p>
            <a:pPr marL="342900" indent="-342900">
              <a:buFont typeface="Wingdings" panose="05000000000000000000" pitchFamily="2" charset="2"/>
              <a:buChar char="§"/>
            </a:pPr>
            <a:r>
              <a:rPr lang="en-IN" sz="2000" dirty="0"/>
              <a:t>Logistic Regression is one of the most basic and widely </a:t>
            </a:r>
            <a:r>
              <a:rPr lang="en-IN" sz="2000" dirty="0" smtClean="0"/>
              <a:t>used machine </a:t>
            </a:r>
            <a:r>
              <a:rPr lang="en-IN" sz="2000" dirty="0"/>
              <a:t>learning algorithms for solving a classification </a:t>
            </a:r>
            <a:r>
              <a:rPr lang="en-IN" sz="2000" dirty="0" smtClean="0"/>
              <a:t>problem</a:t>
            </a:r>
            <a:r>
              <a:rPr lang="en-IN" sz="2000" dirty="0"/>
              <a:t>.</a:t>
            </a:r>
            <a:r>
              <a:rPr lang="en-IN" sz="2000" dirty="0" smtClean="0"/>
              <a:t> </a:t>
            </a:r>
          </a:p>
          <a:p>
            <a:pPr marL="342900" indent="-342900">
              <a:buFont typeface="Wingdings" panose="05000000000000000000" pitchFamily="2" charset="2"/>
              <a:buChar char="§"/>
            </a:pPr>
            <a:r>
              <a:rPr lang="en-IN" sz="2000" dirty="0" smtClean="0"/>
              <a:t>It </a:t>
            </a:r>
            <a:r>
              <a:rPr lang="en-IN" sz="2000" dirty="0"/>
              <a:t>is a method used to predict a dependent variable (Y), given </a:t>
            </a:r>
            <a:r>
              <a:rPr lang="en-IN" sz="2000" dirty="0" smtClean="0"/>
              <a:t>an independent </a:t>
            </a:r>
            <a:r>
              <a:rPr lang="en-IN" sz="2000" dirty="0"/>
              <a:t>variable (X), given that the dependent </a:t>
            </a:r>
            <a:r>
              <a:rPr lang="en-IN" sz="2000" dirty="0" smtClean="0"/>
              <a:t>variable is </a:t>
            </a:r>
            <a:r>
              <a:rPr lang="en-IN" sz="2000" dirty="0"/>
              <a:t>categorical.</a:t>
            </a:r>
          </a:p>
        </p:txBody>
      </p:sp>
      <p:pic>
        <p:nvPicPr>
          <p:cNvPr id="10" name="Picture 9"/>
          <p:cNvPicPr>
            <a:picLocks noChangeAspect="1"/>
          </p:cNvPicPr>
          <p:nvPr/>
        </p:nvPicPr>
        <p:blipFill>
          <a:blip r:embed="rId4"/>
          <a:stretch>
            <a:fillRect/>
          </a:stretch>
        </p:blipFill>
        <p:spPr>
          <a:xfrm>
            <a:off x="125128" y="2802996"/>
            <a:ext cx="4244742" cy="2895160"/>
          </a:xfrm>
          <a:prstGeom prst="rect">
            <a:avLst/>
          </a:prstGeom>
        </p:spPr>
      </p:pic>
      <p:sp>
        <p:nvSpPr>
          <p:cNvPr id="12" name="Rectangle 11"/>
          <p:cNvSpPr/>
          <p:nvPr/>
        </p:nvSpPr>
        <p:spPr>
          <a:xfrm>
            <a:off x="8591582" y="2205986"/>
            <a:ext cx="3173701" cy="523220"/>
          </a:xfrm>
          <a:prstGeom prst="rect">
            <a:avLst/>
          </a:prstGeom>
        </p:spPr>
        <p:txBody>
          <a:bodyPr wrap="square">
            <a:spAutoFit/>
          </a:bodyPr>
          <a:lstStyle/>
          <a:p>
            <a:pPr marL="457200" indent="-457200">
              <a:buFont typeface="Wingdings" panose="05000000000000000000" pitchFamily="2" charset="2"/>
              <a:buChar char="Ø"/>
            </a:pPr>
            <a:r>
              <a:rPr lang="en-IN" sz="2800" b="1" u="sng" dirty="0" smtClean="0">
                <a:solidFill>
                  <a:srgbClr val="FFFF00"/>
                </a:solidFill>
              </a:rPr>
              <a:t>AUC-ROC</a:t>
            </a:r>
            <a:r>
              <a:rPr lang="en-IN" sz="2400" b="1" u="sng" dirty="0" smtClean="0">
                <a:solidFill>
                  <a:srgbClr val="FFFF00"/>
                </a:solidFill>
              </a:rPr>
              <a:t> </a:t>
            </a:r>
            <a:r>
              <a:rPr lang="en-IN" sz="2800" b="1" u="sng" dirty="0">
                <a:solidFill>
                  <a:srgbClr val="FFFF00"/>
                </a:solidFill>
              </a:rPr>
              <a:t>C</a:t>
            </a:r>
            <a:r>
              <a:rPr lang="en-IN" sz="2800" b="1" u="sng" dirty="0" smtClean="0">
                <a:solidFill>
                  <a:srgbClr val="FFFF00"/>
                </a:solidFill>
              </a:rPr>
              <a:t>urve</a:t>
            </a:r>
            <a:r>
              <a:rPr lang="en-IN" sz="2400" dirty="0" smtClean="0">
                <a:solidFill>
                  <a:srgbClr val="FFFF00"/>
                </a:solidFill>
              </a:rPr>
              <a:t>:</a:t>
            </a:r>
            <a:endParaRPr lang="en-IN" sz="2400" dirty="0">
              <a:solidFill>
                <a:srgbClr val="FFFF00"/>
              </a:solidFill>
            </a:endParaRPr>
          </a:p>
        </p:txBody>
      </p:sp>
      <p:sp>
        <p:nvSpPr>
          <p:cNvPr id="13" name="Rectangle 12"/>
          <p:cNvSpPr/>
          <p:nvPr/>
        </p:nvSpPr>
        <p:spPr>
          <a:xfrm>
            <a:off x="308008" y="6117145"/>
            <a:ext cx="11457275" cy="400110"/>
          </a:xfrm>
          <a:prstGeom prst="rect">
            <a:avLst/>
          </a:prstGeom>
        </p:spPr>
        <p:txBody>
          <a:bodyPr wrap="square">
            <a:spAutoFit/>
          </a:bodyPr>
          <a:lstStyle/>
          <a:p>
            <a:r>
              <a:rPr lang="en-IN" sz="2000" dirty="0"/>
              <a:t>Using Logistic Regression algorithm, we got the accuracy score </a:t>
            </a:r>
            <a:r>
              <a:rPr lang="en-IN" sz="2000" dirty="0" smtClean="0"/>
              <a:t>of 62%  </a:t>
            </a:r>
            <a:r>
              <a:rPr lang="en-IN" sz="2000" dirty="0"/>
              <a:t>and </a:t>
            </a:r>
            <a:r>
              <a:rPr lang="en-IN" sz="2000" dirty="0" smtClean="0"/>
              <a:t>roc-</a:t>
            </a:r>
            <a:r>
              <a:rPr lang="en-IN" sz="2000" dirty="0" err="1" smtClean="0"/>
              <a:t>auc</a:t>
            </a:r>
            <a:r>
              <a:rPr lang="en-IN" sz="2000" dirty="0" smtClean="0"/>
              <a:t> </a:t>
            </a:r>
            <a:r>
              <a:rPr lang="en-IN" sz="2000" dirty="0"/>
              <a:t>score of </a:t>
            </a:r>
            <a:r>
              <a:rPr lang="en-IN" sz="2000" dirty="0" smtClean="0"/>
              <a:t>0.65</a:t>
            </a:r>
            <a:endParaRPr lang="en-IN" sz="2000" dirty="0"/>
          </a:p>
        </p:txBody>
      </p:sp>
    </p:spTree>
    <p:extLst>
      <p:ext uri="{BB962C8B-B14F-4D97-AF65-F5344CB8AC3E}">
        <p14:creationId xmlns:p14="http://schemas.microsoft.com/office/powerpoint/2010/main" val="36826710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1720" y="44447"/>
            <a:ext cx="4657225" cy="644892"/>
          </a:xfrm>
        </p:spPr>
        <p:txBody>
          <a:bodyPr>
            <a:normAutofit/>
          </a:bodyPr>
          <a:lstStyle/>
          <a:p>
            <a:pPr marL="571500" indent="-571500">
              <a:buFont typeface="Wingdings" panose="05000000000000000000" pitchFamily="2" charset="2"/>
              <a:buChar char="q"/>
            </a:pPr>
            <a:r>
              <a:rPr lang="en-IN" dirty="0" smtClean="0">
                <a:latin typeface="Algerian" panose="04020705040A02060702" pitchFamily="82" charset="0"/>
              </a:rPr>
              <a:t>  </a:t>
            </a:r>
            <a:r>
              <a:rPr lang="en-IN" u="sng" dirty="0" smtClean="0">
                <a:latin typeface="Algerian" panose="04020705040A02060702" pitchFamily="82" charset="0"/>
              </a:rPr>
              <a:t>RANDOM FOREST</a:t>
            </a:r>
            <a:r>
              <a:rPr lang="en-IN" dirty="0" smtClean="0">
                <a:latin typeface="Algerian" panose="04020705040A02060702" pitchFamily="82" charset="0"/>
              </a:rPr>
              <a:t> </a:t>
            </a:r>
            <a:endParaRPr lang="en-IN" dirty="0">
              <a:latin typeface="Algerian" panose="04020705040A02060702" pitchFamily="82" charset="0"/>
            </a:endParaRPr>
          </a:p>
        </p:txBody>
      </p:sp>
      <p:sp>
        <p:nvSpPr>
          <p:cNvPr id="3" name="Text Placeholder 2"/>
          <p:cNvSpPr>
            <a:spLocks noGrp="1"/>
          </p:cNvSpPr>
          <p:nvPr>
            <p:ph type="body" idx="1"/>
          </p:nvPr>
        </p:nvSpPr>
        <p:spPr>
          <a:xfrm>
            <a:off x="126646" y="2287070"/>
            <a:ext cx="3896713" cy="455590"/>
          </a:xfrm>
        </p:spPr>
        <p:txBody>
          <a:bodyPr/>
          <a:lstStyle/>
          <a:p>
            <a:pPr marL="457200" indent="-457200">
              <a:buFont typeface="Wingdings" panose="05000000000000000000" pitchFamily="2" charset="2"/>
              <a:buChar char="Ø"/>
            </a:pPr>
            <a:r>
              <a:rPr lang="en-IN" b="1" u="sng" dirty="0" smtClean="0">
                <a:solidFill>
                  <a:srgbClr val="FFFF00"/>
                </a:solidFill>
              </a:rPr>
              <a:t>Testing model</a:t>
            </a:r>
            <a:r>
              <a:rPr lang="en-IN" dirty="0" smtClean="0">
                <a:solidFill>
                  <a:srgbClr val="FFFF00"/>
                </a:solidFill>
              </a:rPr>
              <a:t>:</a:t>
            </a:r>
            <a:endParaRPr lang="en-IN" dirty="0">
              <a:solidFill>
                <a:srgbClr val="FFFF00"/>
              </a:solidFill>
            </a:endParaRPr>
          </a:p>
        </p:txBody>
      </p:sp>
      <p:pic>
        <p:nvPicPr>
          <p:cNvPr id="11" name="Content Placeholder 10"/>
          <p:cNvPicPr>
            <a:picLocks noGrp="1" noChangeAspect="1"/>
          </p:cNvPicPr>
          <p:nvPr>
            <p:ph sz="half" idx="2"/>
          </p:nvPr>
        </p:nvPicPr>
        <p:blipFill>
          <a:blip r:embed="rId2"/>
          <a:stretch>
            <a:fillRect/>
          </a:stretch>
        </p:blipFill>
        <p:spPr>
          <a:xfrm>
            <a:off x="156263" y="2962762"/>
            <a:ext cx="3896713" cy="2945464"/>
          </a:xfrm>
          <a:prstGeom prst="rect">
            <a:avLst/>
          </a:prstGeom>
        </p:spPr>
      </p:pic>
      <p:sp>
        <p:nvSpPr>
          <p:cNvPr id="5" name="Text Placeholder 4"/>
          <p:cNvSpPr>
            <a:spLocks noGrp="1"/>
          </p:cNvSpPr>
          <p:nvPr>
            <p:ph type="body" sz="quarter" idx="3"/>
          </p:nvPr>
        </p:nvSpPr>
        <p:spPr>
          <a:xfrm>
            <a:off x="4202587" y="2287070"/>
            <a:ext cx="3295493" cy="467448"/>
          </a:xfrm>
        </p:spPr>
        <p:txBody>
          <a:bodyPr/>
          <a:lstStyle/>
          <a:p>
            <a:pPr marL="457200" indent="-457200">
              <a:buFont typeface="Wingdings" panose="05000000000000000000" pitchFamily="2" charset="2"/>
              <a:buChar char="Ø"/>
            </a:pPr>
            <a:r>
              <a:rPr lang="en-IN" b="1" u="sng" dirty="0">
                <a:solidFill>
                  <a:srgbClr val="FFFF00"/>
                </a:solidFill>
              </a:rPr>
              <a:t>Confusion matrix</a:t>
            </a:r>
            <a:r>
              <a:rPr lang="en-IN" dirty="0">
                <a:solidFill>
                  <a:srgbClr val="FFFF00"/>
                </a:solidFill>
              </a:rPr>
              <a:t>:</a:t>
            </a:r>
          </a:p>
        </p:txBody>
      </p:sp>
      <p:pic>
        <p:nvPicPr>
          <p:cNvPr id="9" name="Content Placeholder 8"/>
          <p:cNvPicPr>
            <a:picLocks noGrp="1" noChangeAspect="1"/>
          </p:cNvPicPr>
          <p:nvPr>
            <p:ph sz="quarter" idx="4"/>
          </p:nvPr>
        </p:nvPicPr>
        <p:blipFill>
          <a:blip r:embed="rId3"/>
          <a:stretch>
            <a:fillRect/>
          </a:stretch>
        </p:blipFill>
        <p:spPr>
          <a:xfrm>
            <a:off x="4202586" y="2974994"/>
            <a:ext cx="3372496" cy="2921000"/>
          </a:xfrm>
          <a:prstGeom prst="rect">
            <a:avLst/>
          </a:prstGeom>
        </p:spPr>
      </p:pic>
      <p:sp>
        <p:nvSpPr>
          <p:cNvPr id="7" name="Rectangle 6"/>
          <p:cNvSpPr/>
          <p:nvPr/>
        </p:nvSpPr>
        <p:spPr>
          <a:xfrm>
            <a:off x="394636" y="800830"/>
            <a:ext cx="11797364" cy="1323439"/>
          </a:xfrm>
          <a:prstGeom prst="rect">
            <a:avLst/>
          </a:prstGeom>
        </p:spPr>
        <p:txBody>
          <a:bodyPr wrap="square">
            <a:spAutoFit/>
          </a:bodyPr>
          <a:lstStyle/>
          <a:p>
            <a:pPr marL="342900" indent="-342900">
              <a:buFont typeface="Wingdings" panose="05000000000000000000" pitchFamily="2" charset="2"/>
              <a:buChar char="§"/>
            </a:pPr>
            <a:r>
              <a:rPr lang="en-IN" sz="2000" dirty="0" smtClean="0"/>
              <a:t>Random </a:t>
            </a:r>
            <a:r>
              <a:rPr lang="en-IN" sz="2000" dirty="0"/>
              <a:t>Forest is a supervised learning algorithm</a:t>
            </a:r>
            <a:r>
              <a:rPr lang="en-IN" sz="2000" dirty="0" smtClean="0"/>
              <a:t>.</a:t>
            </a:r>
          </a:p>
          <a:p>
            <a:pPr marL="342900" indent="-342900">
              <a:buFont typeface="Wingdings" panose="05000000000000000000" pitchFamily="2" charset="2"/>
              <a:buChar char="§"/>
            </a:pPr>
            <a:r>
              <a:rPr lang="en-IN" sz="2000" dirty="0" smtClean="0"/>
              <a:t>It </a:t>
            </a:r>
            <a:r>
              <a:rPr lang="en-IN" sz="2000" dirty="0"/>
              <a:t>creates a forest and makes it random based on </a:t>
            </a:r>
            <a:r>
              <a:rPr lang="en-IN" sz="2000" dirty="0" smtClean="0"/>
              <a:t>bagging technique</a:t>
            </a:r>
            <a:r>
              <a:rPr lang="en-IN" sz="2000" dirty="0"/>
              <a:t>. </a:t>
            </a:r>
            <a:endParaRPr lang="en-IN" sz="2000" dirty="0" smtClean="0"/>
          </a:p>
          <a:p>
            <a:pPr marL="342900" indent="-342900">
              <a:buFont typeface="Wingdings" panose="05000000000000000000" pitchFamily="2" charset="2"/>
              <a:buChar char="§"/>
            </a:pPr>
            <a:r>
              <a:rPr lang="en-IN" sz="2000" dirty="0" smtClean="0"/>
              <a:t>In </a:t>
            </a:r>
            <a:r>
              <a:rPr lang="en-IN" sz="2000" dirty="0"/>
              <a:t>Random Forest, only a random subset of the features is </a:t>
            </a:r>
            <a:r>
              <a:rPr lang="en-IN" sz="2000" dirty="0" smtClean="0"/>
              <a:t>taken into </a:t>
            </a:r>
            <a:r>
              <a:rPr lang="en-IN" sz="2000" dirty="0"/>
              <a:t>consideration by the algorithm for splitting a node.</a:t>
            </a:r>
          </a:p>
        </p:txBody>
      </p:sp>
      <p:pic>
        <p:nvPicPr>
          <p:cNvPr id="12" name="Picture 11"/>
          <p:cNvPicPr>
            <a:picLocks noChangeAspect="1"/>
          </p:cNvPicPr>
          <p:nvPr/>
        </p:nvPicPr>
        <p:blipFill>
          <a:blip r:embed="rId4"/>
          <a:stretch>
            <a:fillRect/>
          </a:stretch>
        </p:blipFill>
        <p:spPr>
          <a:xfrm>
            <a:off x="7754310" y="2999458"/>
            <a:ext cx="4281427" cy="2921000"/>
          </a:xfrm>
          <a:prstGeom prst="rect">
            <a:avLst/>
          </a:prstGeom>
        </p:spPr>
      </p:pic>
      <p:sp>
        <p:nvSpPr>
          <p:cNvPr id="13" name="Rectangle 12"/>
          <p:cNvSpPr/>
          <p:nvPr/>
        </p:nvSpPr>
        <p:spPr>
          <a:xfrm>
            <a:off x="7754310" y="2253255"/>
            <a:ext cx="3584250" cy="523220"/>
          </a:xfrm>
          <a:prstGeom prst="rect">
            <a:avLst/>
          </a:prstGeom>
        </p:spPr>
        <p:txBody>
          <a:bodyPr wrap="square">
            <a:spAutoFit/>
          </a:bodyPr>
          <a:lstStyle/>
          <a:p>
            <a:pPr marL="457200" indent="-457200">
              <a:buFont typeface="Wingdings" panose="05000000000000000000" pitchFamily="2" charset="2"/>
              <a:buChar char="Ø"/>
            </a:pPr>
            <a:r>
              <a:rPr lang="en-IN" sz="2800" b="1" u="sng" dirty="0">
                <a:solidFill>
                  <a:srgbClr val="FFFF00"/>
                </a:solidFill>
              </a:rPr>
              <a:t>AUC-ROC </a:t>
            </a:r>
            <a:r>
              <a:rPr lang="en-IN" sz="2800" b="1" u="sng" dirty="0" smtClean="0">
                <a:solidFill>
                  <a:srgbClr val="FFFF00"/>
                </a:solidFill>
              </a:rPr>
              <a:t>Curve</a:t>
            </a:r>
            <a:r>
              <a:rPr lang="en-IN" sz="2800" dirty="0">
                <a:solidFill>
                  <a:srgbClr val="FFFF00"/>
                </a:solidFill>
              </a:rPr>
              <a:t>:</a:t>
            </a:r>
          </a:p>
        </p:txBody>
      </p:sp>
      <p:sp>
        <p:nvSpPr>
          <p:cNvPr id="14" name="Rectangle 13"/>
          <p:cNvSpPr/>
          <p:nvPr/>
        </p:nvSpPr>
        <p:spPr>
          <a:xfrm>
            <a:off x="548639" y="6143441"/>
            <a:ext cx="10905423" cy="400110"/>
          </a:xfrm>
          <a:prstGeom prst="rect">
            <a:avLst/>
          </a:prstGeom>
        </p:spPr>
        <p:txBody>
          <a:bodyPr wrap="square">
            <a:spAutoFit/>
          </a:bodyPr>
          <a:lstStyle/>
          <a:p>
            <a:r>
              <a:rPr lang="en-IN" sz="2000" dirty="0"/>
              <a:t>Using </a:t>
            </a:r>
            <a:r>
              <a:rPr lang="en-IN" sz="2000" dirty="0" smtClean="0"/>
              <a:t>Random Forest </a:t>
            </a:r>
            <a:r>
              <a:rPr lang="en-IN" sz="2000" dirty="0"/>
              <a:t>algorithm, we got the accuracy score of </a:t>
            </a:r>
            <a:r>
              <a:rPr lang="en-IN" sz="2000" dirty="0" smtClean="0"/>
              <a:t>68%  </a:t>
            </a:r>
            <a:r>
              <a:rPr lang="en-IN" sz="2000" dirty="0"/>
              <a:t>and roc-</a:t>
            </a:r>
            <a:r>
              <a:rPr lang="en-IN" sz="2000" dirty="0" err="1"/>
              <a:t>auc</a:t>
            </a:r>
            <a:r>
              <a:rPr lang="en-IN" sz="2000" dirty="0"/>
              <a:t> score of </a:t>
            </a:r>
            <a:r>
              <a:rPr lang="en-IN" sz="2000" dirty="0" smtClean="0"/>
              <a:t>0.74</a:t>
            </a:r>
            <a:endParaRPr lang="en-IN" sz="2000" dirty="0"/>
          </a:p>
        </p:txBody>
      </p:sp>
    </p:spTree>
    <p:extLst>
      <p:ext uri="{BB962C8B-B14F-4D97-AF65-F5344CB8AC3E}">
        <p14:creationId xmlns:p14="http://schemas.microsoft.com/office/powerpoint/2010/main" val="109999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2354" y="102536"/>
            <a:ext cx="4013733" cy="718685"/>
          </a:xfrm>
        </p:spPr>
        <p:txBody>
          <a:bodyPr>
            <a:normAutofit/>
          </a:bodyPr>
          <a:lstStyle/>
          <a:p>
            <a:pPr marL="571500" indent="-571500">
              <a:buFont typeface="Wingdings" panose="05000000000000000000" pitchFamily="2" charset="2"/>
              <a:buChar char="q"/>
            </a:pPr>
            <a:r>
              <a:rPr lang="en-IN" u="sng" dirty="0" smtClean="0">
                <a:latin typeface="Algerian" panose="04020705040A02060702" pitchFamily="82" charset="0"/>
              </a:rPr>
              <a:t>Decision </a:t>
            </a:r>
            <a:r>
              <a:rPr lang="en-IN" u="sng" dirty="0">
                <a:latin typeface="Algerian" panose="04020705040A02060702" pitchFamily="82" charset="0"/>
              </a:rPr>
              <a:t>Tree</a:t>
            </a:r>
          </a:p>
        </p:txBody>
      </p:sp>
      <p:sp>
        <p:nvSpPr>
          <p:cNvPr id="3" name="Text Placeholder 2"/>
          <p:cNvSpPr>
            <a:spLocks noGrp="1"/>
          </p:cNvSpPr>
          <p:nvPr>
            <p:ph type="body" idx="1"/>
          </p:nvPr>
        </p:nvSpPr>
        <p:spPr>
          <a:xfrm>
            <a:off x="156822" y="2270312"/>
            <a:ext cx="4136045" cy="576262"/>
          </a:xfrm>
        </p:spPr>
        <p:txBody>
          <a:bodyPr/>
          <a:lstStyle/>
          <a:p>
            <a:pPr marL="457200" indent="-457200">
              <a:buFont typeface="Wingdings" panose="05000000000000000000" pitchFamily="2" charset="2"/>
              <a:buChar char="Ø"/>
            </a:pPr>
            <a:r>
              <a:rPr lang="en-IN" b="1" u="sng" dirty="0">
                <a:solidFill>
                  <a:srgbClr val="FFFF00"/>
                </a:solidFill>
              </a:rPr>
              <a:t>Testing model</a:t>
            </a:r>
            <a:r>
              <a:rPr lang="en-IN" dirty="0">
                <a:solidFill>
                  <a:srgbClr val="FFFF00"/>
                </a:solidFill>
              </a:rPr>
              <a:t>:</a:t>
            </a:r>
          </a:p>
        </p:txBody>
      </p:sp>
      <p:pic>
        <p:nvPicPr>
          <p:cNvPr id="9" name="Content Placeholder 8"/>
          <p:cNvPicPr>
            <a:picLocks noGrp="1" noChangeAspect="1"/>
          </p:cNvPicPr>
          <p:nvPr>
            <p:ph sz="half" idx="2"/>
          </p:nvPr>
        </p:nvPicPr>
        <p:blipFill>
          <a:blip r:embed="rId2"/>
          <a:stretch>
            <a:fillRect/>
          </a:stretch>
        </p:blipFill>
        <p:spPr>
          <a:xfrm>
            <a:off x="156822" y="2948845"/>
            <a:ext cx="4136045" cy="3041582"/>
          </a:xfrm>
          <a:prstGeom prst="rect">
            <a:avLst/>
          </a:prstGeom>
        </p:spPr>
      </p:pic>
      <p:sp>
        <p:nvSpPr>
          <p:cNvPr id="5" name="Text Placeholder 4"/>
          <p:cNvSpPr>
            <a:spLocks noGrp="1"/>
          </p:cNvSpPr>
          <p:nvPr>
            <p:ph type="body" sz="quarter" idx="3"/>
          </p:nvPr>
        </p:nvSpPr>
        <p:spPr>
          <a:xfrm>
            <a:off x="4518570" y="2400297"/>
            <a:ext cx="3287517" cy="446277"/>
          </a:xfrm>
        </p:spPr>
        <p:txBody>
          <a:bodyPr/>
          <a:lstStyle/>
          <a:p>
            <a:pPr marL="457200" indent="-457200">
              <a:buFont typeface="Wingdings" panose="05000000000000000000" pitchFamily="2" charset="2"/>
              <a:buChar char="Ø"/>
            </a:pPr>
            <a:r>
              <a:rPr lang="en-IN" b="1" u="sng" dirty="0">
                <a:solidFill>
                  <a:srgbClr val="FFFF00"/>
                </a:solidFill>
              </a:rPr>
              <a:t>Confusion matrix</a:t>
            </a:r>
            <a:r>
              <a:rPr lang="en-IN" dirty="0">
                <a:solidFill>
                  <a:srgbClr val="FFFF00"/>
                </a:solidFill>
              </a:rPr>
              <a:t>:</a:t>
            </a:r>
          </a:p>
        </p:txBody>
      </p:sp>
      <p:pic>
        <p:nvPicPr>
          <p:cNvPr id="10" name="Content Placeholder 9"/>
          <p:cNvPicPr>
            <a:picLocks noGrp="1" noChangeAspect="1"/>
          </p:cNvPicPr>
          <p:nvPr>
            <p:ph sz="quarter" idx="4"/>
          </p:nvPr>
        </p:nvPicPr>
        <p:blipFill>
          <a:blip r:embed="rId3"/>
          <a:stretch>
            <a:fillRect/>
          </a:stretch>
        </p:blipFill>
        <p:spPr>
          <a:xfrm>
            <a:off x="4518570" y="2948845"/>
            <a:ext cx="3287517" cy="3041582"/>
          </a:xfrm>
          <a:prstGeom prst="rect">
            <a:avLst/>
          </a:prstGeom>
        </p:spPr>
      </p:pic>
      <p:pic>
        <p:nvPicPr>
          <p:cNvPr id="11" name="Picture 10"/>
          <p:cNvPicPr>
            <a:picLocks noChangeAspect="1"/>
          </p:cNvPicPr>
          <p:nvPr/>
        </p:nvPicPr>
        <p:blipFill>
          <a:blip r:embed="rId4"/>
          <a:stretch>
            <a:fillRect/>
          </a:stretch>
        </p:blipFill>
        <p:spPr>
          <a:xfrm>
            <a:off x="8031790" y="2902826"/>
            <a:ext cx="3936733" cy="3041582"/>
          </a:xfrm>
          <a:prstGeom prst="rect">
            <a:avLst/>
          </a:prstGeom>
        </p:spPr>
      </p:pic>
      <p:sp>
        <p:nvSpPr>
          <p:cNvPr id="12" name="Rectangle 11"/>
          <p:cNvSpPr/>
          <p:nvPr/>
        </p:nvSpPr>
        <p:spPr>
          <a:xfrm>
            <a:off x="512544" y="877473"/>
            <a:ext cx="10710512" cy="707886"/>
          </a:xfrm>
          <a:prstGeom prst="rect">
            <a:avLst/>
          </a:prstGeom>
        </p:spPr>
        <p:txBody>
          <a:bodyPr wrap="square">
            <a:spAutoFit/>
          </a:bodyPr>
          <a:lstStyle/>
          <a:p>
            <a:pPr marL="342900" indent="-342900">
              <a:buFont typeface="Wingdings" panose="05000000000000000000" pitchFamily="2" charset="2"/>
              <a:buChar char="§"/>
            </a:pPr>
            <a:r>
              <a:rPr lang="en-US" sz="2000" dirty="0"/>
              <a:t>Decision Tree is a Supervised learning technique</a:t>
            </a:r>
            <a:r>
              <a:rPr lang="en-US" sz="2000" b="1" dirty="0"/>
              <a:t> </a:t>
            </a:r>
            <a:r>
              <a:rPr lang="en-US" sz="2000" dirty="0"/>
              <a:t>that can be used for both classification and Regression problems, but mostly it is preferred for solving Classification problems.</a:t>
            </a:r>
            <a:endParaRPr lang="en-IN" sz="2000" dirty="0"/>
          </a:p>
        </p:txBody>
      </p:sp>
      <p:sp>
        <p:nvSpPr>
          <p:cNvPr id="13" name="Rectangle 12"/>
          <p:cNvSpPr/>
          <p:nvPr/>
        </p:nvSpPr>
        <p:spPr>
          <a:xfrm>
            <a:off x="512544" y="1559216"/>
            <a:ext cx="11057021" cy="707886"/>
          </a:xfrm>
          <a:prstGeom prst="rect">
            <a:avLst/>
          </a:prstGeom>
        </p:spPr>
        <p:txBody>
          <a:bodyPr wrap="square">
            <a:spAutoFit/>
          </a:bodyPr>
          <a:lstStyle/>
          <a:p>
            <a:pPr marL="342900" indent="-342900">
              <a:buFont typeface="Wingdings" panose="05000000000000000000" pitchFamily="2" charset="2"/>
              <a:buChar char="§"/>
            </a:pPr>
            <a:r>
              <a:rPr lang="en-US" sz="2000" dirty="0" smtClean="0"/>
              <a:t>It </a:t>
            </a:r>
            <a:r>
              <a:rPr lang="en-US" sz="2000" dirty="0"/>
              <a:t>is a tree-structured classifier, where</a:t>
            </a:r>
            <a:r>
              <a:rPr lang="en-US" sz="2000" b="1" dirty="0"/>
              <a:t> </a:t>
            </a:r>
            <a:r>
              <a:rPr lang="en-US" sz="2000" dirty="0"/>
              <a:t>internal nodes represent the features of a dataset, branches </a:t>
            </a:r>
            <a:r>
              <a:rPr lang="en-US" sz="2000" dirty="0" smtClean="0"/>
              <a:t>represent the  decision </a:t>
            </a:r>
            <a:r>
              <a:rPr lang="en-US" sz="2000" dirty="0"/>
              <a:t>rules and each leaf node represents the outcome.</a:t>
            </a:r>
            <a:endParaRPr lang="en-IN" sz="2000" dirty="0"/>
          </a:p>
        </p:txBody>
      </p:sp>
      <p:sp>
        <p:nvSpPr>
          <p:cNvPr id="14" name="Rectangle 13"/>
          <p:cNvSpPr/>
          <p:nvPr/>
        </p:nvSpPr>
        <p:spPr>
          <a:xfrm>
            <a:off x="8018579" y="2323354"/>
            <a:ext cx="3949944" cy="523220"/>
          </a:xfrm>
          <a:prstGeom prst="rect">
            <a:avLst/>
          </a:prstGeom>
        </p:spPr>
        <p:txBody>
          <a:bodyPr wrap="square">
            <a:spAutoFit/>
          </a:bodyPr>
          <a:lstStyle/>
          <a:p>
            <a:pPr marL="457200" indent="-457200">
              <a:buFont typeface="Wingdings" panose="05000000000000000000" pitchFamily="2" charset="2"/>
              <a:buChar char="Ø"/>
            </a:pPr>
            <a:r>
              <a:rPr lang="en-IN" sz="2800" b="1" u="sng" dirty="0">
                <a:solidFill>
                  <a:srgbClr val="FFFF00"/>
                </a:solidFill>
              </a:rPr>
              <a:t>AUC-ROC </a:t>
            </a:r>
            <a:r>
              <a:rPr lang="en-IN" sz="2800" b="1" u="sng" dirty="0" smtClean="0">
                <a:solidFill>
                  <a:srgbClr val="FFFF00"/>
                </a:solidFill>
              </a:rPr>
              <a:t>Curve</a:t>
            </a:r>
            <a:r>
              <a:rPr lang="en-IN" sz="2800" dirty="0">
                <a:solidFill>
                  <a:srgbClr val="FFFF00"/>
                </a:solidFill>
              </a:rPr>
              <a:t>:</a:t>
            </a:r>
          </a:p>
        </p:txBody>
      </p:sp>
      <p:sp>
        <p:nvSpPr>
          <p:cNvPr id="15" name="Rectangle 14"/>
          <p:cNvSpPr/>
          <p:nvPr/>
        </p:nvSpPr>
        <p:spPr>
          <a:xfrm>
            <a:off x="1179649" y="6198575"/>
            <a:ext cx="9965357" cy="400110"/>
          </a:xfrm>
          <a:prstGeom prst="rect">
            <a:avLst/>
          </a:prstGeom>
        </p:spPr>
        <p:txBody>
          <a:bodyPr wrap="square">
            <a:spAutoFit/>
          </a:bodyPr>
          <a:lstStyle/>
          <a:p>
            <a:r>
              <a:rPr lang="en-IN" sz="2000" dirty="0"/>
              <a:t>Using </a:t>
            </a:r>
            <a:r>
              <a:rPr lang="en-IN" sz="2000" dirty="0" smtClean="0"/>
              <a:t>Decision Tree, </a:t>
            </a:r>
            <a:r>
              <a:rPr lang="en-IN" sz="2000" dirty="0"/>
              <a:t>we got the accuracy score of </a:t>
            </a:r>
            <a:r>
              <a:rPr lang="en-IN" sz="2000" dirty="0" smtClean="0"/>
              <a:t>67%  </a:t>
            </a:r>
            <a:r>
              <a:rPr lang="en-IN" sz="2000" dirty="0"/>
              <a:t>and roc-</a:t>
            </a:r>
            <a:r>
              <a:rPr lang="en-IN" sz="2000" dirty="0" err="1"/>
              <a:t>auc</a:t>
            </a:r>
            <a:r>
              <a:rPr lang="en-IN" sz="2000" dirty="0"/>
              <a:t> score of </a:t>
            </a:r>
            <a:r>
              <a:rPr lang="en-IN" sz="2000" dirty="0" smtClean="0"/>
              <a:t>0.73</a:t>
            </a:r>
            <a:endParaRPr lang="en-IN" sz="2000" dirty="0"/>
          </a:p>
        </p:txBody>
      </p:sp>
    </p:spTree>
    <p:extLst>
      <p:ext uri="{BB962C8B-B14F-4D97-AF65-F5344CB8AC3E}">
        <p14:creationId xmlns:p14="http://schemas.microsoft.com/office/powerpoint/2010/main" val="42642333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4012" y="68250"/>
            <a:ext cx="7536581" cy="798897"/>
          </a:xfrm>
        </p:spPr>
        <p:txBody>
          <a:bodyPr/>
          <a:lstStyle/>
          <a:p>
            <a:pPr marL="571500" indent="-571500">
              <a:buFont typeface="Wingdings" panose="05000000000000000000" pitchFamily="2" charset="2"/>
              <a:buChar char="q"/>
            </a:pPr>
            <a:r>
              <a:rPr lang="en-IN" u="sng" dirty="0" smtClean="0">
                <a:latin typeface="Algerian" panose="04020705040A02060702" pitchFamily="82" charset="0"/>
              </a:rPr>
              <a:t>SUPPORT VECTOR MACHINE</a:t>
            </a:r>
            <a:endParaRPr lang="en-IN" u="sng" dirty="0">
              <a:latin typeface="Algerian" panose="04020705040A02060702" pitchFamily="82" charset="0"/>
            </a:endParaRPr>
          </a:p>
        </p:txBody>
      </p:sp>
      <p:sp>
        <p:nvSpPr>
          <p:cNvPr id="3" name="Text Placeholder 2"/>
          <p:cNvSpPr>
            <a:spLocks noGrp="1"/>
          </p:cNvSpPr>
          <p:nvPr>
            <p:ph type="body" idx="1"/>
          </p:nvPr>
        </p:nvSpPr>
        <p:spPr>
          <a:xfrm>
            <a:off x="172287" y="1730039"/>
            <a:ext cx="3526411" cy="732836"/>
          </a:xfrm>
        </p:spPr>
        <p:txBody>
          <a:bodyPr/>
          <a:lstStyle/>
          <a:p>
            <a:pPr marL="457200" indent="-457200">
              <a:buFont typeface="Wingdings" panose="05000000000000000000" pitchFamily="2" charset="2"/>
              <a:buChar char="Ø"/>
            </a:pPr>
            <a:r>
              <a:rPr lang="en-IN" b="1" u="sng" dirty="0">
                <a:solidFill>
                  <a:srgbClr val="FFFF00"/>
                </a:solidFill>
              </a:rPr>
              <a:t>Testing model</a:t>
            </a:r>
            <a:r>
              <a:rPr lang="en-IN" dirty="0">
                <a:solidFill>
                  <a:srgbClr val="FFFF00"/>
                </a:solidFill>
              </a:rPr>
              <a:t>:</a:t>
            </a:r>
          </a:p>
        </p:txBody>
      </p:sp>
      <p:pic>
        <p:nvPicPr>
          <p:cNvPr id="10" name="Content Placeholder 9"/>
          <p:cNvPicPr>
            <a:picLocks noGrp="1" noChangeAspect="1"/>
          </p:cNvPicPr>
          <p:nvPr>
            <p:ph sz="half" idx="2"/>
          </p:nvPr>
        </p:nvPicPr>
        <p:blipFill>
          <a:blip r:embed="rId2"/>
          <a:stretch>
            <a:fillRect/>
          </a:stretch>
        </p:blipFill>
        <p:spPr>
          <a:xfrm>
            <a:off x="172287" y="2617881"/>
            <a:ext cx="3803812" cy="3129907"/>
          </a:xfrm>
          <a:prstGeom prst="rect">
            <a:avLst/>
          </a:prstGeom>
        </p:spPr>
      </p:pic>
      <p:sp>
        <p:nvSpPr>
          <p:cNvPr id="5" name="Text Placeholder 4"/>
          <p:cNvSpPr>
            <a:spLocks noGrp="1"/>
          </p:cNvSpPr>
          <p:nvPr>
            <p:ph type="body" sz="quarter" idx="3"/>
          </p:nvPr>
        </p:nvSpPr>
        <p:spPr>
          <a:xfrm>
            <a:off x="4231363" y="1913587"/>
            <a:ext cx="3873357" cy="610575"/>
          </a:xfrm>
        </p:spPr>
        <p:txBody>
          <a:bodyPr/>
          <a:lstStyle/>
          <a:p>
            <a:pPr marL="457200" indent="-457200">
              <a:buFont typeface="Wingdings" panose="05000000000000000000" pitchFamily="2" charset="2"/>
              <a:buChar char="Ø"/>
            </a:pPr>
            <a:r>
              <a:rPr lang="en-IN" b="1" u="sng" dirty="0">
                <a:solidFill>
                  <a:srgbClr val="FFFF00"/>
                </a:solidFill>
              </a:rPr>
              <a:t>Confusion matrix</a:t>
            </a:r>
            <a:r>
              <a:rPr lang="en-IN" dirty="0">
                <a:solidFill>
                  <a:srgbClr val="FFFF00"/>
                </a:solidFill>
              </a:rPr>
              <a:t>:</a:t>
            </a:r>
          </a:p>
        </p:txBody>
      </p:sp>
      <p:pic>
        <p:nvPicPr>
          <p:cNvPr id="11" name="Content Placeholder 10"/>
          <p:cNvPicPr>
            <a:picLocks noGrp="1" noChangeAspect="1"/>
          </p:cNvPicPr>
          <p:nvPr>
            <p:ph sz="quarter" idx="4"/>
          </p:nvPr>
        </p:nvPicPr>
        <p:blipFill>
          <a:blip r:embed="rId3"/>
          <a:stretch>
            <a:fillRect/>
          </a:stretch>
        </p:blipFill>
        <p:spPr>
          <a:xfrm>
            <a:off x="4231363" y="2617880"/>
            <a:ext cx="3980584" cy="3129907"/>
          </a:xfrm>
          <a:prstGeom prst="rect">
            <a:avLst/>
          </a:prstGeom>
        </p:spPr>
      </p:pic>
      <p:sp>
        <p:nvSpPr>
          <p:cNvPr id="7" name="Rectangle 6"/>
          <p:cNvSpPr/>
          <p:nvPr/>
        </p:nvSpPr>
        <p:spPr>
          <a:xfrm>
            <a:off x="418698" y="923577"/>
            <a:ext cx="11126805" cy="707886"/>
          </a:xfrm>
          <a:prstGeom prst="rect">
            <a:avLst/>
          </a:prstGeom>
        </p:spPr>
        <p:txBody>
          <a:bodyPr wrap="square">
            <a:spAutoFit/>
          </a:bodyPr>
          <a:lstStyle/>
          <a:p>
            <a:pPr marL="285750" indent="-285750">
              <a:buFont typeface="Wingdings" panose="05000000000000000000" pitchFamily="2" charset="2"/>
              <a:buChar char="§"/>
            </a:pPr>
            <a:r>
              <a:rPr lang="en-IN" dirty="0"/>
              <a:t> </a:t>
            </a:r>
            <a:r>
              <a:rPr lang="en-IN" sz="2000" dirty="0"/>
              <a:t>SVM is a supervised machine learning algorithm used for </a:t>
            </a:r>
            <a:r>
              <a:rPr lang="en-IN" sz="2000" dirty="0" smtClean="0"/>
              <a:t>both regression </a:t>
            </a:r>
            <a:r>
              <a:rPr lang="en-IN" sz="2000" dirty="0"/>
              <a:t>and classification </a:t>
            </a:r>
            <a:r>
              <a:rPr lang="en-IN" sz="2000" dirty="0" smtClean="0"/>
              <a:t>problems.</a:t>
            </a:r>
          </a:p>
          <a:p>
            <a:pPr marL="285750" indent="-285750">
              <a:buFont typeface="Arial" panose="020B0604020202020204" pitchFamily="34" charset="0"/>
              <a:buChar char="•"/>
            </a:pPr>
            <a:endParaRPr lang="en-IN" sz="2000" dirty="0"/>
          </a:p>
        </p:txBody>
      </p:sp>
      <p:sp>
        <p:nvSpPr>
          <p:cNvPr id="8" name="Rectangle 7"/>
          <p:cNvSpPr/>
          <p:nvPr/>
        </p:nvSpPr>
        <p:spPr>
          <a:xfrm>
            <a:off x="418698" y="1322707"/>
            <a:ext cx="11011301" cy="369332"/>
          </a:xfrm>
          <a:prstGeom prst="rect">
            <a:avLst/>
          </a:prstGeom>
        </p:spPr>
        <p:txBody>
          <a:bodyPr wrap="square">
            <a:spAutoFit/>
          </a:bodyPr>
          <a:lstStyle/>
          <a:p>
            <a:pPr marL="285750" indent="-285750">
              <a:buFont typeface="Wingdings" panose="05000000000000000000" pitchFamily="2" charset="2"/>
              <a:buChar char="§"/>
            </a:pPr>
            <a:r>
              <a:rPr lang="en-IN" dirty="0" smtClean="0"/>
              <a:t> Objective </a:t>
            </a:r>
            <a:r>
              <a:rPr lang="en-IN" dirty="0"/>
              <a:t>is to find a hyperplane in an N -dimensional space.</a:t>
            </a:r>
          </a:p>
        </p:txBody>
      </p:sp>
      <p:sp>
        <p:nvSpPr>
          <p:cNvPr id="9" name="Rectangle 8"/>
          <p:cNvSpPr/>
          <p:nvPr/>
        </p:nvSpPr>
        <p:spPr>
          <a:xfrm>
            <a:off x="8465906" y="1980792"/>
            <a:ext cx="3349375" cy="523220"/>
          </a:xfrm>
          <a:prstGeom prst="rect">
            <a:avLst/>
          </a:prstGeom>
        </p:spPr>
        <p:txBody>
          <a:bodyPr wrap="square">
            <a:spAutoFit/>
          </a:bodyPr>
          <a:lstStyle/>
          <a:p>
            <a:pPr marL="457200" indent="-457200">
              <a:buFont typeface="Wingdings" panose="05000000000000000000" pitchFamily="2" charset="2"/>
              <a:buChar char="Ø"/>
            </a:pPr>
            <a:r>
              <a:rPr lang="en-IN" sz="2800" b="1" u="sng" dirty="0">
                <a:solidFill>
                  <a:srgbClr val="FFFF00"/>
                </a:solidFill>
              </a:rPr>
              <a:t>AUC-ROC Curve</a:t>
            </a:r>
            <a:r>
              <a:rPr lang="en-IN" sz="2800" dirty="0">
                <a:solidFill>
                  <a:srgbClr val="FFFF00"/>
                </a:solidFill>
              </a:rPr>
              <a:t>:</a:t>
            </a:r>
          </a:p>
        </p:txBody>
      </p:sp>
      <p:pic>
        <p:nvPicPr>
          <p:cNvPr id="12" name="Picture 11"/>
          <p:cNvPicPr>
            <a:picLocks noChangeAspect="1"/>
          </p:cNvPicPr>
          <p:nvPr/>
        </p:nvPicPr>
        <p:blipFill>
          <a:blip r:embed="rId4"/>
          <a:stretch>
            <a:fillRect/>
          </a:stretch>
        </p:blipFill>
        <p:spPr>
          <a:xfrm>
            <a:off x="8465907" y="2612051"/>
            <a:ext cx="3609102" cy="3135736"/>
          </a:xfrm>
          <a:prstGeom prst="rect">
            <a:avLst/>
          </a:prstGeom>
        </p:spPr>
      </p:pic>
      <p:sp>
        <p:nvSpPr>
          <p:cNvPr id="13" name="Rectangle 12"/>
          <p:cNvSpPr/>
          <p:nvPr/>
        </p:nvSpPr>
        <p:spPr>
          <a:xfrm>
            <a:off x="1037690" y="6015808"/>
            <a:ext cx="10613204" cy="400110"/>
          </a:xfrm>
          <a:prstGeom prst="rect">
            <a:avLst/>
          </a:prstGeom>
        </p:spPr>
        <p:txBody>
          <a:bodyPr wrap="square">
            <a:spAutoFit/>
          </a:bodyPr>
          <a:lstStyle/>
          <a:p>
            <a:r>
              <a:rPr lang="en-IN" sz="2000" dirty="0" smtClean="0"/>
              <a:t>Using Support Vector Machine , </a:t>
            </a:r>
            <a:r>
              <a:rPr lang="en-IN" sz="2000" dirty="0"/>
              <a:t>we got the accuracy score of </a:t>
            </a:r>
            <a:r>
              <a:rPr lang="en-IN" sz="2000" dirty="0" smtClean="0"/>
              <a:t>56%  </a:t>
            </a:r>
            <a:r>
              <a:rPr lang="en-IN" sz="2000" dirty="0"/>
              <a:t>and roc-</a:t>
            </a:r>
            <a:r>
              <a:rPr lang="en-IN" sz="2000" dirty="0" err="1"/>
              <a:t>auc</a:t>
            </a:r>
            <a:r>
              <a:rPr lang="en-IN" sz="2000" dirty="0"/>
              <a:t> score of </a:t>
            </a:r>
            <a:r>
              <a:rPr lang="en-IN" sz="2000" dirty="0" smtClean="0"/>
              <a:t>0.58</a:t>
            </a:r>
            <a:endParaRPr lang="en-IN" sz="2000" dirty="0"/>
          </a:p>
        </p:txBody>
      </p:sp>
    </p:spTree>
    <p:extLst>
      <p:ext uri="{BB962C8B-B14F-4D97-AF65-F5344CB8AC3E}">
        <p14:creationId xmlns:p14="http://schemas.microsoft.com/office/powerpoint/2010/main" val="24769458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6893" y="85931"/>
            <a:ext cx="6888341" cy="756864"/>
          </a:xfrm>
        </p:spPr>
        <p:txBody>
          <a:bodyPr>
            <a:normAutofit/>
          </a:bodyPr>
          <a:lstStyle/>
          <a:p>
            <a:pPr marL="571500" indent="-571500">
              <a:buFont typeface="Wingdings" panose="05000000000000000000" pitchFamily="2" charset="2"/>
              <a:buChar char="q"/>
            </a:pPr>
            <a:r>
              <a:rPr lang="en-IN" u="sng" dirty="0" smtClean="0">
                <a:latin typeface="Algerian" panose="04020705040A02060702" pitchFamily="82" charset="0"/>
              </a:rPr>
              <a:t>K-Nearest </a:t>
            </a:r>
            <a:r>
              <a:rPr lang="en-IN" u="sng" dirty="0">
                <a:latin typeface="Algerian" panose="04020705040A02060702" pitchFamily="82" charset="0"/>
              </a:rPr>
              <a:t>Neighbour</a:t>
            </a:r>
          </a:p>
        </p:txBody>
      </p:sp>
      <p:sp>
        <p:nvSpPr>
          <p:cNvPr id="3" name="Text Placeholder 2"/>
          <p:cNvSpPr>
            <a:spLocks noGrp="1"/>
          </p:cNvSpPr>
          <p:nvPr>
            <p:ph type="body" idx="1"/>
          </p:nvPr>
        </p:nvSpPr>
        <p:spPr>
          <a:xfrm>
            <a:off x="111784" y="2196810"/>
            <a:ext cx="3854041" cy="576262"/>
          </a:xfrm>
        </p:spPr>
        <p:txBody>
          <a:bodyPr/>
          <a:lstStyle/>
          <a:p>
            <a:pPr marL="457200" indent="-457200">
              <a:buFont typeface="Wingdings" panose="05000000000000000000" pitchFamily="2" charset="2"/>
              <a:buChar char="Ø"/>
            </a:pPr>
            <a:r>
              <a:rPr lang="en-IN" b="1" u="sng" dirty="0">
                <a:solidFill>
                  <a:srgbClr val="FFFF00"/>
                </a:solidFill>
              </a:rPr>
              <a:t>Testing model</a:t>
            </a:r>
            <a:r>
              <a:rPr lang="en-IN" dirty="0">
                <a:solidFill>
                  <a:srgbClr val="FFFF00"/>
                </a:solidFill>
              </a:rPr>
              <a:t>:</a:t>
            </a:r>
            <a:endParaRPr lang="en-IN" b="1" dirty="0">
              <a:solidFill>
                <a:srgbClr val="FFFF00"/>
              </a:solidFill>
            </a:endParaRPr>
          </a:p>
        </p:txBody>
      </p:sp>
      <p:pic>
        <p:nvPicPr>
          <p:cNvPr id="13" name="Content Placeholder 12"/>
          <p:cNvPicPr>
            <a:picLocks noGrp="1" noChangeAspect="1"/>
          </p:cNvPicPr>
          <p:nvPr>
            <p:ph sz="half" idx="2"/>
          </p:nvPr>
        </p:nvPicPr>
        <p:blipFill>
          <a:blip r:embed="rId2"/>
          <a:stretch>
            <a:fillRect/>
          </a:stretch>
        </p:blipFill>
        <p:spPr>
          <a:xfrm>
            <a:off x="163155" y="2860603"/>
            <a:ext cx="3802670" cy="3088133"/>
          </a:xfrm>
          <a:prstGeom prst="rect">
            <a:avLst/>
          </a:prstGeom>
        </p:spPr>
      </p:pic>
      <p:sp>
        <p:nvSpPr>
          <p:cNvPr id="5" name="Text Placeholder 4"/>
          <p:cNvSpPr>
            <a:spLocks noGrp="1"/>
          </p:cNvSpPr>
          <p:nvPr>
            <p:ph type="body" sz="quarter" idx="3"/>
          </p:nvPr>
        </p:nvSpPr>
        <p:spPr>
          <a:xfrm>
            <a:off x="4260448" y="2238688"/>
            <a:ext cx="3893905" cy="576262"/>
          </a:xfrm>
        </p:spPr>
        <p:txBody>
          <a:bodyPr/>
          <a:lstStyle/>
          <a:p>
            <a:pPr marL="457200" indent="-457200">
              <a:buFont typeface="Wingdings" panose="05000000000000000000" pitchFamily="2" charset="2"/>
              <a:buChar char="Ø"/>
            </a:pPr>
            <a:r>
              <a:rPr lang="en-IN" b="1" u="sng" dirty="0">
                <a:solidFill>
                  <a:srgbClr val="FFFF00"/>
                </a:solidFill>
              </a:rPr>
              <a:t>Confusion matrix</a:t>
            </a:r>
            <a:r>
              <a:rPr lang="en-IN" dirty="0">
                <a:solidFill>
                  <a:srgbClr val="FFFF00"/>
                </a:solidFill>
              </a:rPr>
              <a:t>:</a:t>
            </a:r>
          </a:p>
        </p:txBody>
      </p:sp>
      <p:pic>
        <p:nvPicPr>
          <p:cNvPr id="14" name="Content Placeholder 13"/>
          <p:cNvPicPr>
            <a:picLocks noGrp="1" noChangeAspect="1"/>
          </p:cNvPicPr>
          <p:nvPr>
            <p:ph sz="quarter" idx="4"/>
          </p:nvPr>
        </p:nvPicPr>
        <p:blipFill>
          <a:blip r:embed="rId3"/>
          <a:stretch>
            <a:fillRect/>
          </a:stretch>
        </p:blipFill>
        <p:spPr>
          <a:xfrm>
            <a:off x="4260448" y="2860603"/>
            <a:ext cx="3894138" cy="3050053"/>
          </a:xfrm>
          <a:prstGeom prst="rect">
            <a:avLst/>
          </a:prstGeom>
        </p:spPr>
      </p:pic>
      <p:sp>
        <p:nvSpPr>
          <p:cNvPr id="7" name="Rectangle 6"/>
          <p:cNvSpPr/>
          <p:nvPr/>
        </p:nvSpPr>
        <p:spPr>
          <a:xfrm>
            <a:off x="616450" y="779394"/>
            <a:ext cx="10574675" cy="707886"/>
          </a:xfrm>
          <a:prstGeom prst="rect">
            <a:avLst/>
          </a:prstGeom>
        </p:spPr>
        <p:txBody>
          <a:bodyPr wrap="square">
            <a:spAutoFit/>
          </a:bodyPr>
          <a:lstStyle/>
          <a:p>
            <a:pPr marL="342900" indent="-342900" algn="just">
              <a:buFont typeface="Wingdings" panose="05000000000000000000" pitchFamily="2" charset="2"/>
              <a:buChar char="§"/>
            </a:pPr>
            <a:r>
              <a:rPr lang="en-US" sz="2000" dirty="0"/>
              <a:t>K-Nearest Neighbour is one of the simplest Machine Learning algorithms based on Supervised Learning technique.</a:t>
            </a:r>
            <a:endParaRPr lang="en-US" sz="2000" b="0" i="0" dirty="0">
              <a:effectLst/>
            </a:endParaRPr>
          </a:p>
        </p:txBody>
      </p:sp>
      <p:sp>
        <p:nvSpPr>
          <p:cNvPr id="8" name="Rectangle 7"/>
          <p:cNvSpPr/>
          <p:nvPr/>
        </p:nvSpPr>
        <p:spPr>
          <a:xfrm>
            <a:off x="616450" y="1441542"/>
            <a:ext cx="10582382" cy="707886"/>
          </a:xfrm>
          <a:prstGeom prst="rect">
            <a:avLst/>
          </a:prstGeom>
        </p:spPr>
        <p:txBody>
          <a:bodyPr wrap="square">
            <a:spAutoFit/>
          </a:bodyPr>
          <a:lstStyle/>
          <a:p>
            <a:pPr marL="342900" indent="-342900">
              <a:buFont typeface="Wingdings" panose="05000000000000000000" pitchFamily="2" charset="2"/>
              <a:buChar char="§"/>
            </a:pPr>
            <a:r>
              <a:rPr lang="en-US" sz="2000" dirty="0"/>
              <a:t>K-NN algorithm assumes the similarity between the new case/data and available cases and put the new case into the category that is most similar to the available categories</a:t>
            </a:r>
            <a:endParaRPr lang="en-IN" sz="2000" dirty="0"/>
          </a:p>
        </p:txBody>
      </p:sp>
      <p:sp>
        <p:nvSpPr>
          <p:cNvPr id="11" name="Rectangle 10"/>
          <p:cNvSpPr/>
          <p:nvPr/>
        </p:nvSpPr>
        <p:spPr>
          <a:xfrm>
            <a:off x="8352890" y="2303608"/>
            <a:ext cx="3084688" cy="523220"/>
          </a:xfrm>
          <a:prstGeom prst="rect">
            <a:avLst/>
          </a:prstGeom>
        </p:spPr>
        <p:txBody>
          <a:bodyPr wrap="square">
            <a:spAutoFit/>
          </a:bodyPr>
          <a:lstStyle/>
          <a:p>
            <a:pPr marL="457200" indent="-457200">
              <a:buFont typeface="Wingdings" panose="05000000000000000000" pitchFamily="2" charset="2"/>
              <a:buChar char="Ø"/>
            </a:pPr>
            <a:r>
              <a:rPr lang="en-IN" sz="2800" b="1" u="sng" dirty="0">
                <a:solidFill>
                  <a:srgbClr val="FFFF00"/>
                </a:solidFill>
              </a:rPr>
              <a:t>AUC-ROC Curve</a:t>
            </a:r>
            <a:r>
              <a:rPr lang="en-IN" sz="2800" dirty="0">
                <a:solidFill>
                  <a:srgbClr val="FFFF00"/>
                </a:solidFill>
              </a:rPr>
              <a:t>:</a:t>
            </a:r>
          </a:p>
        </p:txBody>
      </p:sp>
      <p:sp>
        <p:nvSpPr>
          <p:cNvPr id="12" name="Rectangle 11"/>
          <p:cNvSpPr/>
          <p:nvPr/>
        </p:nvSpPr>
        <p:spPr>
          <a:xfrm>
            <a:off x="238872" y="6047429"/>
            <a:ext cx="11638053" cy="707886"/>
          </a:xfrm>
          <a:prstGeom prst="rect">
            <a:avLst/>
          </a:prstGeom>
        </p:spPr>
        <p:txBody>
          <a:bodyPr wrap="square">
            <a:spAutoFit/>
          </a:bodyPr>
          <a:lstStyle/>
          <a:p>
            <a:r>
              <a:rPr lang="en-IN" sz="2000" dirty="0"/>
              <a:t>Using </a:t>
            </a:r>
            <a:r>
              <a:rPr lang="en-US" sz="2000" dirty="0"/>
              <a:t>K-Nearest Neighbour </a:t>
            </a:r>
            <a:r>
              <a:rPr lang="en-IN" sz="2000" dirty="0" smtClean="0"/>
              <a:t>, </a:t>
            </a:r>
            <a:r>
              <a:rPr lang="en-IN" sz="2000" dirty="0"/>
              <a:t>we got the accuracy score of </a:t>
            </a:r>
            <a:r>
              <a:rPr lang="en-IN" sz="2000" dirty="0" smtClean="0"/>
              <a:t>92%  </a:t>
            </a:r>
            <a:r>
              <a:rPr lang="en-IN" sz="2000" dirty="0"/>
              <a:t>and roc-</a:t>
            </a:r>
            <a:r>
              <a:rPr lang="en-IN" sz="2000" dirty="0" err="1"/>
              <a:t>auc</a:t>
            </a:r>
            <a:r>
              <a:rPr lang="en-IN" sz="2000" dirty="0"/>
              <a:t> score of </a:t>
            </a:r>
            <a:r>
              <a:rPr lang="en-IN" sz="2000" dirty="0" smtClean="0"/>
              <a:t>0.98. </a:t>
            </a:r>
            <a:r>
              <a:rPr lang="en-IN" sz="2000" dirty="0" err="1" smtClean="0"/>
              <a:t>i.e</a:t>
            </a:r>
            <a:r>
              <a:rPr lang="en-IN" sz="2000" dirty="0" smtClean="0"/>
              <a:t> it shows model is in over fit or under fit condition .</a:t>
            </a:r>
            <a:endParaRPr lang="en-IN" sz="2000" dirty="0"/>
          </a:p>
        </p:txBody>
      </p:sp>
      <p:pic>
        <p:nvPicPr>
          <p:cNvPr id="15" name="Picture 14"/>
          <p:cNvPicPr>
            <a:picLocks noChangeAspect="1"/>
          </p:cNvPicPr>
          <p:nvPr/>
        </p:nvPicPr>
        <p:blipFill>
          <a:blip r:embed="rId4"/>
          <a:stretch>
            <a:fillRect/>
          </a:stretch>
        </p:blipFill>
        <p:spPr>
          <a:xfrm>
            <a:off x="8352890" y="2860602"/>
            <a:ext cx="3641974" cy="3088133"/>
          </a:xfrm>
          <a:prstGeom prst="rect">
            <a:avLst/>
          </a:prstGeom>
        </p:spPr>
      </p:pic>
    </p:spTree>
    <p:extLst>
      <p:ext uri="{BB962C8B-B14F-4D97-AF65-F5344CB8AC3E}">
        <p14:creationId xmlns:p14="http://schemas.microsoft.com/office/powerpoint/2010/main" val="29149734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1649" y="33081"/>
            <a:ext cx="3499922" cy="654121"/>
          </a:xfrm>
        </p:spPr>
        <p:txBody>
          <a:bodyPr>
            <a:normAutofit/>
          </a:bodyPr>
          <a:lstStyle/>
          <a:p>
            <a:pPr marL="571500" indent="-571500">
              <a:buFont typeface="Wingdings" panose="05000000000000000000" pitchFamily="2" charset="2"/>
              <a:buChar char="q"/>
            </a:pPr>
            <a:r>
              <a:rPr lang="en-IN" u="sng" dirty="0" smtClean="0">
                <a:latin typeface="Algerian" panose="04020705040A02060702" pitchFamily="82" charset="0"/>
              </a:rPr>
              <a:t>XG </a:t>
            </a:r>
            <a:r>
              <a:rPr lang="en-IN" u="sng" dirty="0">
                <a:latin typeface="Algerian" panose="04020705040A02060702" pitchFamily="82" charset="0"/>
              </a:rPr>
              <a:t>BOOST</a:t>
            </a:r>
          </a:p>
        </p:txBody>
      </p:sp>
      <p:sp>
        <p:nvSpPr>
          <p:cNvPr id="3" name="Text Placeholder 2"/>
          <p:cNvSpPr>
            <a:spLocks noGrp="1"/>
          </p:cNvSpPr>
          <p:nvPr>
            <p:ph type="body" idx="1"/>
          </p:nvPr>
        </p:nvSpPr>
        <p:spPr>
          <a:xfrm>
            <a:off x="228076" y="2183635"/>
            <a:ext cx="3926111" cy="576262"/>
          </a:xfrm>
        </p:spPr>
        <p:txBody>
          <a:bodyPr/>
          <a:lstStyle/>
          <a:p>
            <a:pPr marL="457200" indent="-457200">
              <a:buFont typeface="Wingdings" panose="05000000000000000000" pitchFamily="2" charset="2"/>
              <a:buChar char="Ø"/>
            </a:pPr>
            <a:r>
              <a:rPr lang="en-IN" b="1" u="sng" dirty="0">
                <a:solidFill>
                  <a:srgbClr val="FFFF00"/>
                </a:solidFill>
              </a:rPr>
              <a:t>Testing model</a:t>
            </a:r>
            <a:r>
              <a:rPr lang="en-IN" dirty="0">
                <a:solidFill>
                  <a:srgbClr val="FFFF00"/>
                </a:solidFill>
              </a:rPr>
              <a:t>:</a:t>
            </a:r>
          </a:p>
        </p:txBody>
      </p:sp>
      <p:pic>
        <p:nvPicPr>
          <p:cNvPr id="9" name="Content Placeholder 8"/>
          <p:cNvPicPr>
            <a:picLocks noGrp="1" noChangeAspect="1"/>
          </p:cNvPicPr>
          <p:nvPr>
            <p:ph sz="half" idx="2"/>
          </p:nvPr>
        </p:nvPicPr>
        <p:blipFill>
          <a:blip r:embed="rId2"/>
          <a:stretch>
            <a:fillRect/>
          </a:stretch>
        </p:blipFill>
        <p:spPr>
          <a:xfrm>
            <a:off x="164385" y="2855228"/>
            <a:ext cx="3989801" cy="2932390"/>
          </a:xfrm>
          <a:prstGeom prst="rect">
            <a:avLst/>
          </a:prstGeom>
        </p:spPr>
      </p:pic>
      <p:sp>
        <p:nvSpPr>
          <p:cNvPr id="5" name="Text Placeholder 4"/>
          <p:cNvSpPr>
            <a:spLocks noGrp="1"/>
          </p:cNvSpPr>
          <p:nvPr>
            <p:ph type="body" sz="quarter" idx="3"/>
          </p:nvPr>
        </p:nvSpPr>
        <p:spPr>
          <a:xfrm>
            <a:off x="4154186" y="2202214"/>
            <a:ext cx="4722813" cy="576262"/>
          </a:xfrm>
        </p:spPr>
        <p:txBody>
          <a:bodyPr/>
          <a:lstStyle/>
          <a:p>
            <a:pPr marL="457200" indent="-457200">
              <a:buFont typeface="Wingdings" panose="05000000000000000000" pitchFamily="2" charset="2"/>
              <a:buChar char="Ø"/>
            </a:pPr>
            <a:r>
              <a:rPr lang="en-IN" b="1" u="sng" dirty="0">
                <a:solidFill>
                  <a:srgbClr val="FFFF00"/>
                </a:solidFill>
              </a:rPr>
              <a:t>Confusion matrix</a:t>
            </a:r>
            <a:r>
              <a:rPr lang="en-IN" dirty="0">
                <a:solidFill>
                  <a:srgbClr val="FFFF00"/>
                </a:solidFill>
              </a:rPr>
              <a:t>:</a:t>
            </a:r>
          </a:p>
        </p:txBody>
      </p:sp>
      <p:pic>
        <p:nvPicPr>
          <p:cNvPr id="10" name="Content Placeholder 9"/>
          <p:cNvPicPr>
            <a:picLocks noGrp="1" noChangeAspect="1"/>
          </p:cNvPicPr>
          <p:nvPr>
            <p:ph sz="quarter" idx="4"/>
          </p:nvPr>
        </p:nvPicPr>
        <p:blipFill>
          <a:blip r:embed="rId3"/>
          <a:stretch>
            <a:fillRect/>
          </a:stretch>
        </p:blipFill>
        <p:spPr>
          <a:xfrm>
            <a:off x="4328554" y="2843337"/>
            <a:ext cx="3962984" cy="2921000"/>
          </a:xfrm>
          <a:prstGeom prst="rect">
            <a:avLst/>
          </a:prstGeom>
        </p:spPr>
      </p:pic>
      <p:sp>
        <p:nvSpPr>
          <p:cNvPr id="7" name="Rectangle 6"/>
          <p:cNvSpPr/>
          <p:nvPr/>
        </p:nvSpPr>
        <p:spPr>
          <a:xfrm>
            <a:off x="544530" y="604370"/>
            <a:ext cx="11373491" cy="1631216"/>
          </a:xfrm>
          <a:prstGeom prst="rect">
            <a:avLst/>
          </a:prstGeom>
        </p:spPr>
        <p:txBody>
          <a:bodyPr wrap="square">
            <a:spAutoFit/>
          </a:bodyPr>
          <a:lstStyle/>
          <a:p>
            <a:pPr marL="285750" indent="-285750">
              <a:buFont typeface="Wingdings" panose="05000000000000000000" pitchFamily="2" charset="2"/>
              <a:buChar char="§"/>
            </a:pPr>
            <a:r>
              <a:rPr lang="en-IN" dirty="0" smtClean="0"/>
              <a:t>X</a:t>
            </a:r>
            <a:r>
              <a:rPr lang="en-IN" sz="2000" dirty="0" smtClean="0"/>
              <a:t>G Boost </a:t>
            </a:r>
            <a:r>
              <a:rPr lang="en-IN" sz="2000" dirty="0"/>
              <a:t>is a decision-tree-based ensemble Machine Learning </a:t>
            </a:r>
            <a:r>
              <a:rPr lang="en-IN" sz="2000" dirty="0" smtClean="0"/>
              <a:t>algorithm that </a:t>
            </a:r>
            <a:r>
              <a:rPr lang="en-IN" sz="2000" dirty="0"/>
              <a:t>uses a gradient boosting </a:t>
            </a:r>
            <a:r>
              <a:rPr lang="en-IN" sz="2000" dirty="0" smtClean="0"/>
              <a:t>framework.</a:t>
            </a:r>
          </a:p>
          <a:p>
            <a:pPr marL="285750" indent="-285750">
              <a:buFont typeface="Wingdings" panose="05000000000000000000" pitchFamily="2" charset="2"/>
              <a:buChar char="§"/>
            </a:pPr>
            <a:r>
              <a:rPr lang="en-IN" sz="2000" dirty="0" smtClean="0"/>
              <a:t>XG Boost </a:t>
            </a:r>
            <a:r>
              <a:rPr lang="en-IN" sz="2000" dirty="0"/>
              <a:t>belongs to a family of boosting algorithms that convert </a:t>
            </a:r>
            <a:r>
              <a:rPr lang="en-IN" sz="2000" dirty="0" smtClean="0"/>
              <a:t>weak learners </a:t>
            </a:r>
            <a:r>
              <a:rPr lang="en-IN" sz="2000" dirty="0"/>
              <a:t>into strong </a:t>
            </a:r>
            <a:r>
              <a:rPr lang="en-IN" sz="2000" dirty="0" smtClean="0"/>
              <a:t>learners.</a:t>
            </a:r>
          </a:p>
          <a:p>
            <a:pPr marL="285750" indent="-285750">
              <a:buFont typeface="Wingdings" panose="05000000000000000000" pitchFamily="2" charset="2"/>
              <a:buChar char="§"/>
            </a:pPr>
            <a:r>
              <a:rPr lang="en-IN" sz="2000" dirty="0" smtClean="0"/>
              <a:t>It </a:t>
            </a:r>
            <a:r>
              <a:rPr lang="en-IN" sz="2000" dirty="0"/>
              <a:t>is a sequential process, i.e., trees are grown using the information </a:t>
            </a:r>
            <a:r>
              <a:rPr lang="en-IN" sz="2000" dirty="0" smtClean="0"/>
              <a:t>from a </a:t>
            </a:r>
            <a:r>
              <a:rPr lang="en-IN" sz="2000" dirty="0"/>
              <a:t>previously grown tree one after the other, iteratively, the errors of </a:t>
            </a:r>
            <a:r>
              <a:rPr lang="en-IN" sz="2000" dirty="0" smtClean="0"/>
              <a:t>the previous </a:t>
            </a:r>
            <a:r>
              <a:rPr lang="en-IN" sz="2000" dirty="0"/>
              <a:t>model are corrected by the next predictor.</a:t>
            </a:r>
          </a:p>
        </p:txBody>
      </p:sp>
      <p:sp>
        <p:nvSpPr>
          <p:cNvPr id="8" name="Rectangle 7"/>
          <p:cNvSpPr/>
          <p:nvPr/>
        </p:nvSpPr>
        <p:spPr>
          <a:xfrm>
            <a:off x="7551505" y="2235586"/>
            <a:ext cx="4068567" cy="584775"/>
          </a:xfrm>
          <a:prstGeom prst="rect">
            <a:avLst/>
          </a:prstGeom>
        </p:spPr>
        <p:txBody>
          <a:bodyPr wrap="square">
            <a:spAutoFit/>
          </a:bodyPr>
          <a:lstStyle/>
          <a:p>
            <a:pPr marL="1371600" lvl="2" indent="-457200">
              <a:buFont typeface="Wingdings" panose="05000000000000000000" pitchFamily="2" charset="2"/>
              <a:buChar char="Ø"/>
            </a:pPr>
            <a:r>
              <a:rPr lang="en-IN" sz="2800" b="1" u="sng" dirty="0">
                <a:solidFill>
                  <a:srgbClr val="FFFF00"/>
                </a:solidFill>
              </a:rPr>
              <a:t>AUC-ROC Curve</a:t>
            </a:r>
            <a:r>
              <a:rPr lang="en-IN" sz="3200" dirty="0">
                <a:solidFill>
                  <a:srgbClr val="FFFF00"/>
                </a:solidFill>
              </a:rPr>
              <a:t>:</a:t>
            </a:r>
          </a:p>
        </p:txBody>
      </p:sp>
      <p:pic>
        <p:nvPicPr>
          <p:cNvPr id="11" name="Picture 10"/>
          <p:cNvPicPr>
            <a:picLocks noChangeAspect="1"/>
          </p:cNvPicPr>
          <p:nvPr/>
        </p:nvPicPr>
        <p:blipFill>
          <a:blip r:embed="rId4"/>
          <a:stretch>
            <a:fillRect/>
          </a:stretch>
        </p:blipFill>
        <p:spPr>
          <a:xfrm>
            <a:off x="8465905" y="2827159"/>
            <a:ext cx="3544584" cy="2965582"/>
          </a:xfrm>
          <a:prstGeom prst="rect">
            <a:avLst/>
          </a:prstGeom>
        </p:spPr>
      </p:pic>
      <p:sp>
        <p:nvSpPr>
          <p:cNvPr id="12" name="Rectangle 11"/>
          <p:cNvSpPr/>
          <p:nvPr/>
        </p:nvSpPr>
        <p:spPr>
          <a:xfrm>
            <a:off x="628500" y="5917129"/>
            <a:ext cx="10726221" cy="1015663"/>
          </a:xfrm>
          <a:prstGeom prst="rect">
            <a:avLst/>
          </a:prstGeom>
        </p:spPr>
        <p:txBody>
          <a:bodyPr wrap="square">
            <a:spAutoFit/>
          </a:bodyPr>
          <a:lstStyle/>
          <a:p>
            <a:r>
              <a:rPr lang="en-IN" sz="2000" dirty="0"/>
              <a:t>Using XG Boost </a:t>
            </a:r>
            <a:r>
              <a:rPr lang="en-IN" sz="2000" dirty="0" smtClean="0"/>
              <a:t>, </a:t>
            </a:r>
            <a:r>
              <a:rPr lang="en-IN" sz="2000" dirty="0"/>
              <a:t>we got the accuracy score of </a:t>
            </a:r>
            <a:r>
              <a:rPr lang="en-IN" sz="2000" dirty="0" smtClean="0"/>
              <a:t>86</a:t>
            </a:r>
            <a:r>
              <a:rPr lang="en-IN" sz="2000" dirty="0"/>
              <a:t>%  and roc-</a:t>
            </a:r>
            <a:r>
              <a:rPr lang="en-IN" sz="2000" dirty="0" err="1"/>
              <a:t>auc</a:t>
            </a:r>
            <a:r>
              <a:rPr lang="en-IN" sz="2000" dirty="0"/>
              <a:t> score of </a:t>
            </a:r>
            <a:r>
              <a:rPr lang="en-IN" sz="2000" dirty="0" smtClean="0"/>
              <a:t>0.93.</a:t>
            </a:r>
            <a:r>
              <a:rPr lang="en-IN" sz="2000" dirty="0"/>
              <a:t> </a:t>
            </a:r>
            <a:r>
              <a:rPr lang="en-IN" sz="2000" dirty="0" err="1"/>
              <a:t>i.e</a:t>
            </a:r>
            <a:r>
              <a:rPr lang="en-IN" sz="2000" dirty="0"/>
              <a:t> it shows model is in </a:t>
            </a:r>
            <a:r>
              <a:rPr lang="en-IN" sz="2000" dirty="0" smtClean="0"/>
              <a:t>over fit </a:t>
            </a:r>
            <a:r>
              <a:rPr lang="en-IN" sz="2000" dirty="0"/>
              <a:t>or </a:t>
            </a:r>
            <a:r>
              <a:rPr lang="en-IN" sz="2000" dirty="0" smtClean="0"/>
              <a:t>under fit </a:t>
            </a:r>
            <a:r>
              <a:rPr lang="en-IN" sz="2000" dirty="0"/>
              <a:t>condition .</a:t>
            </a:r>
          </a:p>
          <a:p>
            <a:endParaRPr lang="en-IN" sz="2000" dirty="0"/>
          </a:p>
        </p:txBody>
      </p:sp>
    </p:spTree>
    <p:extLst>
      <p:ext uri="{BB962C8B-B14F-4D97-AF65-F5344CB8AC3E}">
        <p14:creationId xmlns:p14="http://schemas.microsoft.com/office/powerpoint/2010/main" val="24557277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545" y="99461"/>
            <a:ext cx="10131425" cy="1840992"/>
          </a:xfrm>
        </p:spPr>
        <p:txBody>
          <a:bodyPr>
            <a:normAutofit/>
          </a:bodyPr>
          <a:lstStyle/>
          <a:p>
            <a:r>
              <a:rPr lang="en-IN" sz="4400" b="1" dirty="0" smtClean="0"/>
              <a:t>                      </a:t>
            </a:r>
            <a:r>
              <a:rPr lang="en-IN" sz="4400" b="1" u="sng" dirty="0" smtClean="0">
                <a:latin typeface="Algerian" panose="04020705040A02060702" pitchFamily="82" charset="0"/>
              </a:rPr>
              <a:t>PROBLEM STATEMENT</a:t>
            </a:r>
            <a:endParaRPr lang="en-IN" sz="4400" b="1" dirty="0">
              <a:latin typeface="Algerian" panose="04020705040A02060702" pitchFamily="82" charset="0"/>
            </a:endParaRPr>
          </a:p>
        </p:txBody>
      </p:sp>
      <p:sp>
        <p:nvSpPr>
          <p:cNvPr id="3" name="Content Placeholder 2"/>
          <p:cNvSpPr>
            <a:spLocks noGrp="1"/>
          </p:cNvSpPr>
          <p:nvPr>
            <p:ph idx="1"/>
          </p:nvPr>
        </p:nvSpPr>
        <p:spPr>
          <a:xfrm>
            <a:off x="875901" y="1694046"/>
            <a:ext cx="10945368" cy="4602320"/>
          </a:xfrm>
        </p:spPr>
        <p:txBody>
          <a:bodyPr>
            <a:normAutofit fontScale="92500"/>
          </a:bodyPr>
          <a:lstStyle/>
          <a:p>
            <a:pPr>
              <a:buFont typeface="Wingdings" panose="05000000000000000000" pitchFamily="2" charset="2"/>
              <a:buChar char="§"/>
            </a:pPr>
            <a:r>
              <a:rPr lang="en-IN" sz="2800" dirty="0" smtClean="0"/>
              <a:t>The objective of this project is to predict the attrition rate for each   employee, to find out who’s more likely  to leave the organization.</a:t>
            </a:r>
            <a:r>
              <a:rPr lang="en-IN" sz="2800" dirty="0"/>
              <a:t> </a:t>
            </a:r>
            <a:endParaRPr lang="en-IN" sz="2800" dirty="0" smtClean="0"/>
          </a:p>
          <a:p>
            <a:pPr>
              <a:buFont typeface="Wingdings" panose="05000000000000000000" pitchFamily="2" charset="2"/>
              <a:buChar char="§"/>
            </a:pPr>
            <a:r>
              <a:rPr lang="en-US" sz="2800" dirty="0"/>
              <a:t>The key to success in an organisation is the ability to attract and retain top talents. It is vital for the Human Resource (HR) Department to identify the factors that keep employees and those which prompt them to leave.</a:t>
            </a:r>
            <a:r>
              <a:rPr lang="en-IN" sz="2800" dirty="0"/>
              <a:t>   </a:t>
            </a:r>
            <a:endParaRPr lang="en-IN" sz="2800" dirty="0" smtClean="0"/>
          </a:p>
          <a:p>
            <a:pPr>
              <a:buFont typeface="Wingdings" panose="05000000000000000000" pitchFamily="2" charset="2"/>
              <a:buChar char="§"/>
            </a:pPr>
            <a:r>
              <a:rPr lang="en-IN" sz="2800" dirty="0" smtClean="0"/>
              <a:t>It will help organisations to find ways to prevent attrition or to plan in advance</a:t>
            </a:r>
            <a:r>
              <a:rPr lang="en-IN" sz="2800" dirty="0"/>
              <a:t> </a:t>
            </a:r>
            <a:r>
              <a:rPr lang="en-IN" sz="2800" dirty="0" smtClean="0"/>
              <a:t>the hiring of new candidate.</a:t>
            </a:r>
          </a:p>
          <a:p>
            <a:pPr>
              <a:buFont typeface="Wingdings" panose="05000000000000000000" pitchFamily="2" charset="2"/>
              <a:buChar char="§"/>
            </a:pPr>
            <a:r>
              <a:rPr lang="en-IN" sz="2800" dirty="0" smtClean="0"/>
              <a:t>Attrition proves to be a costly and time consuming problem for the organization and it also leads to loss of productivity.</a:t>
            </a:r>
          </a:p>
          <a:p>
            <a:pPr>
              <a:buFont typeface="Wingdings" panose="05000000000000000000" pitchFamily="2" charset="2"/>
              <a:buChar char="§"/>
            </a:pPr>
            <a:r>
              <a:rPr lang="en-US" sz="2800" dirty="0" smtClean="0"/>
              <a:t>The scope of the project extends to companies in all industries.</a:t>
            </a:r>
            <a:endParaRPr lang="en-IN" sz="2800" dirty="0"/>
          </a:p>
        </p:txBody>
      </p:sp>
    </p:spTree>
    <p:extLst>
      <p:ext uri="{BB962C8B-B14F-4D97-AF65-F5344CB8AC3E}">
        <p14:creationId xmlns:p14="http://schemas.microsoft.com/office/powerpoint/2010/main" val="3416650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524" y="154798"/>
            <a:ext cx="10914301" cy="453781"/>
          </a:xfrm>
        </p:spPr>
        <p:txBody>
          <a:bodyPr>
            <a:normAutofit fontScale="90000"/>
          </a:bodyPr>
          <a:lstStyle/>
          <a:p>
            <a:pPr marL="571500" indent="-571500">
              <a:buFont typeface="Wingdings" panose="05000000000000000000" pitchFamily="2" charset="2"/>
              <a:buChar char="q"/>
            </a:pPr>
            <a:r>
              <a:rPr lang="en-US" u="sng" dirty="0" smtClean="0">
                <a:latin typeface="Algerian" panose="04020705040A02060702" pitchFamily="82" charset="0"/>
              </a:rPr>
              <a:t>Random Forest with Hyper-Parameter Tuning</a:t>
            </a:r>
            <a:r>
              <a:rPr lang="en-US" dirty="0" smtClean="0">
                <a:latin typeface="Algerian" panose="04020705040A02060702" pitchFamily="82" charset="0"/>
              </a:rPr>
              <a:t> </a:t>
            </a:r>
            <a:endParaRPr lang="en-IN" dirty="0">
              <a:latin typeface="Algerian" panose="04020705040A02060702" pitchFamily="82" charset="0"/>
            </a:endParaRPr>
          </a:p>
        </p:txBody>
      </p:sp>
      <p:sp>
        <p:nvSpPr>
          <p:cNvPr id="3" name="Text Placeholder 2"/>
          <p:cNvSpPr>
            <a:spLocks noGrp="1"/>
          </p:cNvSpPr>
          <p:nvPr>
            <p:ph type="body" idx="1"/>
          </p:nvPr>
        </p:nvSpPr>
        <p:spPr>
          <a:xfrm>
            <a:off x="115540" y="2993312"/>
            <a:ext cx="3511238" cy="576262"/>
          </a:xfrm>
        </p:spPr>
        <p:txBody>
          <a:bodyPr/>
          <a:lstStyle/>
          <a:p>
            <a:pPr marL="457200" indent="-457200">
              <a:buFont typeface="Wingdings" panose="05000000000000000000" pitchFamily="2" charset="2"/>
              <a:buChar char="Ø"/>
            </a:pPr>
            <a:r>
              <a:rPr lang="en-IN" b="1" u="sng" dirty="0">
                <a:solidFill>
                  <a:srgbClr val="FFFF00"/>
                </a:solidFill>
              </a:rPr>
              <a:t>Testing model</a:t>
            </a:r>
            <a:r>
              <a:rPr lang="en-IN" dirty="0">
                <a:solidFill>
                  <a:srgbClr val="FFFF00"/>
                </a:solidFill>
              </a:rPr>
              <a:t>:</a:t>
            </a:r>
          </a:p>
        </p:txBody>
      </p:sp>
      <p:sp>
        <p:nvSpPr>
          <p:cNvPr id="5" name="Text Placeholder 4"/>
          <p:cNvSpPr>
            <a:spLocks noGrp="1"/>
          </p:cNvSpPr>
          <p:nvPr>
            <p:ph type="body" sz="quarter" idx="3"/>
          </p:nvPr>
        </p:nvSpPr>
        <p:spPr>
          <a:xfrm>
            <a:off x="4419992" y="2993311"/>
            <a:ext cx="3583577" cy="556933"/>
          </a:xfrm>
        </p:spPr>
        <p:txBody>
          <a:bodyPr/>
          <a:lstStyle/>
          <a:p>
            <a:pPr marL="457200" indent="-457200">
              <a:buFont typeface="Wingdings" panose="05000000000000000000" pitchFamily="2" charset="2"/>
              <a:buChar char="Ø"/>
            </a:pPr>
            <a:r>
              <a:rPr lang="en-IN" b="1" u="sng" dirty="0">
                <a:solidFill>
                  <a:srgbClr val="FFFF00"/>
                </a:solidFill>
              </a:rPr>
              <a:t>Confusion matrix</a:t>
            </a:r>
            <a:r>
              <a:rPr lang="en-IN" dirty="0">
                <a:solidFill>
                  <a:srgbClr val="FFFF00"/>
                </a:solidFill>
              </a:rPr>
              <a:t>:</a:t>
            </a:r>
          </a:p>
        </p:txBody>
      </p:sp>
      <p:sp>
        <p:nvSpPr>
          <p:cNvPr id="7" name="Rectangle 6"/>
          <p:cNvSpPr/>
          <p:nvPr/>
        </p:nvSpPr>
        <p:spPr>
          <a:xfrm>
            <a:off x="681950" y="658707"/>
            <a:ext cx="11510050" cy="2246769"/>
          </a:xfrm>
          <a:prstGeom prst="rect">
            <a:avLst/>
          </a:prstGeom>
        </p:spPr>
        <p:txBody>
          <a:bodyPr wrap="square">
            <a:spAutoFit/>
          </a:bodyPr>
          <a:lstStyle/>
          <a:p>
            <a:pPr marL="342900" indent="-342900">
              <a:buFont typeface="Wingdings" panose="05000000000000000000" pitchFamily="2" charset="2"/>
              <a:buChar char="§"/>
            </a:pPr>
            <a:r>
              <a:rPr lang="en-US" sz="2000" b="1" dirty="0"/>
              <a:t>Hyperparameter </a:t>
            </a:r>
            <a:r>
              <a:rPr lang="en-US" sz="2000" b="1" dirty="0" smtClean="0"/>
              <a:t>tuning</a:t>
            </a:r>
            <a:r>
              <a:rPr lang="en-US" sz="2000" dirty="0"/>
              <a:t> (or hyperparameter optimization) is the process of determining the right combination of hyperparameters that maximizes the model performance</a:t>
            </a:r>
            <a:r>
              <a:rPr lang="en-US" sz="2000" dirty="0" smtClean="0"/>
              <a:t>.</a:t>
            </a:r>
          </a:p>
          <a:p>
            <a:pPr marL="342900" indent="-342900">
              <a:buFont typeface="Wingdings" panose="05000000000000000000" pitchFamily="2" charset="2"/>
              <a:buChar char="§"/>
            </a:pPr>
            <a:r>
              <a:rPr lang="en-IN" sz="2000" dirty="0" smtClean="0"/>
              <a:t>Here we are using </a:t>
            </a:r>
            <a:r>
              <a:rPr lang="en-IN" sz="2000" b="1" dirty="0" smtClean="0"/>
              <a:t>GridSearchCV </a:t>
            </a:r>
            <a:r>
              <a:rPr lang="en-IN" sz="2000" dirty="0" smtClean="0"/>
              <a:t>approach in the model.</a:t>
            </a:r>
          </a:p>
          <a:p>
            <a:pPr marL="342900" indent="-342900">
              <a:buFont typeface="Wingdings" panose="05000000000000000000" pitchFamily="2" charset="2"/>
              <a:buChar char="§"/>
            </a:pPr>
            <a:r>
              <a:rPr lang="en-US" sz="2000" dirty="0"/>
              <a:t>In the </a:t>
            </a:r>
            <a:r>
              <a:rPr lang="en-US" sz="2000" dirty="0" smtClean="0"/>
              <a:t>gridsearch </a:t>
            </a:r>
            <a:r>
              <a:rPr lang="en-US" sz="2000" dirty="0"/>
              <a:t>method, we create a grid of possible values for hyperparameters. Each iteration tries a combination of hyperparameters in a specific </a:t>
            </a:r>
            <a:r>
              <a:rPr lang="en-US" sz="2000" dirty="0" smtClean="0"/>
              <a:t>order </a:t>
            </a:r>
          </a:p>
          <a:p>
            <a:pPr marL="342900" indent="-342900">
              <a:buFont typeface="Wingdings" panose="05000000000000000000" pitchFamily="2" charset="2"/>
              <a:buChar char="§"/>
            </a:pPr>
            <a:r>
              <a:rPr lang="en-US" sz="2000" dirty="0" smtClean="0"/>
              <a:t>It </a:t>
            </a:r>
            <a:r>
              <a:rPr lang="en-US" sz="2000" dirty="0"/>
              <a:t>fits the model on each and every combination of hyperparameters possible and records the model performance. Finally, it returns the best model with the best hyperparameters.</a:t>
            </a:r>
            <a:endParaRPr lang="en-IN" sz="2000" dirty="0">
              <a:latin typeface="+mj-lt"/>
              <a:ea typeface="SimSun-ExtB" panose="02010609060101010101" pitchFamily="49" charset="-122"/>
            </a:endParaRPr>
          </a:p>
        </p:txBody>
      </p:sp>
      <p:pic>
        <p:nvPicPr>
          <p:cNvPr id="10" name="Picture 9"/>
          <p:cNvPicPr>
            <a:picLocks noChangeAspect="1"/>
          </p:cNvPicPr>
          <p:nvPr/>
        </p:nvPicPr>
        <p:blipFill>
          <a:blip r:embed="rId2"/>
          <a:stretch>
            <a:fillRect/>
          </a:stretch>
        </p:blipFill>
        <p:spPr>
          <a:xfrm>
            <a:off x="8283075" y="3530917"/>
            <a:ext cx="3778786" cy="2767141"/>
          </a:xfrm>
          <a:prstGeom prst="rect">
            <a:avLst/>
          </a:prstGeom>
        </p:spPr>
      </p:pic>
      <p:sp>
        <p:nvSpPr>
          <p:cNvPr id="11" name="Rectangle 10"/>
          <p:cNvSpPr/>
          <p:nvPr/>
        </p:nvSpPr>
        <p:spPr>
          <a:xfrm>
            <a:off x="7333703" y="2990146"/>
            <a:ext cx="4466122" cy="523220"/>
          </a:xfrm>
          <a:prstGeom prst="rect">
            <a:avLst/>
          </a:prstGeom>
        </p:spPr>
        <p:txBody>
          <a:bodyPr wrap="square">
            <a:spAutoFit/>
          </a:bodyPr>
          <a:lstStyle/>
          <a:p>
            <a:pPr marL="1371600" lvl="2" indent="-457200">
              <a:buFont typeface="Wingdings" panose="05000000000000000000" pitchFamily="2" charset="2"/>
              <a:buChar char="Ø"/>
            </a:pPr>
            <a:r>
              <a:rPr lang="en-IN" sz="2800" b="1" u="sng" dirty="0">
                <a:solidFill>
                  <a:srgbClr val="FFFF00"/>
                </a:solidFill>
              </a:rPr>
              <a:t>AUC-ROC Curve</a:t>
            </a:r>
            <a:r>
              <a:rPr lang="en-IN" sz="2800" dirty="0">
                <a:solidFill>
                  <a:srgbClr val="FFFF00"/>
                </a:solidFill>
              </a:rPr>
              <a:t>:</a:t>
            </a:r>
          </a:p>
        </p:txBody>
      </p:sp>
      <p:sp>
        <p:nvSpPr>
          <p:cNvPr id="12" name="Rectangle 11"/>
          <p:cNvSpPr/>
          <p:nvPr/>
        </p:nvSpPr>
        <p:spPr>
          <a:xfrm>
            <a:off x="166742" y="6397364"/>
            <a:ext cx="11684285" cy="369332"/>
          </a:xfrm>
          <a:prstGeom prst="rect">
            <a:avLst/>
          </a:prstGeom>
        </p:spPr>
        <p:txBody>
          <a:bodyPr wrap="square">
            <a:spAutoFit/>
          </a:bodyPr>
          <a:lstStyle/>
          <a:p>
            <a:r>
              <a:rPr lang="en-IN" dirty="0"/>
              <a:t>Using </a:t>
            </a:r>
            <a:r>
              <a:rPr lang="en-US" dirty="0" smtClean="0"/>
              <a:t>Gridsearch </a:t>
            </a:r>
            <a:r>
              <a:rPr lang="en-IN" dirty="0"/>
              <a:t>, we got the accuracy score of </a:t>
            </a:r>
            <a:r>
              <a:rPr lang="en-IN" dirty="0" smtClean="0"/>
              <a:t>98%  </a:t>
            </a:r>
            <a:r>
              <a:rPr lang="en-IN" dirty="0"/>
              <a:t>and roc-</a:t>
            </a:r>
            <a:r>
              <a:rPr lang="en-IN" dirty="0" err="1"/>
              <a:t>auc</a:t>
            </a:r>
            <a:r>
              <a:rPr lang="en-IN" dirty="0"/>
              <a:t> score of </a:t>
            </a:r>
            <a:r>
              <a:rPr lang="en-IN" dirty="0" smtClean="0"/>
              <a:t>0.99. it shows model cannot be overfit or underfit</a:t>
            </a:r>
            <a:endParaRPr lang="en-IN" dirty="0"/>
          </a:p>
        </p:txBody>
      </p:sp>
      <p:pic>
        <p:nvPicPr>
          <p:cNvPr id="17" name="Picture 16"/>
          <p:cNvPicPr>
            <a:picLocks noChangeAspect="1"/>
          </p:cNvPicPr>
          <p:nvPr/>
        </p:nvPicPr>
        <p:blipFill>
          <a:blip r:embed="rId3"/>
          <a:stretch>
            <a:fillRect/>
          </a:stretch>
        </p:blipFill>
        <p:spPr>
          <a:xfrm>
            <a:off x="115541" y="3523724"/>
            <a:ext cx="4107138" cy="2774334"/>
          </a:xfrm>
          <a:prstGeom prst="rect">
            <a:avLst/>
          </a:prstGeom>
        </p:spPr>
      </p:pic>
      <p:pic>
        <p:nvPicPr>
          <p:cNvPr id="19" name="Picture 18"/>
          <p:cNvPicPr>
            <a:picLocks noChangeAspect="1"/>
          </p:cNvPicPr>
          <p:nvPr/>
        </p:nvPicPr>
        <p:blipFill>
          <a:blip r:embed="rId4"/>
          <a:stretch>
            <a:fillRect/>
          </a:stretch>
        </p:blipFill>
        <p:spPr>
          <a:xfrm>
            <a:off x="4391386" y="3523724"/>
            <a:ext cx="3722981" cy="2774334"/>
          </a:xfrm>
          <a:prstGeom prst="rect">
            <a:avLst/>
          </a:prstGeom>
        </p:spPr>
      </p:pic>
    </p:spTree>
    <p:extLst>
      <p:ext uri="{BB962C8B-B14F-4D97-AF65-F5344CB8AC3E}">
        <p14:creationId xmlns:p14="http://schemas.microsoft.com/office/powerpoint/2010/main" val="9235231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196" y="115456"/>
            <a:ext cx="5800815" cy="1036411"/>
          </a:xfrm>
        </p:spPr>
        <p:txBody>
          <a:bodyPr>
            <a:normAutofit fontScale="90000"/>
          </a:bodyPr>
          <a:lstStyle/>
          <a:p>
            <a:pPr marL="571500" indent="-571500">
              <a:buFont typeface="Wingdings" panose="05000000000000000000" pitchFamily="2" charset="2"/>
              <a:buChar char="q"/>
            </a:pPr>
            <a:r>
              <a:rPr lang="en-IN" u="sng" dirty="0" smtClean="0">
                <a:latin typeface="Algerian" panose="04020705040A02060702" pitchFamily="82" charset="0"/>
              </a:rPr>
              <a:t>Comparison of Models</a:t>
            </a:r>
            <a:endParaRPr lang="en-IN" u="sng" dirty="0">
              <a:latin typeface="Algerian" panose="04020705040A02060702" pitchFamily="82" charset="0"/>
            </a:endParaRPr>
          </a:p>
        </p:txBody>
      </p:sp>
      <p:sp>
        <p:nvSpPr>
          <p:cNvPr id="3" name="Text Placeholder 2"/>
          <p:cNvSpPr>
            <a:spLocks noGrp="1"/>
          </p:cNvSpPr>
          <p:nvPr>
            <p:ph type="body" idx="1"/>
          </p:nvPr>
        </p:nvSpPr>
        <p:spPr>
          <a:xfrm>
            <a:off x="301602" y="3056216"/>
            <a:ext cx="4501396" cy="625152"/>
          </a:xfrm>
        </p:spPr>
        <p:txBody>
          <a:bodyPr/>
          <a:lstStyle/>
          <a:p>
            <a:pPr marL="342900" indent="-342900">
              <a:buFont typeface="Wingdings" panose="05000000000000000000" pitchFamily="2" charset="2"/>
              <a:buChar char="q"/>
            </a:pPr>
            <a:r>
              <a:rPr lang="en-IN" sz="2400" dirty="0" smtClean="0">
                <a:latin typeface="Algerian" panose="04020705040A02060702" pitchFamily="82" charset="0"/>
              </a:rPr>
              <a:t> </a:t>
            </a:r>
            <a:r>
              <a:rPr lang="en-IN" sz="3200" u="sng" dirty="0" smtClean="0">
                <a:latin typeface="Algerian" panose="04020705040A02060702" pitchFamily="82" charset="0"/>
              </a:rPr>
              <a:t>Cross Validation</a:t>
            </a:r>
            <a:endParaRPr lang="en-IN" sz="3200" u="sng" dirty="0">
              <a:latin typeface="Algerian" panose="04020705040A02060702" pitchFamily="82" charset="0"/>
            </a:endParaRPr>
          </a:p>
        </p:txBody>
      </p:sp>
      <p:pic>
        <p:nvPicPr>
          <p:cNvPr id="7" name="Content Placeholder 6"/>
          <p:cNvPicPr>
            <a:picLocks noGrp="1" noChangeAspect="1"/>
          </p:cNvPicPr>
          <p:nvPr>
            <p:ph sz="half" idx="2"/>
          </p:nvPr>
        </p:nvPicPr>
        <p:blipFill>
          <a:blip r:embed="rId2"/>
          <a:stretch>
            <a:fillRect/>
          </a:stretch>
        </p:blipFill>
        <p:spPr>
          <a:xfrm>
            <a:off x="6102417" y="551757"/>
            <a:ext cx="5900265" cy="2550223"/>
          </a:xfrm>
          <a:prstGeom prst="rect">
            <a:avLst/>
          </a:prstGeom>
        </p:spPr>
      </p:pic>
      <p:sp>
        <p:nvSpPr>
          <p:cNvPr id="10" name="Rectangle 9"/>
          <p:cNvSpPr/>
          <p:nvPr/>
        </p:nvSpPr>
        <p:spPr>
          <a:xfrm>
            <a:off x="301602" y="5081091"/>
            <a:ext cx="11601630" cy="1631216"/>
          </a:xfrm>
          <a:prstGeom prst="rect">
            <a:avLst/>
          </a:prstGeom>
        </p:spPr>
        <p:txBody>
          <a:bodyPr wrap="square">
            <a:spAutoFit/>
          </a:bodyPr>
          <a:lstStyle/>
          <a:p>
            <a:pPr marL="342900" indent="-342900">
              <a:buFont typeface="Wingdings" panose="05000000000000000000" pitchFamily="2" charset="2"/>
              <a:buChar char="§"/>
            </a:pPr>
            <a:r>
              <a:rPr lang="en-IN" sz="2000" dirty="0" smtClean="0"/>
              <a:t>By cross validation we got to know </a:t>
            </a:r>
            <a:r>
              <a:rPr lang="en-IN" sz="2000" dirty="0"/>
              <a:t>Random forest with grid search </a:t>
            </a:r>
            <a:r>
              <a:rPr lang="en-IN" sz="2000" dirty="0" smtClean="0"/>
              <a:t>model is not  to be overfitted or underfitted it giving same score to both test and train. </a:t>
            </a:r>
          </a:p>
          <a:p>
            <a:pPr marL="342900" indent="-342900">
              <a:buFont typeface="Wingdings" panose="05000000000000000000" pitchFamily="2" charset="2"/>
              <a:buChar char="§"/>
            </a:pPr>
            <a:r>
              <a:rPr lang="en-IN" sz="2000" dirty="0" smtClean="0"/>
              <a:t>It can </a:t>
            </a:r>
            <a:r>
              <a:rPr lang="en-IN" sz="2000" dirty="0"/>
              <a:t>be observed by the table that </a:t>
            </a:r>
            <a:r>
              <a:rPr lang="en-IN" sz="2000" dirty="0" smtClean="0"/>
              <a:t>Random forest with grid search  out performs </a:t>
            </a:r>
            <a:r>
              <a:rPr lang="en-IN" sz="2000" dirty="0"/>
              <a:t>all other </a:t>
            </a:r>
            <a:r>
              <a:rPr lang="en-IN" sz="2000" dirty="0" smtClean="0"/>
              <a:t>models.</a:t>
            </a:r>
          </a:p>
          <a:p>
            <a:pPr marL="342900" indent="-342900">
              <a:buFont typeface="Wingdings" panose="05000000000000000000" pitchFamily="2" charset="2"/>
              <a:buChar char="§"/>
            </a:pPr>
            <a:r>
              <a:rPr lang="en-IN" sz="2000" dirty="0" smtClean="0"/>
              <a:t>Hence</a:t>
            </a:r>
            <a:r>
              <a:rPr lang="en-IN" sz="2000" dirty="0"/>
              <a:t>, based on these results we can conclude that, Random forest with </a:t>
            </a:r>
            <a:r>
              <a:rPr lang="en-IN" sz="2000" dirty="0" smtClean="0"/>
              <a:t>grid search </a:t>
            </a:r>
            <a:r>
              <a:rPr lang="en-IN" sz="2000" dirty="0"/>
              <a:t>will be the </a:t>
            </a:r>
            <a:r>
              <a:rPr lang="en-IN" sz="2000" dirty="0" smtClean="0"/>
              <a:t>best model </a:t>
            </a:r>
            <a:r>
              <a:rPr lang="en-IN" sz="2000" dirty="0"/>
              <a:t>to predict future Employee Attrition for this company.</a:t>
            </a:r>
          </a:p>
        </p:txBody>
      </p:sp>
      <p:pic>
        <p:nvPicPr>
          <p:cNvPr id="12" name="Picture 11"/>
          <p:cNvPicPr>
            <a:picLocks noChangeAspect="1"/>
          </p:cNvPicPr>
          <p:nvPr/>
        </p:nvPicPr>
        <p:blipFill>
          <a:blip r:embed="rId3"/>
          <a:stretch>
            <a:fillRect/>
          </a:stretch>
        </p:blipFill>
        <p:spPr>
          <a:xfrm>
            <a:off x="795689" y="3816082"/>
            <a:ext cx="9867900" cy="1123418"/>
          </a:xfrm>
          <a:prstGeom prst="rect">
            <a:avLst/>
          </a:prstGeom>
        </p:spPr>
      </p:pic>
      <p:sp>
        <p:nvSpPr>
          <p:cNvPr id="13" name="Rectangle 12"/>
          <p:cNvSpPr/>
          <p:nvPr/>
        </p:nvSpPr>
        <p:spPr>
          <a:xfrm>
            <a:off x="462013" y="1054529"/>
            <a:ext cx="5802873" cy="1785104"/>
          </a:xfrm>
          <a:prstGeom prst="rect">
            <a:avLst/>
          </a:prstGeom>
        </p:spPr>
        <p:txBody>
          <a:bodyPr wrap="square">
            <a:spAutoFit/>
          </a:bodyPr>
          <a:lstStyle/>
          <a:p>
            <a:r>
              <a:rPr lang="en-US" sz="2000" b="1" dirty="0"/>
              <a:t>The goal of comparing machine learning </a:t>
            </a:r>
            <a:r>
              <a:rPr lang="en-US" sz="2000" b="1" dirty="0" smtClean="0"/>
              <a:t>algorithms</a:t>
            </a:r>
            <a:r>
              <a:rPr lang="en-US" b="1" dirty="0" smtClean="0"/>
              <a:t>:</a:t>
            </a:r>
          </a:p>
          <a:p>
            <a:pPr marL="285750" indent="-285750">
              <a:buFont typeface="Wingdings" panose="05000000000000000000" pitchFamily="2" charset="2"/>
              <a:buChar char="§"/>
            </a:pPr>
            <a:r>
              <a:rPr lang="en-IN" dirty="0"/>
              <a:t>Better performance</a:t>
            </a:r>
          </a:p>
          <a:p>
            <a:pPr marL="285750" indent="-285750">
              <a:buFont typeface="Wingdings" panose="05000000000000000000" pitchFamily="2" charset="2"/>
              <a:buChar char="§"/>
            </a:pPr>
            <a:r>
              <a:rPr lang="en-IN" dirty="0"/>
              <a:t>Longer lifetime</a:t>
            </a:r>
          </a:p>
          <a:p>
            <a:pPr marL="285750" indent="-285750">
              <a:buFont typeface="Wingdings" panose="05000000000000000000" pitchFamily="2" charset="2"/>
              <a:buChar char="§"/>
            </a:pPr>
            <a:r>
              <a:rPr lang="en-IN" dirty="0"/>
              <a:t>Easier retraining</a:t>
            </a:r>
          </a:p>
          <a:p>
            <a:pPr marL="285750" indent="-285750">
              <a:buFont typeface="Wingdings" panose="05000000000000000000" pitchFamily="2" charset="2"/>
              <a:buChar char="§"/>
            </a:pPr>
            <a:r>
              <a:rPr lang="en-IN" dirty="0"/>
              <a:t>Speedy production</a:t>
            </a:r>
          </a:p>
          <a:p>
            <a:endParaRPr lang="en-US" b="0" i="0" dirty="0">
              <a:effectLst/>
            </a:endParaRPr>
          </a:p>
        </p:txBody>
      </p:sp>
    </p:spTree>
    <p:extLst>
      <p:ext uri="{BB962C8B-B14F-4D97-AF65-F5344CB8AC3E}">
        <p14:creationId xmlns:p14="http://schemas.microsoft.com/office/powerpoint/2010/main" val="14214373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8087" y="144380"/>
            <a:ext cx="8074026" cy="567890"/>
          </a:xfrm>
        </p:spPr>
        <p:txBody>
          <a:bodyPr>
            <a:normAutofit fontScale="90000"/>
          </a:bodyPr>
          <a:lstStyle/>
          <a:p>
            <a:pPr marL="571500" indent="-571500">
              <a:buFont typeface="Wingdings" panose="05000000000000000000" pitchFamily="2" charset="2"/>
              <a:buChar char="q"/>
            </a:pPr>
            <a:r>
              <a:rPr lang="en-US" u="sng" dirty="0" smtClean="0">
                <a:latin typeface="Algerian" panose="04020705040A02060702" pitchFamily="82" charset="0"/>
              </a:rPr>
              <a:t>KEY  Findings  </a:t>
            </a:r>
            <a:endParaRPr lang="en-IN" u="sng" dirty="0">
              <a:latin typeface="Algerian" panose="04020705040A02060702" pitchFamily="82" charset="0"/>
            </a:endParaRPr>
          </a:p>
        </p:txBody>
      </p:sp>
      <p:pic>
        <p:nvPicPr>
          <p:cNvPr id="14" name="Content Placeholder 13"/>
          <p:cNvPicPr>
            <a:picLocks noGrp="1" noChangeAspect="1"/>
          </p:cNvPicPr>
          <p:nvPr>
            <p:ph idx="1"/>
          </p:nvPr>
        </p:nvPicPr>
        <p:blipFill>
          <a:blip r:embed="rId2"/>
          <a:stretch>
            <a:fillRect/>
          </a:stretch>
        </p:blipFill>
        <p:spPr>
          <a:xfrm>
            <a:off x="1635928" y="4205360"/>
            <a:ext cx="8152598" cy="2538573"/>
          </a:xfrm>
          <a:prstGeom prst="rect">
            <a:avLst/>
          </a:prstGeom>
        </p:spPr>
      </p:pic>
      <p:sp>
        <p:nvSpPr>
          <p:cNvPr id="9" name="Rectangle 8"/>
          <p:cNvSpPr/>
          <p:nvPr/>
        </p:nvSpPr>
        <p:spPr>
          <a:xfrm>
            <a:off x="654518" y="644014"/>
            <a:ext cx="11194181" cy="3724096"/>
          </a:xfrm>
          <a:prstGeom prst="rect">
            <a:avLst/>
          </a:prstGeom>
        </p:spPr>
        <p:txBody>
          <a:bodyPr wrap="square">
            <a:spAutoFit/>
          </a:bodyPr>
          <a:lstStyle/>
          <a:p>
            <a:pPr marL="342900" indent="-342900">
              <a:buFont typeface="Wingdings" panose="05000000000000000000" pitchFamily="2" charset="2"/>
              <a:buChar char="§"/>
            </a:pPr>
            <a:r>
              <a:rPr lang="en-US" sz="2000" dirty="0"/>
              <a:t>The top factor for employee attrition in this hypothetical </a:t>
            </a:r>
            <a:r>
              <a:rPr lang="en-US" sz="2000" dirty="0" smtClean="0"/>
              <a:t>organization </a:t>
            </a:r>
            <a:r>
              <a:rPr lang="en-US" sz="2000" dirty="0"/>
              <a:t>seems to be </a:t>
            </a:r>
            <a:r>
              <a:rPr lang="en-US" sz="2000" b="1" dirty="0"/>
              <a:t>monetary</a:t>
            </a:r>
            <a:r>
              <a:rPr lang="en-US" sz="2000" dirty="0"/>
              <a:t>, as </a:t>
            </a:r>
            <a:r>
              <a:rPr lang="en-US" sz="2000" dirty="0" smtClean="0"/>
              <a:t>‘OverTime’ </a:t>
            </a:r>
            <a:r>
              <a:rPr lang="en-US" sz="2000" dirty="0"/>
              <a:t>and ‘MonthlyIncome’ emerged at the top</a:t>
            </a:r>
            <a:r>
              <a:rPr lang="en-US" sz="2000" dirty="0" smtClean="0"/>
              <a:t>.</a:t>
            </a:r>
          </a:p>
          <a:p>
            <a:pPr marL="342900" indent="-342900">
              <a:buFont typeface="Wingdings" panose="05000000000000000000" pitchFamily="2" charset="2"/>
              <a:buChar char="§"/>
            </a:pPr>
            <a:r>
              <a:rPr lang="en-US" sz="2000" dirty="0"/>
              <a:t>The next important factor seems to be </a:t>
            </a:r>
            <a:r>
              <a:rPr lang="en-US" sz="2000" b="1" dirty="0"/>
              <a:t>personal relationships </a:t>
            </a:r>
            <a:r>
              <a:rPr lang="en-US" sz="2000" dirty="0"/>
              <a:t>with fellow workers, where current manager and job role could be the main contributing reasons for attrition. </a:t>
            </a:r>
            <a:endParaRPr lang="en-IN" sz="2000" dirty="0" smtClean="0"/>
          </a:p>
          <a:p>
            <a:pPr marL="342900" indent="-342900">
              <a:buFont typeface="Wingdings" panose="05000000000000000000" pitchFamily="2" charset="2"/>
              <a:buChar char="§"/>
            </a:pPr>
            <a:r>
              <a:rPr lang="en-IN" sz="2000" dirty="0" smtClean="0"/>
              <a:t>The </a:t>
            </a:r>
            <a:r>
              <a:rPr lang="en-IN" sz="2000" dirty="0"/>
              <a:t>strongest positive correlations with the target features </a:t>
            </a:r>
            <a:r>
              <a:rPr lang="en-IN" sz="2000" dirty="0" smtClean="0"/>
              <a:t>are:</a:t>
            </a:r>
          </a:p>
          <a:p>
            <a:pPr marL="342900" indent="-342900">
              <a:buFont typeface="Wingdings" panose="05000000000000000000" pitchFamily="2" charset="2"/>
              <a:buChar char="§"/>
            </a:pPr>
            <a:r>
              <a:rPr lang="en-IN" sz="2000" dirty="0" smtClean="0"/>
              <a:t>Distance </a:t>
            </a:r>
            <a:r>
              <a:rPr lang="en-IN" sz="2000" dirty="0"/>
              <a:t>from home, Job satisfaction, marital status, overtime </a:t>
            </a:r>
            <a:r>
              <a:rPr lang="en-IN" sz="2000" dirty="0" smtClean="0"/>
              <a:t>and business travel</a:t>
            </a:r>
          </a:p>
          <a:p>
            <a:pPr marL="342900" indent="-342900">
              <a:buFont typeface="Wingdings" panose="05000000000000000000" pitchFamily="2" charset="2"/>
              <a:buChar char="§"/>
            </a:pPr>
            <a:r>
              <a:rPr lang="en-IN" sz="2000" dirty="0" smtClean="0"/>
              <a:t>The </a:t>
            </a:r>
            <a:r>
              <a:rPr lang="en-IN" sz="2000" dirty="0"/>
              <a:t>strongest negative correlations with the target features are</a:t>
            </a:r>
            <a:r>
              <a:rPr lang="en-IN" sz="2000" dirty="0" smtClean="0"/>
              <a:t>:</a:t>
            </a:r>
          </a:p>
          <a:p>
            <a:pPr marL="342900" indent="-342900">
              <a:buFont typeface="Wingdings" panose="05000000000000000000" pitchFamily="2" charset="2"/>
              <a:buChar char="§"/>
            </a:pPr>
            <a:r>
              <a:rPr lang="en-IN" sz="2000" dirty="0" smtClean="0"/>
              <a:t>Performance </a:t>
            </a:r>
            <a:r>
              <a:rPr lang="en-IN" sz="2000" dirty="0"/>
              <a:t>Rating and Training </a:t>
            </a:r>
            <a:r>
              <a:rPr lang="en-IN" dirty="0"/>
              <a:t>times last </a:t>
            </a:r>
            <a:r>
              <a:rPr lang="en-IN" dirty="0" smtClean="0"/>
              <a:t>year</a:t>
            </a:r>
          </a:p>
          <a:p>
            <a:pPr marL="342900" indent="-342900">
              <a:buFont typeface="Wingdings" panose="05000000000000000000" pitchFamily="2" charset="2"/>
              <a:buChar char="§"/>
            </a:pPr>
            <a:r>
              <a:rPr lang="en-US" sz="2000" b="1" dirty="0"/>
              <a:t>E</a:t>
            </a:r>
            <a:r>
              <a:rPr lang="en-US" sz="2000" b="1" dirty="0" smtClean="0"/>
              <a:t>mployee </a:t>
            </a:r>
            <a:r>
              <a:rPr lang="en-US" sz="2000" b="1" dirty="0"/>
              <a:t>engagement </a:t>
            </a:r>
            <a:r>
              <a:rPr lang="en-US" sz="2000" dirty="0"/>
              <a:t>is a critical satisfaction factor, and the </a:t>
            </a:r>
            <a:r>
              <a:rPr lang="en-US" sz="2000" dirty="0" smtClean="0"/>
              <a:t>organization </a:t>
            </a:r>
            <a:r>
              <a:rPr lang="en-US" sz="2000" dirty="0"/>
              <a:t>should keep employees constantly involved and motivated</a:t>
            </a:r>
            <a:r>
              <a:rPr lang="en-US" sz="2000" dirty="0" smtClean="0"/>
              <a:t>.</a:t>
            </a:r>
            <a:endParaRPr lang="en-IN" sz="2000" dirty="0"/>
          </a:p>
          <a:p>
            <a:endParaRPr lang="en-IN" dirty="0" smtClean="0"/>
          </a:p>
          <a:p>
            <a:endParaRPr lang="en-IN" dirty="0"/>
          </a:p>
        </p:txBody>
      </p:sp>
      <p:sp>
        <p:nvSpPr>
          <p:cNvPr id="15" name="Rectangle 14"/>
          <p:cNvSpPr/>
          <p:nvPr/>
        </p:nvSpPr>
        <p:spPr>
          <a:xfrm>
            <a:off x="2922403" y="3836028"/>
            <a:ext cx="6338145" cy="461665"/>
          </a:xfrm>
          <a:prstGeom prst="rect">
            <a:avLst/>
          </a:prstGeom>
        </p:spPr>
        <p:txBody>
          <a:bodyPr wrap="none">
            <a:spAutoFit/>
          </a:bodyPr>
          <a:lstStyle/>
          <a:p>
            <a:r>
              <a:rPr lang="en-IN" sz="2400" dirty="0">
                <a:solidFill>
                  <a:srgbClr val="FFC000"/>
                </a:solidFill>
              </a:rPr>
              <a:t>Top Features Derived By Random Forest Classifier</a:t>
            </a:r>
          </a:p>
        </p:txBody>
      </p:sp>
    </p:spTree>
    <p:extLst>
      <p:ext uri="{BB962C8B-B14F-4D97-AF65-F5344CB8AC3E}">
        <p14:creationId xmlns:p14="http://schemas.microsoft.com/office/powerpoint/2010/main" val="16075981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516" y="0"/>
            <a:ext cx="6231991" cy="680185"/>
          </a:xfrm>
        </p:spPr>
        <p:txBody>
          <a:bodyPr/>
          <a:lstStyle/>
          <a:p>
            <a:pPr marL="571500" indent="-571500">
              <a:buFont typeface="Wingdings" panose="05000000000000000000" pitchFamily="2" charset="2"/>
              <a:buChar char="q"/>
            </a:pPr>
            <a:r>
              <a:rPr lang="en-IN" u="sng" dirty="0" smtClean="0">
                <a:latin typeface="Algerian" panose="04020705040A02060702" pitchFamily="82" charset="0"/>
              </a:rPr>
              <a:t>RECOMMENDATIONS</a:t>
            </a:r>
            <a:endParaRPr lang="en-IN" u="sng" dirty="0">
              <a:latin typeface="Algerian" panose="04020705040A02060702" pitchFamily="82" charset="0"/>
            </a:endParaRPr>
          </a:p>
        </p:txBody>
      </p:sp>
      <p:sp>
        <p:nvSpPr>
          <p:cNvPr id="3" name="Content Placeholder 2"/>
          <p:cNvSpPr>
            <a:spLocks noGrp="1"/>
          </p:cNvSpPr>
          <p:nvPr>
            <p:ph idx="1"/>
          </p:nvPr>
        </p:nvSpPr>
        <p:spPr>
          <a:xfrm>
            <a:off x="577516" y="2900076"/>
            <a:ext cx="6120098" cy="670363"/>
          </a:xfrm>
        </p:spPr>
        <p:txBody>
          <a:bodyPr>
            <a:normAutofit/>
          </a:bodyPr>
          <a:lstStyle/>
          <a:p>
            <a:pPr>
              <a:buFont typeface="Wingdings" panose="05000000000000000000" pitchFamily="2" charset="2"/>
              <a:buChar char="q"/>
            </a:pPr>
            <a:r>
              <a:rPr lang="en-IN" sz="3600" dirty="0">
                <a:latin typeface="Algerian" panose="04020705040A02060702" pitchFamily="82" charset="0"/>
              </a:rPr>
              <a:t> </a:t>
            </a:r>
            <a:r>
              <a:rPr lang="en-IN" sz="3600" u="sng" dirty="0" smtClean="0">
                <a:latin typeface="Algerian" panose="04020705040A02060702" pitchFamily="82" charset="0"/>
              </a:rPr>
              <a:t>CONCLUSION</a:t>
            </a:r>
            <a:endParaRPr lang="en-IN" sz="3600" u="sng" dirty="0">
              <a:latin typeface="Algerian" panose="04020705040A02060702" pitchFamily="82" charset="0"/>
            </a:endParaRPr>
          </a:p>
        </p:txBody>
      </p:sp>
      <p:sp>
        <p:nvSpPr>
          <p:cNvPr id="4" name="Rectangle 3"/>
          <p:cNvSpPr/>
          <p:nvPr/>
        </p:nvSpPr>
        <p:spPr>
          <a:xfrm>
            <a:off x="356135" y="680185"/>
            <a:ext cx="11444438" cy="1938992"/>
          </a:xfrm>
          <a:prstGeom prst="rect">
            <a:avLst/>
          </a:prstGeom>
        </p:spPr>
        <p:txBody>
          <a:bodyPr wrap="square">
            <a:spAutoFit/>
          </a:bodyPr>
          <a:lstStyle/>
          <a:p>
            <a:pPr marL="285750" indent="-285750">
              <a:buFont typeface="Wingdings" panose="05000000000000000000" pitchFamily="2" charset="2"/>
              <a:buChar char="§"/>
            </a:pPr>
            <a:r>
              <a:rPr lang="en-IN" sz="2000" dirty="0"/>
              <a:t>Transportation should be provided to employees living in the </a:t>
            </a:r>
            <a:r>
              <a:rPr lang="en-IN" sz="2000" dirty="0" smtClean="0"/>
              <a:t>same area</a:t>
            </a:r>
            <a:r>
              <a:rPr lang="en-IN" sz="2000" dirty="0"/>
              <a:t>, or else transportation allowance should be provided</a:t>
            </a:r>
            <a:r>
              <a:rPr lang="en-IN" sz="2000" dirty="0" smtClean="0"/>
              <a:t>.</a:t>
            </a:r>
          </a:p>
          <a:p>
            <a:pPr marL="285750" indent="-285750">
              <a:buFont typeface="Wingdings" panose="05000000000000000000" pitchFamily="2" charset="2"/>
              <a:buChar char="§"/>
            </a:pPr>
            <a:r>
              <a:rPr lang="en-IN" sz="2000" dirty="0" smtClean="0"/>
              <a:t>Plan </a:t>
            </a:r>
            <a:r>
              <a:rPr lang="en-IN" sz="2000" dirty="0"/>
              <a:t>and allocate projects in such a way to avoid the use </a:t>
            </a:r>
            <a:r>
              <a:rPr lang="en-IN" sz="2000" dirty="0" smtClean="0"/>
              <a:t>of overtime</a:t>
            </a:r>
          </a:p>
          <a:p>
            <a:pPr marL="285750" indent="-285750">
              <a:buFont typeface="Wingdings" panose="05000000000000000000" pitchFamily="2" charset="2"/>
              <a:buChar char="§"/>
            </a:pPr>
            <a:r>
              <a:rPr lang="en-IN" sz="2000" dirty="0" smtClean="0"/>
              <a:t>Employees </a:t>
            </a:r>
            <a:r>
              <a:rPr lang="en-IN" sz="2000" dirty="0"/>
              <a:t>who hit their two-year anniversary should be </a:t>
            </a:r>
            <a:r>
              <a:rPr lang="en-IN" sz="2000" dirty="0" smtClean="0"/>
              <a:t>identified as </a:t>
            </a:r>
            <a:r>
              <a:rPr lang="en-IN" sz="2000" dirty="0"/>
              <a:t>potentially having a higher-risk of leaving</a:t>
            </a:r>
            <a:r>
              <a:rPr lang="en-IN" sz="2000" dirty="0" smtClean="0"/>
              <a:t>.</a:t>
            </a:r>
          </a:p>
          <a:p>
            <a:pPr marL="285750" indent="-285750">
              <a:buFont typeface="Wingdings" panose="05000000000000000000" pitchFamily="2" charset="2"/>
              <a:buChar char="§"/>
            </a:pPr>
            <a:r>
              <a:rPr lang="en-IN" sz="2000" dirty="0" smtClean="0"/>
              <a:t>Gather </a:t>
            </a:r>
            <a:r>
              <a:rPr lang="en-IN" sz="2000" dirty="0"/>
              <a:t>information on industry benchmarks to determine if </a:t>
            </a:r>
            <a:r>
              <a:rPr lang="en-IN" sz="2000" dirty="0" smtClean="0"/>
              <a:t>the company </a:t>
            </a:r>
            <a:r>
              <a:rPr lang="en-IN" sz="2000" dirty="0"/>
              <a:t>is providing competitive wages.</a:t>
            </a:r>
          </a:p>
        </p:txBody>
      </p:sp>
      <p:sp>
        <p:nvSpPr>
          <p:cNvPr id="5" name="Rectangle 4"/>
          <p:cNvSpPr/>
          <p:nvPr/>
        </p:nvSpPr>
        <p:spPr>
          <a:xfrm>
            <a:off x="356135" y="3570439"/>
            <a:ext cx="11704320" cy="3170099"/>
          </a:xfrm>
          <a:prstGeom prst="rect">
            <a:avLst/>
          </a:prstGeom>
        </p:spPr>
        <p:txBody>
          <a:bodyPr wrap="square">
            <a:spAutoFit/>
          </a:bodyPr>
          <a:lstStyle/>
          <a:p>
            <a:pPr marL="342900" indent="-342900">
              <a:buFont typeface="Wingdings" panose="05000000000000000000" pitchFamily="2" charset="2"/>
              <a:buChar char="§"/>
            </a:pPr>
            <a:r>
              <a:rPr lang="en-US" sz="2000" dirty="0"/>
              <a:t>HR Analytics is gaining traction in organisations that embrace digital transformation</a:t>
            </a:r>
            <a:r>
              <a:rPr lang="en-US" sz="2000" dirty="0" smtClean="0"/>
              <a:t>.</a:t>
            </a:r>
          </a:p>
          <a:p>
            <a:pPr marL="342900" indent="-342900">
              <a:buFont typeface="Wingdings" panose="05000000000000000000" pitchFamily="2" charset="2"/>
              <a:buChar char="§"/>
            </a:pPr>
            <a:r>
              <a:rPr lang="en-US" sz="2000" dirty="0" smtClean="0"/>
              <a:t>The </a:t>
            </a:r>
            <a:r>
              <a:rPr lang="en-US" sz="2000" dirty="0"/>
              <a:t>scope has expanded from analytics of employee work performance to providing insights so that decisive improvements can be made to organisational processes. </a:t>
            </a:r>
            <a:endParaRPr lang="en-US" sz="2000" dirty="0" smtClean="0"/>
          </a:p>
          <a:p>
            <a:pPr marL="342900" indent="-342900">
              <a:buFont typeface="Wingdings" panose="05000000000000000000" pitchFamily="2" charset="2"/>
              <a:buChar char="§"/>
            </a:pPr>
            <a:r>
              <a:rPr lang="en-US" sz="2000" dirty="0" smtClean="0"/>
              <a:t>While </a:t>
            </a:r>
            <a:r>
              <a:rPr lang="en-US" sz="2000" dirty="0"/>
              <a:t>some level of attrition is inevitable, it should be kept at the minimal possible level</a:t>
            </a:r>
            <a:r>
              <a:rPr lang="en-US" sz="2000" dirty="0" smtClean="0"/>
              <a:t>.</a:t>
            </a:r>
          </a:p>
          <a:p>
            <a:pPr marL="342900" indent="-342900">
              <a:buFont typeface="Wingdings" panose="05000000000000000000" pitchFamily="2" charset="2"/>
              <a:buChar char="§"/>
            </a:pPr>
            <a:r>
              <a:rPr lang="en-US" sz="2000" dirty="0"/>
              <a:t>We also want to make some suggestions to the company through this research, hoping that they will care more about their employees and improve their job </a:t>
            </a:r>
            <a:r>
              <a:rPr lang="en-US" sz="2000" dirty="0" smtClean="0"/>
              <a:t>satisfaction. </a:t>
            </a:r>
          </a:p>
          <a:p>
            <a:pPr marL="342900" indent="-342900">
              <a:buFont typeface="Wingdings" panose="05000000000000000000" pitchFamily="2" charset="2"/>
              <a:buChar char="§"/>
            </a:pPr>
            <a:r>
              <a:rPr lang="en-US" sz="2000" dirty="0" smtClean="0"/>
              <a:t>Simultaneously</a:t>
            </a:r>
            <a:r>
              <a:rPr lang="en-US" sz="2000" dirty="0"/>
              <a:t>, they must pay more attention to human resources employees because they have very low job satisfaction. </a:t>
            </a:r>
            <a:endParaRPr lang="en-US" sz="2000" dirty="0" smtClean="0"/>
          </a:p>
          <a:p>
            <a:pPr marL="342900" indent="-342900">
              <a:buFont typeface="Wingdings" panose="05000000000000000000" pitchFamily="2" charset="2"/>
              <a:buChar char="§"/>
            </a:pPr>
            <a:r>
              <a:rPr lang="en-US" sz="2000" dirty="0" smtClean="0"/>
              <a:t>Besides</a:t>
            </a:r>
            <a:r>
              <a:rPr lang="en-US" sz="2000" dirty="0"/>
              <a:t>, the company should allow employees to have enough time to rest and spend time with their families</a:t>
            </a:r>
            <a:endParaRPr lang="en-IN" sz="2000" dirty="0"/>
          </a:p>
        </p:txBody>
      </p:sp>
    </p:spTree>
    <p:extLst>
      <p:ext uri="{BB962C8B-B14F-4D97-AF65-F5344CB8AC3E}">
        <p14:creationId xmlns:p14="http://schemas.microsoft.com/office/powerpoint/2010/main" val="29953546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417" y="1706880"/>
            <a:ext cx="10131425" cy="3625516"/>
          </a:xfrm>
        </p:spPr>
        <p:txBody>
          <a:bodyPr>
            <a:noAutofit/>
          </a:bodyPr>
          <a:lstStyle/>
          <a:p>
            <a:r>
              <a:rPr lang="en-US" sz="9600" b="1" dirty="0" smtClean="0">
                <a:latin typeface="Algerian" panose="04020705040A02060702" pitchFamily="82" charset="0"/>
              </a:rPr>
              <a:t>      Thank YOU</a:t>
            </a:r>
            <a:endParaRPr lang="en-IN" sz="9600" b="1" dirty="0">
              <a:latin typeface="Algerian" panose="04020705040A02060702" pitchFamily="82" charset="0"/>
            </a:endParaRPr>
          </a:p>
        </p:txBody>
      </p:sp>
    </p:spTree>
    <p:extLst>
      <p:ext uri="{BB962C8B-B14F-4D97-AF65-F5344CB8AC3E}">
        <p14:creationId xmlns:p14="http://schemas.microsoft.com/office/powerpoint/2010/main" val="23787435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681288"/>
            <a:ext cx="5784850" cy="1125537"/>
          </a:xfrm>
        </p:spPr>
        <p:txBody>
          <a:bodyPr/>
          <a:lstStyle/>
          <a:p>
            <a:r>
              <a:rPr lang="en-IN" sz="4000" b="1" dirty="0" smtClean="0"/>
              <a:t>  </a:t>
            </a:r>
            <a:r>
              <a:rPr lang="en-IN" b="1" u="sng" dirty="0" smtClean="0">
                <a:latin typeface="Algerian" panose="04020705040A02060702" pitchFamily="82" charset="0"/>
              </a:rPr>
              <a:t>ANALYTICS</a:t>
            </a:r>
            <a:r>
              <a:rPr lang="en-IN" b="1" dirty="0" smtClean="0">
                <a:latin typeface="Algerian" panose="04020705040A02060702" pitchFamily="82" charset="0"/>
              </a:rPr>
              <a:t> </a:t>
            </a:r>
            <a:r>
              <a:rPr lang="en-IN" b="1" u="sng" dirty="0" smtClean="0">
                <a:latin typeface="Algerian" panose="04020705040A02060702" pitchFamily="82" charset="0"/>
              </a:rPr>
              <a:t>APPROACH</a:t>
            </a:r>
            <a:endParaRPr lang="en-IN" b="1" dirty="0">
              <a:latin typeface="Algerian" panose="04020705040A02060702" pitchFamily="82" charset="0"/>
            </a:endParaRPr>
          </a:p>
        </p:txBody>
      </p:sp>
      <p:sp>
        <p:nvSpPr>
          <p:cNvPr id="3" name="Content Placeholder 2"/>
          <p:cNvSpPr>
            <a:spLocks noGrp="1"/>
          </p:cNvSpPr>
          <p:nvPr>
            <p:ph idx="4294967295"/>
          </p:nvPr>
        </p:nvSpPr>
        <p:spPr>
          <a:xfrm>
            <a:off x="2865438" y="3502025"/>
            <a:ext cx="9326562" cy="3209925"/>
          </a:xfrm>
        </p:spPr>
        <p:txBody>
          <a:bodyPr>
            <a:normAutofit/>
          </a:bodyPr>
          <a:lstStyle/>
          <a:p>
            <a:pPr>
              <a:buFont typeface="Wingdings" panose="05000000000000000000" pitchFamily="2" charset="2"/>
              <a:buChar char="§"/>
            </a:pPr>
            <a:r>
              <a:rPr lang="en-US" sz="2000" dirty="0"/>
              <a:t>Check for missing values in the data, and if any, will </a:t>
            </a:r>
            <a:r>
              <a:rPr lang="en-US" sz="2000" dirty="0" smtClean="0"/>
              <a:t>process the </a:t>
            </a:r>
            <a:r>
              <a:rPr lang="en-US" sz="2000" dirty="0"/>
              <a:t>data accordingly</a:t>
            </a:r>
            <a:r>
              <a:rPr lang="en-US" sz="2000" dirty="0" smtClean="0"/>
              <a:t>.</a:t>
            </a:r>
          </a:p>
          <a:p>
            <a:pPr>
              <a:buFont typeface="Wingdings" panose="05000000000000000000" pitchFamily="2" charset="2"/>
              <a:buChar char="§"/>
            </a:pPr>
            <a:r>
              <a:rPr lang="en-US" sz="2000" dirty="0" smtClean="0"/>
              <a:t>Understand </a:t>
            </a:r>
            <a:r>
              <a:rPr lang="en-US" sz="2000" dirty="0"/>
              <a:t>how the features are related with our </a:t>
            </a:r>
            <a:r>
              <a:rPr lang="en-US" sz="2000" dirty="0" smtClean="0"/>
              <a:t>target variable – attrition</a:t>
            </a:r>
          </a:p>
          <a:p>
            <a:pPr>
              <a:buFont typeface="Wingdings" panose="05000000000000000000" pitchFamily="2" charset="2"/>
              <a:buChar char="§"/>
            </a:pPr>
            <a:r>
              <a:rPr lang="en-US" sz="2000" dirty="0" smtClean="0"/>
              <a:t>Convert </a:t>
            </a:r>
            <a:r>
              <a:rPr lang="en-US" sz="2000" dirty="0"/>
              <a:t>target variable into numeric </a:t>
            </a:r>
            <a:r>
              <a:rPr lang="en-US" sz="2000" dirty="0" smtClean="0"/>
              <a:t>form</a:t>
            </a:r>
          </a:p>
          <a:p>
            <a:pPr>
              <a:buFont typeface="Wingdings" panose="05000000000000000000" pitchFamily="2" charset="2"/>
              <a:buChar char="§"/>
            </a:pPr>
            <a:r>
              <a:rPr lang="en-US" sz="2000" dirty="0" smtClean="0"/>
              <a:t>Apply </a:t>
            </a:r>
            <a:r>
              <a:rPr lang="en-US" sz="2000" dirty="0"/>
              <a:t>feature selection and feature engineering to make </a:t>
            </a:r>
            <a:r>
              <a:rPr lang="en-US" sz="2000" dirty="0" smtClean="0"/>
              <a:t>it model ready</a:t>
            </a:r>
          </a:p>
          <a:p>
            <a:pPr>
              <a:buFont typeface="Wingdings" panose="05000000000000000000" pitchFamily="2" charset="2"/>
              <a:buChar char="§"/>
            </a:pPr>
            <a:r>
              <a:rPr lang="en-US" sz="2000" dirty="0" smtClean="0"/>
              <a:t>Apply </a:t>
            </a:r>
            <a:r>
              <a:rPr lang="en-US" sz="2000" dirty="0"/>
              <a:t>various algorithms to check which one is the </a:t>
            </a:r>
            <a:r>
              <a:rPr lang="en-US" sz="2000" dirty="0" smtClean="0"/>
              <a:t>most suitable</a:t>
            </a:r>
          </a:p>
          <a:p>
            <a:pPr>
              <a:buFont typeface="Wingdings" panose="05000000000000000000" pitchFamily="2" charset="2"/>
              <a:buChar char="§"/>
            </a:pPr>
            <a:r>
              <a:rPr lang="en-US" sz="2000" dirty="0" smtClean="0"/>
              <a:t>Draw </a:t>
            </a:r>
            <a:r>
              <a:rPr lang="en-US" sz="2000" dirty="0"/>
              <a:t>out recommendations based on our analysis.</a:t>
            </a:r>
            <a:endParaRPr lang="en-IN" sz="2000" dirty="0"/>
          </a:p>
        </p:txBody>
      </p:sp>
      <p:sp>
        <p:nvSpPr>
          <p:cNvPr id="4" name="Rectangle 3"/>
          <p:cNvSpPr/>
          <p:nvPr/>
        </p:nvSpPr>
        <p:spPr>
          <a:xfrm>
            <a:off x="223436" y="349394"/>
            <a:ext cx="2559706" cy="523220"/>
          </a:xfrm>
          <a:prstGeom prst="rect">
            <a:avLst/>
          </a:prstGeom>
        </p:spPr>
        <p:txBody>
          <a:bodyPr wrap="square">
            <a:spAutoFit/>
          </a:bodyPr>
          <a:lstStyle/>
          <a:p>
            <a:pPr algn="ctr"/>
            <a:r>
              <a:rPr lang="en-IN" sz="2800" b="1" u="sng" dirty="0">
                <a:solidFill>
                  <a:schemeClr val="accent1">
                    <a:lumMod val="40000"/>
                    <a:lumOff val="60000"/>
                  </a:schemeClr>
                </a:solidFill>
              </a:rPr>
              <a:t>DATA </a:t>
            </a:r>
            <a:r>
              <a:rPr lang="en-IN" sz="2800" b="1" u="sng" dirty="0" smtClean="0">
                <a:solidFill>
                  <a:schemeClr val="accent1">
                    <a:lumMod val="40000"/>
                    <a:lumOff val="60000"/>
                  </a:schemeClr>
                </a:solidFill>
              </a:rPr>
              <a:t>SOURCES</a:t>
            </a:r>
            <a:r>
              <a:rPr lang="en-IN" sz="2800" dirty="0" smtClean="0">
                <a:solidFill>
                  <a:schemeClr val="accent1">
                    <a:lumMod val="40000"/>
                    <a:lumOff val="60000"/>
                  </a:schemeClr>
                </a:solidFill>
              </a:rPr>
              <a:t>:</a:t>
            </a:r>
            <a:endParaRPr lang="en-IN" sz="2800" dirty="0">
              <a:solidFill>
                <a:schemeClr val="accent1">
                  <a:lumMod val="40000"/>
                  <a:lumOff val="60000"/>
                </a:schemeClr>
              </a:solidFill>
            </a:endParaRPr>
          </a:p>
        </p:txBody>
      </p:sp>
      <p:sp>
        <p:nvSpPr>
          <p:cNvPr id="5" name="Rectangle 4"/>
          <p:cNvSpPr/>
          <p:nvPr/>
        </p:nvSpPr>
        <p:spPr>
          <a:xfrm>
            <a:off x="2865438" y="395711"/>
            <a:ext cx="8991282" cy="707886"/>
          </a:xfrm>
          <a:prstGeom prst="rect">
            <a:avLst/>
          </a:prstGeom>
        </p:spPr>
        <p:txBody>
          <a:bodyPr wrap="square">
            <a:spAutoFit/>
          </a:bodyPr>
          <a:lstStyle/>
          <a:p>
            <a:r>
              <a:rPr lang="en-IN" sz="2000" dirty="0"/>
              <a:t>For this project, an HR dataset named </a:t>
            </a:r>
            <a:r>
              <a:rPr lang="en-IN" sz="2000" dirty="0" smtClean="0"/>
              <a:t>‘</a:t>
            </a:r>
            <a:r>
              <a:rPr lang="en-IN" sz="2000" b="1" dirty="0" smtClean="0"/>
              <a:t>IBM </a:t>
            </a:r>
            <a:r>
              <a:rPr lang="en-IN" sz="2000" b="1" dirty="0"/>
              <a:t>HR </a:t>
            </a:r>
            <a:r>
              <a:rPr lang="en-IN" sz="2000" b="1" dirty="0" smtClean="0"/>
              <a:t>Analytics Employee Attrition&amp; </a:t>
            </a:r>
            <a:r>
              <a:rPr lang="en-IN" sz="2000" b="1" dirty="0"/>
              <a:t>Performance</a:t>
            </a:r>
            <a:r>
              <a:rPr lang="en-IN" sz="2000" dirty="0"/>
              <a:t>’, has been </a:t>
            </a:r>
            <a:r>
              <a:rPr lang="en-IN" sz="2000" dirty="0" smtClean="0"/>
              <a:t>picked from kaggle datasets.</a:t>
            </a:r>
            <a:endParaRPr lang="en-IN" sz="2000" dirty="0"/>
          </a:p>
        </p:txBody>
      </p:sp>
      <p:sp>
        <p:nvSpPr>
          <p:cNvPr id="6" name="Rectangle 5"/>
          <p:cNvSpPr/>
          <p:nvPr/>
        </p:nvSpPr>
        <p:spPr>
          <a:xfrm>
            <a:off x="2865438" y="1561513"/>
            <a:ext cx="9094914" cy="1015663"/>
          </a:xfrm>
          <a:prstGeom prst="rect">
            <a:avLst/>
          </a:prstGeom>
        </p:spPr>
        <p:txBody>
          <a:bodyPr wrap="square">
            <a:spAutoFit/>
          </a:bodyPr>
          <a:lstStyle/>
          <a:p>
            <a:r>
              <a:rPr lang="en-IN" sz="2000" dirty="0"/>
              <a:t>It has information about employee’s current </a:t>
            </a:r>
            <a:r>
              <a:rPr lang="en-IN" sz="2000" dirty="0" smtClean="0"/>
              <a:t>employment status</a:t>
            </a:r>
            <a:r>
              <a:rPr lang="en-IN" sz="2000" dirty="0"/>
              <a:t>, the total number of companies worked for in the past</a:t>
            </a:r>
            <a:r>
              <a:rPr lang="en-IN" sz="2000" dirty="0" smtClean="0"/>
              <a:t>, Total </a:t>
            </a:r>
            <a:r>
              <a:rPr lang="en-IN" sz="2000" dirty="0"/>
              <a:t>number of years at the current company and the </a:t>
            </a:r>
            <a:r>
              <a:rPr lang="en-IN" sz="2000" dirty="0" smtClean="0"/>
              <a:t>current roles</a:t>
            </a:r>
            <a:r>
              <a:rPr lang="en-IN" sz="2000" dirty="0"/>
              <a:t>, Their education level, distance from home, </a:t>
            </a:r>
            <a:r>
              <a:rPr lang="en-IN" sz="2000" dirty="0" smtClean="0"/>
              <a:t>monthly income</a:t>
            </a:r>
            <a:r>
              <a:rPr lang="en-IN" sz="2000" dirty="0"/>
              <a:t>, etc.</a:t>
            </a:r>
          </a:p>
        </p:txBody>
      </p:sp>
      <p:sp>
        <p:nvSpPr>
          <p:cNvPr id="9" name="Rectangle 8"/>
          <p:cNvSpPr/>
          <p:nvPr/>
        </p:nvSpPr>
        <p:spPr>
          <a:xfrm>
            <a:off x="2865438" y="1161669"/>
            <a:ext cx="7421562" cy="400110"/>
          </a:xfrm>
          <a:prstGeom prst="rect">
            <a:avLst/>
          </a:prstGeom>
        </p:spPr>
        <p:txBody>
          <a:bodyPr wrap="square">
            <a:spAutoFit/>
          </a:bodyPr>
          <a:lstStyle/>
          <a:p>
            <a:r>
              <a:rPr lang="en-IN" sz="2000" dirty="0"/>
              <a:t>The data contains records of </a:t>
            </a:r>
            <a:r>
              <a:rPr lang="en-IN" sz="2000" dirty="0" smtClean="0"/>
              <a:t>18749 employees.</a:t>
            </a:r>
            <a:endParaRPr lang="en-IN" sz="2000" dirty="0"/>
          </a:p>
        </p:txBody>
      </p:sp>
    </p:spTree>
    <p:extLst>
      <p:ext uri="{BB962C8B-B14F-4D97-AF65-F5344CB8AC3E}">
        <p14:creationId xmlns:p14="http://schemas.microsoft.com/office/powerpoint/2010/main" val="16479436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2344" y="85531"/>
            <a:ext cx="8081896" cy="1200329"/>
          </a:xfrm>
          <a:prstGeom prst="rect">
            <a:avLst/>
          </a:prstGeom>
        </p:spPr>
        <p:txBody>
          <a:bodyPr wrap="square">
            <a:spAutoFit/>
          </a:bodyPr>
          <a:lstStyle/>
          <a:p>
            <a:r>
              <a:rPr lang="en-IN" sz="3600" dirty="0" smtClean="0">
                <a:latin typeface="Algerian" panose="04020705040A02060702" pitchFamily="82" charset="0"/>
              </a:rPr>
              <a:t>     </a:t>
            </a:r>
            <a:r>
              <a:rPr lang="en-IN" sz="3600" u="sng" dirty="0" smtClean="0">
                <a:latin typeface="Algerian" panose="04020705040A02060702" pitchFamily="82" charset="0"/>
              </a:rPr>
              <a:t>Tools </a:t>
            </a:r>
            <a:r>
              <a:rPr lang="en-IN" sz="3600" u="sng" dirty="0">
                <a:latin typeface="Algerian" panose="04020705040A02060702" pitchFamily="82" charset="0"/>
              </a:rPr>
              <a:t>A</a:t>
            </a:r>
            <a:r>
              <a:rPr lang="en-IN" sz="3600" u="sng" dirty="0" smtClean="0">
                <a:latin typeface="Algerian" panose="04020705040A02060702" pitchFamily="82" charset="0"/>
              </a:rPr>
              <a:t>nd technology</a:t>
            </a:r>
            <a:endParaRPr lang="en-IN" sz="3600" u="sng" dirty="0">
              <a:latin typeface="Algerian" panose="04020705040A02060702" pitchFamily="82" charset="0"/>
            </a:endParaRPr>
          </a:p>
          <a:p>
            <a:endParaRPr lang="en-IN" sz="3600" b="0" i="0" u="sng" dirty="0">
              <a:solidFill>
                <a:srgbClr val="073763"/>
              </a:solidFill>
              <a:effectLst/>
              <a:latin typeface="Algerian" panose="04020705040A02060702" pitchFamily="82" charset="0"/>
            </a:endParaRPr>
          </a:p>
        </p:txBody>
      </p:sp>
      <p:sp>
        <p:nvSpPr>
          <p:cNvPr id="3" name="Rectangle 2"/>
          <p:cNvSpPr/>
          <p:nvPr/>
        </p:nvSpPr>
        <p:spPr>
          <a:xfrm>
            <a:off x="1938955" y="2182625"/>
            <a:ext cx="9299241" cy="1138773"/>
          </a:xfrm>
          <a:prstGeom prst="rect">
            <a:avLst/>
          </a:prstGeom>
        </p:spPr>
        <p:txBody>
          <a:bodyPr wrap="square">
            <a:spAutoFit/>
          </a:bodyPr>
          <a:lstStyle/>
          <a:p>
            <a:pPr marL="1371600" lvl="2" indent="-457200">
              <a:buFont typeface="Wingdings" panose="05000000000000000000" pitchFamily="2" charset="2"/>
              <a:buChar char="q"/>
            </a:pPr>
            <a:r>
              <a:rPr lang="en-US" sz="3200" b="1" u="sng" dirty="0" smtClean="0">
                <a:latin typeface="Algerian" panose="04020705040A02060702" pitchFamily="82" charset="0"/>
              </a:rPr>
              <a:t>HANDLING MISSING VALUES</a:t>
            </a:r>
            <a:endParaRPr lang="en-US" sz="3200" b="1" dirty="0">
              <a:latin typeface="Algerian" panose="04020705040A02060702" pitchFamily="82" charset="0"/>
            </a:endParaRPr>
          </a:p>
          <a:p>
            <a:pPr marL="1657350" lvl="3" indent="-285750">
              <a:buFont typeface="Wingdings" panose="05000000000000000000" pitchFamily="2" charset="2"/>
              <a:buChar char="§"/>
            </a:pPr>
            <a:r>
              <a:rPr lang="en-US" dirty="0" smtClean="0">
                <a:latin typeface="Arial" panose="020B0604020202020204" pitchFamily="34" charset="0"/>
              </a:rPr>
              <a:t>284 missing values present in the Train dataset.</a:t>
            </a:r>
          </a:p>
          <a:p>
            <a:pPr marL="1657350" lvl="3" indent="-285750">
              <a:buFont typeface="Wingdings" panose="05000000000000000000" pitchFamily="2" charset="2"/>
              <a:buChar char="§"/>
            </a:pPr>
            <a:r>
              <a:rPr lang="en-US" dirty="0" smtClean="0">
                <a:latin typeface="Arial" panose="020B0604020202020204" pitchFamily="34" charset="0"/>
              </a:rPr>
              <a:t>To resolve this problem of missing values treat with MEADIAN and MODE</a:t>
            </a:r>
            <a:endParaRPr lang="en-IN" b="0" i="0" dirty="0">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3010326" y="3827474"/>
            <a:ext cx="9041259" cy="1086113"/>
          </a:xfrm>
          <a:prstGeom prst="rect">
            <a:avLst/>
          </a:prstGeom>
        </p:spPr>
      </p:pic>
      <p:pic>
        <p:nvPicPr>
          <p:cNvPr id="7" name="Picture 6"/>
          <p:cNvPicPr>
            <a:picLocks noChangeAspect="1"/>
          </p:cNvPicPr>
          <p:nvPr/>
        </p:nvPicPr>
        <p:blipFill>
          <a:blip r:embed="rId3"/>
          <a:stretch>
            <a:fillRect/>
          </a:stretch>
        </p:blipFill>
        <p:spPr>
          <a:xfrm>
            <a:off x="3010326" y="5372054"/>
            <a:ext cx="9041259" cy="1092734"/>
          </a:xfrm>
          <a:prstGeom prst="rect">
            <a:avLst/>
          </a:prstGeom>
        </p:spPr>
      </p:pic>
      <p:pic>
        <p:nvPicPr>
          <p:cNvPr id="5" name="Picture 4"/>
          <p:cNvPicPr>
            <a:picLocks noChangeAspect="1"/>
          </p:cNvPicPr>
          <p:nvPr/>
        </p:nvPicPr>
        <p:blipFill>
          <a:blip r:embed="rId4"/>
          <a:stretch>
            <a:fillRect/>
          </a:stretch>
        </p:blipFill>
        <p:spPr>
          <a:xfrm>
            <a:off x="237744" y="2424701"/>
            <a:ext cx="2514600" cy="4257052"/>
          </a:xfrm>
          <a:prstGeom prst="rect">
            <a:avLst/>
          </a:prstGeom>
        </p:spPr>
      </p:pic>
      <p:sp>
        <p:nvSpPr>
          <p:cNvPr id="11" name="Rectangle 10"/>
          <p:cNvSpPr/>
          <p:nvPr/>
        </p:nvSpPr>
        <p:spPr>
          <a:xfrm>
            <a:off x="349321" y="818607"/>
            <a:ext cx="11558427" cy="1200329"/>
          </a:xfrm>
          <a:prstGeom prst="rect">
            <a:avLst/>
          </a:prstGeom>
        </p:spPr>
        <p:txBody>
          <a:bodyPr wrap="square">
            <a:spAutoFit/>
          </a:bodyPr>
          <a:lstStyle/>
          <a:p>
            <a:pPr marL="285750" indent="-285750">
              <a:buFont typeface="Wingdings" panose="05000000000000000000" pitchFamily="2" charset="2"/>
              <a:buChar char="§"/>
            </a:pPr>
            <a:r>
              <a:rPr lang="en-IN" dirty="0"/>
              <a:t>We have selected </a:t>
            </a:r>
            <a:r>
              <a:rPr lang="en-IN" dirty="0" smtClean="0"/>
              <a:t>Python3 </a:t>
            </a:r>
            <a:r>
              <a:rPr lang="en-IN" dirty="0"/>
              <a:t>as our analytics tool</a:t>
            </a:r>
            <a:r>
              <a:rPr lang="en-IN" dirty="0" smtClean="0"/>
              <a:t>.</a:t>
            </a:r>
          </a:p>
          <a:p>
            <a:pPr marL="285750" indent="-285750">
              <a:buFont typeface="Wingdings" panose="05000000000000000000" pitchFamily="2" charset="2"/>
              <a:buChar char="§"/>
            </a:pPr>
            <a:r>
              <a:rPr lang="en-IN" dirty="0" smtClean="0"/>
              <a:t>Python </a:t>
            </a:r>
            <a:r>
              <a:rPr lang="en-IN" dirty="0"/>
              <a:t>includes many packages such as Pandas, NumPy</a:t>
            </a:r>
            <a:r>
              <a:rPr lang="en-IN" dirty="0" smtClean="0"/>
              <a:t>, Matplotlib</a:t>
            </a:r>
            <a:r>
              <a:rPr lang="en-IN" dirty="0"/>
              <a:t>, </a:t>
            </a:r>
            <a:r>
              <a:rPr lang="en-IN" dirty="0" smtClean="0"/>
              <a:t>Seaborne </a:t>
            </a:r>
            <a:r>
              <a:rPr lang="en-IN" dirty="0"/>
              <a:t>etc</a:t>
            </a:r>
            <a:r>
              <a:rPr lang="en-IN" dirty="0" smtClean="0"/>
              <a:t>.</a:t>
            </a:r>
          </a:p>
          <a:p>
            <a:pPr marL="285750" indent="-285750">
              <a:buFont typeface="Wingdings" panose="05000000000000000000" pitchFamily="2" charset="2"/>
              <a:buChar char="§"/>
            </a:pPr>
            <a:r>
              <a:rPr lang="en-IN" dirty="0" smtClean="0"/>
              <a:t>Algorithms </a:t>
            </a:r>
            <a:r>
              <a:rPr lang="en-IN" dirty="0"/>
              <a:t>such as Logistic Regression, Random </a:t>
            </a:r>
            <a:r>
              <a:rPr lang="en-IN" dirty="0" smtClean="0"/>
              <a:t>Forest, Decision Tree, Support </a:t>
            </a:r>
            <a:r>
              <a:rPr lang="en-IN" dirty="0"/>
              <a:t>Vector </a:t>
            </a:r>
            <a:r>
              <a:rPr lang="en-IN" dirty="0" smtClean="0"/>
              <a:t>Machine, KNN ,</a:t>
            </a:r>
            <a:r>
              <a:rPr lang="en-IN" dirty="0" err="1" smtClean="0"/>
              <a:t>XGBoost</a:t>
            </a:r>
            <a:r>
              <a:rPr lang="en-IN" dirty="0" smtClean="0"/>
              <a:t> and Gridserch have </a:t>
            </a:r>
            <a:r>
              <a:rPr lang="en-IN" dirty="0"/>
              <a:t>been used </a:t>
            </a:r>
            <a:r>
              <a:rPr lang="en-IN" dirty="0" smtClean="0"/>
              <a:t>for prediction</a:t>
            </a:r>
            <a:r>
              <a:rPr lang="en-IN" dirty="0"/>
              <a:t>.</a:t>
            </a:r>
          </a:p>
        </p:txBody>
      </p:sp>
    </p:spTree>
    <p:extLst>
      <p:ext uri="{BB962C8B-B14F-4D97-AF65-F5344CB8AC3E}">
        <p14:creationId xmlns:p14="http://schemas.microsoft.com/office/powerpoint/2010/main" val="733081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513" y="281286"/>
            <a:ext cx="9856269" cy="1384995"/>
          </a:xfrm>
          <a:prstGeom prst="rect">
            <a:avLst/>
          </a:prstGeom>
        </p:spPr>
        <p:txBody>
          <a:bodyPr wrap="square">
            <a:spAutoFit/>
          </a:bodyPr>
          <a:lstStyle/>
          <a:p>
            <a:pPr marL="457200" indent="-457200">
              <a:buFont typeface="Wingdings" panose="05000000000000000000" pitchFamily="2" charset="2"/>
              <a:buChar char="q"/>
            </a:pPr>
            <a:r>
              <a:rPr lang="en-IN" sz="3600" u="sng" dirty="0" smtClean="0">
                <a:latin typeface="Algerian" panose="04020705040A02060702" pitchFamily="82" charset="0"/>
              </a:rPr>
              <a:t>HANDLING OUTLIERS</a:t>
            </a:r>
            <a:endParaRPr lang="en-IN" sz="3600" dirty="0">
              <a:latin typeface="Algerian" panose="04020705040A02060702" pitchFamily="82" charset="0"/>
            </a:endParaRPr>
          </a:p>
          <a:p>
            <a:pPr marL="800100" lvl="1" indent="-342900">
              <a:buFont typeface="Wingdings" panose="05000000000000000000" pitchFamily="2" charset="2"/>
              <a:buChar char="§"/>
            </a:pPr>
            <a:r>
              <a:rPr lang="en-IN" sz="2400" dirty="0"/>
              <a:t>“ Box-plotting ” is done to check whether outliers are present or not.</a:t>
            </a:r>
          </a:p>
          <a:p>
            <a:pPr marL="800100" lvl="1" indent="-342900">
              <a:buFont typeface="Wingdings" panose="05000000000000000000" pitchFamily="2" charset="2"/>
              <a:buChar char="§"/>
            </a:pPr>
            <a:r>
              <a:rPr lang="en-IN" sz="2400" dirty="0"/>
              <a:t>If found remove the outliers using IQR method.</a:t>
            </a:r>
          </a:p>
        </p:txBody>
      </p:sp>
      <p:pic>
        <p:nvPicPr>
          <p:cNvPr id="3" name="Picture 2"/>
          <p:cNvPicPr>
            <a:picLocks noChangeAspect="1"/>
          </p:cNvPicPr>
          <p:nvPr/>
        </p:nvPicPr>
        <p:blipFill>
          <a:blip r:embed="rId2"/>
          <a:stretch>
            <a:fillRect/>
          </a:stretch>
        </p:blipFill>
        <p:spPr>
          <a:xfrm>
            <a:off x="270697" y="1819998"/>
            <a:ext cx="4735293" cy="2495256"/>
          </a:xfrm>
          <a:prstGeom prst="rect">
            <a:avLst/>
          </a:prstGeom>
        </p:spPr>
      </p:pic>
      <p:pic>
        <p:nvPicPr>
          <p:cNvPr id="5" name="Picture 4"/>
          <p:cNvPicPr>
            <a:picLocks noChangeAspect="1"/>
          </p:cNvPicPr>
          <p:nvPr/>
        </p:nvPicPr>
        <p:blipFill>
          <a:blip r:embed="rId3"/>
          <a:stretch>
            <a:fillRect/>
          </a:stretch>
        </p:blipFill>
        <p:spPr>
          <a:xfrm>
            <a:off x="3770616" y="2835667"/>
            <a:ext cx="8295252" cy="3910548"/>
          </a:xfrm>
          <a:prstGeom prst="rect">
            <a:avLst/>
          </a:prstGeom>
        </p:spPr>
      </p:pic>
    </p:spTree>
    <p:extLst>
      <p:ext uri="{BB962C8B-B14F-4D97-AF65-F5344CB8AC3E}">
        <p14:creationId xmlns:p14="http://schemas.microsoft.com/office/powerpoint/2010/main" val="23649411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555" y="67378"/>
            <a:ext cx="10131425" cy="1482289"/>
          </a:xfrm>
        </p:spPr>
        <p:txBody>
          <a:bodyPr/>
          <a:lstStyle/>
          <a:p>
            <a:r>
              <a:rPr lang="en-US" b="1" dirty="0" smtClean="0"/>
              <a:t>                    </a:t>
            </a:r>
            <a:endParaRPr lang="en-IN" b="1" dirty="0"/>
          </a:p>
        </p:txBody>
      </p:sp>
      <p:sp>
        <p:nvSpPr>
          <p:cNvPr id="8" name="Rectangle 7"/>
          <p:cNvSpPr/>
          <p:nvPr/>
        </p:nvSpPr>
        <p:spPr>
          <a:xfrm>
            <a:off x="334710" y="137462"/>
            <a:ext cx="11314078" cy="584775"/>
          </a:xfrm>
          <a:prstGeom prst="rect">
            <a:avLst/>
          </a:prstGeom>
        </p:spPr>
        <p:txBody>
          <a:bodyPr wrap="square">
            <a:spAutoFit/>
          </a:bodyPr>
          <a:lstStyle/>
          <a:p>
            <a:pPr marL="571500" indent="-571500">
              <a:buFont typeface="Wingdings" panose="05000000000000000000" pitchFamily="2" charset="2"/>
              <a:buChar char="q"/>
            </a:pPr>
            <a:r>
              <a:rPr lang="en-IN" sz="3200" u="sng" dirty="0" smtClean="0">
                <a:latin typeface="Algerian" panose="04020705040A02060702" pitchFamily="82" charset="0"/>
              </a:rPr>
              <a:t>Checking </a:t>
            </a:r>
            <a:r>
              <a:rPr lang="en-IN" sz="3200" u="sng" dirty="0">
                <a:latin typeface="Algerian" panose="04020705040A02060702" pitchFamily="82" charset="0"/>
              </a:rPr>
              <a:t>the Correlation by plotting </a:t>
            </a:r>
            <a:r>
              <a:rPr lang="en-IN" sz="3200" u="sng" dirty="0" smtClean="0">
                <a:latin typeface="Algerian" panose="04020705040A02060702" pitchFamily="82" charset="0"/>
              </a:rPr>
              <a:t>heat map</a:t>
            </a:r>
            <a:endParaRPr lang="en-IN" sz="4000" dirty="0"/>
          </a:p>
        </p:txBody>
      </p:sp>
      <p:sp>
        <p:nvSpPr>
          <p:cNvPr id="9" name="Rectangle 8"/>
          <p:cNvSpPr/>
          <p:nvPr/>
        </p:nvSpPr>
        <p:spPr>
          <a:xfrm>
            <a:off x="334710" y="726659"/>
            <a:ext cx="11348185" cy="1846659"/>
          </a:xfrm>
          <a:prstGeom prst="rect">
            <a:avLst/>
          </a:prstGeom>
        </p:spPr>
        <p:txBody>
          <a:bodyPr wrap="square">
            <a:spAutoFit/>
          </a:bodyPr>
          <a:lstStyle/>
          <a:p>
            <a:pPr marL="285750" indent="-285750">
              <a:buFont typeface="Wingdings" panose="05000000000000000000" pitchFamily="2" charset="2"/>
              <a:buChar char="§"/>
            </a:pPr>
            <a:r>
              <a:rPr lang="en-IN" dirty="0" smtClean="0"/>
              <a:t>Correlation </a:t>
            </a:r>
            <a:r>
              <a:rPr lang="en-IN" dirty="0"/>
              <a:t>is a statistical technique which determines how </a:t>
            </a:r>
            <a:r>
              <a:rPr lang="en-IN" dirty="0" smtClean="0"/>
              <a:t>one variables </a:t>
            </a:r>
            <a:r>
              <a:rPr lang="en-IN" dirty="0"/>
              <a:t>moves/changes in relation with the </a:t>
            </a:r>
            <a:r>
              <a:rPr lang="en-IN" dirty="0" smtClean="0"/>
              <a:t> other variable. It’s </a:t>
            </a:r>
            <a:r>
              <a:rPr lang="en-IN" dirty="0"/>
              <a:t>a bi-variant analysis measure which describes the </a:t>
            </a:r>
            <a:r>
              <a:rPr lang="en-IN" dirty="0" smtClean="0"/>
              <a:t>association between </a:t>
            </a:r>
            <a:r>
              <a:rPr lang="en-IN" dirty="0"/>
              <a:t>different variables</a:t>
            </a:r>
            <a:r>
              <a:rPr lang="en-IN" dirty="0" smtClean="0"/>
              <a:t>.</a:t>
            </a:r>
          </a:p>
          <a:p>
            <a:r>
              <a:rPr lang="en-IN" sz="2400" b="1" u="sng" dirty="0" smtClean="0"/>
              <a:t>Usefulness </a:t>
            </a:r>
            <a:r>
              <a:rPr lang="en-IN" sz="2400" b="1" u="sng" dirty="0"/>
              <a:t>of Correlation matrix </a:t>
            </a:r>
            <a:r>
              <a:rPr lang="en-IN" sz="2400" b="1" dirty="0" smtClean="0"/>
              <a:t>:-</a:t>
            </a:r>
          </a:p>
          <a:p>
            <a:pPr marL="285750" indent="-285750">
              <a:buFont typeface="Wingdings" panose="05000000000000000000" pitchFamily="2" charset="2"/>
              <a:buChar char="§"/>
            </a:pPr>
            <a:r>
              <a:rPr lang="en-IN" dirty="0" smtClean="0"/>
              <a:t>If </a:t>
            </a:r>
            <a:r>
              <a:rPr lang="en-IN" dirty="0"/>
              <a:t>two variables are closely correlated, then we can predict </a:t>
            </a:r>
            <a:r>
              <a:rPr lang="en-IN" dirty="0" smtClean="0"/>
              <a:t>one variable </a:t>
            </a:r>
            <a:r>
              <a:rPr lang="en-IN" dirty="0"/>
              <a:t>from the other</a:t>
            </a:r>
            <a:r>
              <a:rPr lang="en-IN" dirty="0" smtClean="0"/>
              <a:t>. </a:t>
            </a:r>
          </a:p>
          <a:p>
            <a:pPr marL="285750" indent="-285750">
              <a:buFont typeface="Wingdings" panose="05000000000000000000" pitchFamily="2" charset="2"/>
              <a:buChar char="§"/>
            </a:pPr>
            <a:r>
              <a:rPr lang="en-IN" dirty="0" smtClean="0"/>
              <a:t>Correlation </a:t>
            </a:r>
            <a:r>
              <a:rPr lang="en-IN" dirty="0"/>
              <a:t>plays a vital role in locating the important </a:t>
            </a:r>
            <a:r>
              <a:rPr lang="en-IN" dirty="0" smtClean="0"/>
              <a:t>variables on </a:t>
            </a:r>
            <a:r>
              <a:rPr lang="en-IN" dirty="0"/>
              <a:t>which other variables depend</a:t>
            </a:r>
            <a:r>
              <a:rPr lang="en-IN" dirty="0" smtClean="0"/>
              <a:t>.</a:t>
            </a:r>
          </a:p>
          <a:p>
            <a:pPr marL="285750" indent="-285750">
              <a:buFont typeface="Wingdings" panose="05000000000000000000" pitchFamily="2" charset="2"/>
              <a:buChar char="§"/>
            </a:pPr>
            <a:r>
              <a:rPr lang="en-IN" dirty="0" smtClean="0"/>
              <a:t>Proper </a:t>
            </a:r>
            <a:r>
              <a:rPr lang="en-IN" dirty="0"/>
              <a:t>correlation analysis leads to better understanding of data.</a:t>
            </a:r>
          </a:p>
        </p:txBody>
      </p:sp>
      <p:pic>
        <p:nvPicPr>
          <p:cNvPr id="10" name="Picture 9"/>
          <p:cNvPicPr>
            <a:picLocks noChangeAspect="1"/>
          </p:cNvPicPr>
          <p:nvPr/>
        </p:nvPicPr>
        <p:blipFill>
          <a:blip r:embed="rId2"/>
          <a:stretch>
            <a:fillRect/>
          </a:stretch>
        </p:blipFill>
        <p:spPr>
          <a:xfrm>
            <a:off x="481012" y="3396327"/>
            <a:ext cx="11229975" cy="3461674"/>
          </a:xfrm>
          <a:prstGeom prst="rect">
            <a:avLst/>
          </a:prstGeom>
        </p:spPr>
      </p:pic>
      <p:pic>
        <p:nvPicPr>
          <p:cNvPr id="11" name="Picture 10"/>
          <p:cNvPicPr>
            <a:picLocks noChangeAspect="1"/>
          </p:cNvPicPr>
          <p:nvPr/>
        </p:nvPicPr>
        <p:blipFill>
          <a:blip r:embed="rId3"/>
          <a:stretch>
            <a:fillRect/>
          </a:stretch>
        </p:blipFill>
        <p:spPr>
          <a:xfrm>
            <a:off x="481012" y="2638980"/>
            <a:ext cx="11229975" cy="691685"/>
          </a:xfrm>
          <a:prstGeom prst="rect">
            <a:avLst/>
          </a:prstGeom>
        </p:spPr>
      </p:pic>
    </p:spTree>
    <p:extLst>
      <p:ext uri="{BB962C8B-B14F-4D97-AF65-F5344CB8AC3E}">
        <p14:creationId xmlns:p14="http://schemas.microsoft.com/office/powerpoint/2010/main" val="183872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1345" y="100252"/>
            <a:ext cx="10131427" cy="760185"/>
          </a:xfrm>
        </p:spPr>
        <p:txBody>
          <a:bodyPr>
            <a:normAutofit/>
          </a:bodyPr>
          <a:lstStyle/>
          <a:p>
            <a:r>
              <a:rPr lang="en-US" b="1" dirty="0" smtClean="0">
                <a:latin typeface="Algerian" panose="04020705040A02060702" pitchFamily="82" charset="0"/>
              </a:rPr>
              <a:t>   </a:t>
            </a:r>
            <a:r>
              <a:rPr lang="en-US" b="1" u="sng" dirty="0" smtClean="0">
                <a:latin typeface="Algerian" panose="04020705040A02060702" pitchFamily="82" charset="0"/>
              </a:rPr>
              <a:t>Data visualization(Eda)</a:t>
            </a:r>
            <a:endParaRPr lang="en-IN" b="1" u="sng" dirty="0"/>
          </a:p>
        </p:txBody>
      </p:sp>
      <p:sp>
        <p:nvSpPr>
          <p:cNvPr id="3" name="Text Placeholder 2"/>
          <p:cNvSpPr>
            <a:spLocks noGrp="1"/>
          </p:cNvSpPr>
          <p:nvPr>
            <p:ph type="body" idx="1"/>
          </p:nvPr>
        </p:nvSpPr>
        <p:spPr>
          <a:xfrm>
            <a:off x="161816" y="1130055"/>
            <a:ext cx="10131428" cy="524084"/>
          </a:xfrm>
        </p:spPr>
        <p:txBody>
          <a:bodyPr>
            <a:normAutofit/>
          </a:bodyPr>
          <a:lstStyle/>
          <a:p>
            <a:r>
              <a:rPr lang="en-US" sz="2800" b="1" dirty="0" smtClean="0">
                <a:solidFill>
                  <a:srgbClr val="FFFF00"/>
                </a:solidFill>
              </a:rPr>
              <a:t>         1. Attrition </a:t>
            </a:r>
            <a:r>
              <a:rPr lang="en-US" sz="2800" b="1" dirty="0">
                <a:solidFill>
                  <a:srgbClr val="FFFF00"/>
                </a:solidFill>
              </a:rPr>
              <a:t>V/s “Age</a:t>
            </a:r>
            <a:r>
              <a:rPr lang="en-US" sz="2800" b="1" dirty="0" smtClean="0">
                <a:solidFill>
                  <a:srgbClr val="FFFF00"/>
                </a:solidFill>
              </a:rPr>
              <a:t>”:</a:t>
            </a:r>
            <a:endParaRPr lang="en-IN" sz="2800" b="1" dirty="0">
              <a:solidFill>
                <a:srgbClr val="FFFF00"/>
              </a:solidFill>
            </a:endParaRPr>
          </a:p>
        </p:txBody>
      </p:sp>
      <p:pic>
        <p:nvPicPr>
          <p:cNvPr id="5" name="Picture 4"/>
          <p:cNvPicPr>
            <a:picLocks noChangeAspect="1"/>
          </p:cNvPicPr>
          <p:nvPr/>
        </p:nvPicPr>
        <p:blipFill>
          <a:blip r:embed="rId2"/>
          <a:stretch>
            <a:fillRect/>
          </a:stretch>
        </p:blipFill>
        <p:spPr>
          <a:xfrm>
            <a:off x="685800" y="2208944"/>
            <a:ext cx="11355513" cy="4551452"/>
          </a:xfrm>
          <a:prstGeom prst="rect">
            <a:avLst/>
          </a:prstGeom>
        </p:spPr>
      </p:pic>
      <p:pic>
        <p:nvPicPr>
          <p:cNvPr id="6" name="Picture 5"/>
          <p:cNvPicPr>
            <a:picLocks noChangeAspect="1"/>
          </p:cNvPicPr>
          <p:nvPr/>
        </p:nvPicPr>
        <p:blipFill>
          <a:blip r:embed="rId3"/>
          <a:stretch>
            <a:fillRect/>
          </a:stretch>
        </p:blipFill>
        <p:spPr>
          <a:xfrm>
            <a:off x="685800" y="1654140"/>
            <a:ext cx="11006191" cy="462234"/>
          </a:xfrm>
          <a:prstGeom prst="rect">
            <a:avLst/>
          </a:prstGeom>
        </p:spPr>
      </p:pic>
    </p:spTree>
    <p:extLst>
      <p:ext uri="{BB962C8B-B14F-4D97-AF65-F5344CB8AC3E}">
        <p14:creationId xmlns:p14="http://schemas.microsoft.com/office/powerpoint/2010/main" val="14418725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205483" y="267127"/>
            <a:ext cx="5618000" cy="652939"/>
          </a:xfrm>
        </p:spPr>
        <p:txBody>
          <a:bodyPr/>
          <a:lstStyle/>
          <a:p>
            <a:r>
              <a:rPr lang="en-US" dirty="0" smtClean="0"/>
              <a:t> </a:t>
            </a:r>
            <a:r>
              <a:rPr lang="en-US" sz="3200" b="1" dirty="0" smtClean="0">
                <a:solidFill>
                  <a:srgbClr val="FFFF00"/>
                </a:solidFill>
              </a:rPr>
              <a:t>2. Attrition </a:t>
            </a:r>
            <a:r>
              <a:rPr lang="en-US" sz="3200" b="1" dirty="0">
                <a:solidFill>
                  <a:srgbClr val="FFFF00"/>
                </a:solidFill>
              </a:rPr>
              <a:t>V/s “Department</a:t>
            </a:r>
            <a:r>
              <a:rPr lang="en-US" sz="3200" b="1" dirty="0" smtClean="0">
                <a:solidFill>
                  <a:srgbClr val="FFFF00"/>
                </a:solidFill>
              </a:rPr>
              <a:t>”:</a:t>
            </a:r>
            <a:endParaRPr lang="en-IN" sz="3200" b="1" dirty="0">
              <a:solidFill>
                <a:srgbClr val="FFFF00"/>
              </a:solidFill>
            </a:endParaRPr>
          </a:p>
        </p:txBody>
      </p:sp>
      <p:pic>
        <p:nvPicPr>
          <p:cNvPr id="10" name="Content Placeholder 9"/>
          <p:cNvPicPr>
            <a:picLocks noGrp="1" noChangeAspect="1"/>
          </p:cNvPicPr>
          <p:nvPr>
            <p:ph sz="half" idx="2"/>
          </p:nvPr>
        </p:nvPicPr>
        <p:blipFill>
          <a:blip r:embed="rId2"/>
          <a:stretch>
            <a:fillRect/>
          </a:stretch>
        </p:blipFill>
        <p:spPr>
          <a:xfrm>
            <a:off x="205483" y="2257556"/>
            <a:ext cx="5618000" cy="4397337"/>
          </a:xfrm>
          <a:prstGeom prst="rect">
            <a:avLst/>
          </a:prstGeom>
        </p:spPr>
      </p:pic>
      <p:sp>
        <p:nvSpPr>
          <p:cNvPr id="7" name="Text Placeholder 6"/>
          <p:cNvSpPr>
            <a:spLocks noGrp="1"/>
          </p:cNvSpPr>
          <p:nvPr>
            <p:ph type="body" sz="quarter" idx="3"/>
          </p:nvPr>
        </p:nvSpPr>
        <p:spPr>
          <a:xfrm>
            <a:off x="6133672" y="305465"/>
            <a:ext cx="5856269" cy="614601"/>
          </a:xfrm>
        </p:spPr>
        <p:txBody>
          <a:bodyPr/>
          <a:lstStyle/>
          <a:p>
            <a:r>
              <a:rPr lang="en-US" sz="3200" b="1" dirty="0" smtClean="0">
                <a:solidFill>
                  <a:srgbClr val="FFFF00"/>
                </a:solidFill>
              </a:rPr>
              <a:t>3. Attrition </a:t>
            </a:r>
            <a:r>
              <a:rPr lang="en-US" sz="3200" b="1" dirty="0">
                <a:solidFill>
                  <a:srgbClr val="FFFF00"/>
                </a:solidFill>
              </a:rPr>
              <a:t>V/s “EducationField”:</a:t>
            </a:r>
            <a:endParaRPr lang="en-IN" sz="3200" b="1" dirty="0">
              <a:solidFill>
                <a:srgbClr val="FFFF00"/>
              </a:solidFill>
            </a:endParaRPr>
          </a:p>
        </p:txBody>
      </p:sp>
      <p:pic>
        <p:nvPicPr>
          <p:cNvPr id="13" name="Content Placeholder 12"/>
          <p:cNvPicPr>
            <a:picLocks noGrp="1" noChangeAspect="1"/>
          </p:cNvPicPr>
          <p:nvPr>
            <p:ph sz="quarter" idx="4"/>
          </p:nvPr>
        </p:nvPicPr>
        <p:blipFill>
          <a:blip r:embed="rId3"/>
          <a:stretch>
            <a:fillRect/>
          </a:stretch>
        </p:blipFill>
        <p:spPr>
          <a:xfrm>
            <a:off x="6133672" y="2257557"/>
            <a:ext cx="5969285" cy="4397336"/>
          </a:xfrm>
          <a:prstGeom prst="rect">
            <a:avLst/>
          </a:prstGeom>
        </p:spPr>
      </p:pic>
      <p:pic>
        <p:nvPicPr>
          <p:cNvPr id="11" name="Picture 10"/>
          <p:cNvPicPr>
            <a:picLocks noChangeAspect="1"/>
          </p:cNvPicPr>
          <p:nvPr/>
        </p:nvPicPr>
        <p:blipFill>
          <a:blip r:embed="rId4"/>
          <a:stretch>
            <a:fillRect/>
          </a:stretch>
        </p:blipFill>
        <p:spPr>
          <a:xfrm>
            <a:off x="205483" y="1191889"/>
            <a:ext cx="5618000" cy="882916"/>
          </a:xfrm>
          <a:prstGeom prst="rect">
            <a:avLst/>
          </a:prstGeom>
        </p:spPr>
      </p:pic>
      <p:pic>
        <p:nvPicPr>
          <p:cNvPr id="14" name="Picture 13"/>
          <p:cNvPicPr>
            <a:picLocks noChangeAspect="1"/>
          </p:cNvPicPr>
          <p:nvPr/>
        </p:nvPicPr>
        <p:blipFill>
          <a:blip r:embed="rId5"/>
          <a:stretch>
            <a:fillRect/>
          </a:stretch>
        </p:blipFill>
        <p:spPr>
          <a:xfrm>
            <a:off x="6133672" y="1191889"/>
            <a:ext cx="5969285" cy="882915"/>
          </a:xfrm>
          <a:prstGeom prst="rect">
            <a:avLst/>
          </a:prstGeom>
        </p:spPr>
      </p:pic>
    </p:spTree>
    <p:extLst>
      <p:ext uri="{BB962C8B-B14F-4D97-AF65-F5344CB8AC3E}">
        <p14:creationId xmlns:p14="http://schemas.microsoft.com/office/powerpoint/2010/main" val="41293492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44205" y="214806"/>
            <a:ext cx="4709054" cy="576262"/>
          </a:xfrm>
        </p:spPr>
        <p:txBody>
          <a:bodyPr/>
          <a:lstStyle/>
          <a:p>
            <a:r>
              <a:rPr lang="en-US" sz="3200" b="1" dirty="0" smtClean="0">
                <a:solidFill>
                  <a:srgbClr val="FFFF00"/>
                </a:solidFill>
              </a:rPr>
              <a:t>4. Attrition </a:t>
            </a:r>
            <a:r>
              <a:rPr lang="en-US" sz="3200" b="1" dirty="0">
                <a:solidFill>
                  <a:srgbClr val="FFFF00"/>
                </a:solidFill>
              </a:rPr>
              <a:t>V/s “Gender”:</a:t>
            </a:r>
            <a:endParaRPr lang="en-IN" sz="3200" b="1" dirty="0">
              <a:solidFill>
                <a:srgbClr val="FFFF00"/>
              </a:solidFill>
            </a:endParaRPr>
          </a:p>
        </p:txBody>
      </p:sp>
      <p:pic>
        <p:nvPicPr>
          <p:cNvPr id="8" name="Content Placeholder 7"/>
          <p:cNvPicPr>
            <a:picLocks noGrp="1" noChangeAspect="1"/>
          </p:cNvPicPr>
          <p:nvPr>
            <p:ph sz="half" idx="2"/>
          </p:nvPr>
        </p:nvPicPr>
        <p:blipFill>
          <a:blip r:embed="rId2"/>
          <a:stretch>
            <a:fillRect/>
          </a:stretch>
        </p:blipFill>
        <p:spPr>
          <a:xfrm>
            <a:off x="164385" y="2206762"/>
            <a:ext cx="5435029" cy="4286506"/>
          </a:xfrm>
          <a:prstGeom prst="rect">
            <a:avLst/>
          </a:prstGeom>
        </p:spPr>
      </p:pic>
      <p:sp>
        <p:nvSpPr>
          <p:cNvPr id="5" name="Text Placeholder 4"/>
          <p:cNvSpPr>
            <a:spLocks noGrp="1"/>
          </p:cNvSpPr>
          <p:nvPr>
            <p:ph type="body" sz="quarter" idx="3"/>
          </p:nvPr>
        </p:nvSpPr>
        <p:spPr>
          <a:xfrm>
            <a:off x="5946917" y="214806"/>
            <a:ext cx="6012202" cy="576262"/>
          </a:xfrm>
        </p:spPr>
        <p:txBody>
          <a:bodyPr/>
          <a:lstStyle/>
          <a:p>
            <a:r>
              <a:rPr lang="en-US" sz="3200" b="1" dirty="0" smtClean="0">
                <a:solidFill>
                  <a:srgbClr val="FFFF00"/>
                </a:solidFill>
              </a:rPr>
              <a:t>5. Attrition </a:t>
            </a:r>
            <a:r>
              <a:rPr lang="en-US" sz="3200" b="1" dirty="0">
                <a:solidFill>
                  <a:srgbClr val="FFFF00"/>
                </a:solidFill>
              </a:rPr>
              <a:t>V/s “BusinessTravel”:</a:t>
            </a:r>
            <a:endParaRPr lang="en-IN" sz="3200" b="1" dirty="0">
              <a:solidFill>
                <a:srgbClr val="FFFF00"/>
              </a:solidFill>
            </a:endParaRPr>
          </a:p>
        </p:txBody>
      </p:sp>
      <p:pic>
        <p:nvPicPr>
          <p:cNvPr id="9" name="Content Placeholder 8"/>
          <p:cNvPicPr>
            <a:picLocks noGrp="1" noChangeAspect="1"/>
          </p:cNvPicPr>
          <p:nvPr>
            <p:ph sz="quarter" idx="4"/>
          </p:nvPr>
        </p:nvPicPr>
        <p:blipFill>
          <a:blip r:embed="rId3"/>
          <a:stretch>
            <a:fillRect/>
          </a:stretch>
        </p:blipFill>
        <p:spPr>
          <a:xfrm>
            <a:off x="5946916" y="2206762"/>
            <a:ext cx="6012202" cy="4286506"/>
          </a:xfrm>
          <a:prstGeom prst="rect">
            <a:avLst/>
          </a:prstGeom>
        </p:spPr>
      </p:pic>
      <p:pic>
        <p:nvPicPr>
          <p:cNvPr id="7" name="Picture 6"/>
          <p:cNvPicPr>
            <a:picLocks noChangeAspect="1"/>
          </p:cNvPicPr>
          <p:nvPr/>
        </p:nvPicPr>
        <p:blipFill>
          <a:blip r:embed="rId4"/>
          <a:stretch>
            <a:fillRect/>
          </a:stretch>
        </p:blipFill>
        <p:spPr>
          <a:xfrm>
            <a:off x="164386" y="1034276"/>
            <a:ext cx="5435029" cy="929278"/>
          </a:xfrm>
          <a:prstGeom prst="rect">
            <a:avLst/>
          </a:prstGeom>
        </p:spPr>
      </p:pic>
      <p:pic>
        <p:nvPicPr>
          <p:cNvPr id="10" name="Picture 9"/>
          <p:cNvPicPr>
            <a:picLocks noChangeAspect="1"/>
          </p:cNvPicPr>
          <p:nvPr/>
        </p:nvPicPr>
        <p:blipFill>
          <a:blip r:embed="rId5"/>
          <a:stretch>
            <a:fillRect/>
          </a:stretch>
        </p:blipFill>
        <p:spPr>
          <a:xfrm>
            <a:off x="5946916" y="1034276"/>
            <a:ext cx="6012202" cy="929278"/>
          </a:xfrm>
          <a:prstGeom prst="rect">
            <a:avLst/>
          </a:prstGeom>
        </p:spPr>
      </p:pic>
    </p:spTree>
    <p:extLst>
      <p:ext uri="{BB962C8B-B14F-4D97-AF65-F5344CB8AC3E}">
        <p14:creationId xmlns:p14="http://schemas.microsoft.com/office/powerpoint/2010/main" val="41947893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1953</TotalTime>
  <Words>1478</Words>
  <Application>Microsoft Office PowerPoint</Application>
  <PresentationFormat>Widescreen</PresentationFormat>
  <Paragraphs>159</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SimSun-ExtB</vt:lpstr>
      <vt:lpstr>Algerian</vt:lpstr>
      <vt:lpstr>Arial</vt:lpstr>
      <vt:lpstr>Calibri</vt:lpstr>
      <vt:lpstr>Calibri Light</vt:lpstr>
      <vt:lpstr>Wingdings</vt:lpstr>
      <vt:lpstr>Celestial</vt:lpstr>
      <vt:lpstr>HR - analytics and employee attrition </vt:lpstr>
      <vt:lpstr>                      PROBLEM STATEMENT</vt:lpstr>
      <vt:lpstr>  ANALYTICS APPROACH</vt:lpstr>
      <vt:lpstr>PowerPoint Presentation</vt:lpstr>
      <vt:lpstr>PowerPoint Presentation</vt:lpstr>
      <vt:lpstr>                    </vt:lpstr>
      <vt:lpstr>   Data visualization(Eda)</vt:lpstr>
      <vt:lpstr>PowerPoint Presentation</vt:lpstr>
      <vt:lpstr>PowerPoint Presentation</vt:lpstr>
      <vt:lpstr>PowerPoint Presentation</vt:lpstr>
      <vt:lpstr>                  DATA PRE - PROCESSING</vt:lpstr>
      <vt:lpstr>ENCODING FOR CATEGORICAL FEATURES</vt:lpstr>
      <vt:lpstr>       MODEL BUILDING AND TESTING</vt:lpstr>
      <vt:lpstr>Logistic Regression</vt:lpstr>
      <vt:lpstr>  RANDOM FOREST </vt:lpstr>
      <vt:lpstr>Decision Tree</vt:lpstr>
      <vt:lpstr>SUPPORT VECTOR MACHINE</vt:lpstr>
      <vt:lpstr>K-Nearest Neighbour</vt:lpstr>
      <vt:lpstr>XG BOOST</vt:lpstr>
      <vt:lpstr>Random Forest with Hyper-Parameter Tuning </vt:lpstr>
      <vt:lpstr>Comparison of Models</vt:lpstr>
      <vt:lpstr>KEY  Findings  </vt:lpstr>
      <vt:lpstr>RECOMMENDATIONS</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 analytics and employee        attrition</dc:title>
  <dc:creator>Microsoft account</dc:creator>
  <cp:lastModifiedBy>Microsoft account</cp:lastModifiedBy>
  <cp:revision>112</cp:revision>
  <dcterms:created xsi:type="dcterms:W3CDTF">2022-07-08T17:54:34Z</dcterms:created>
  <dcterms:modified xsi:type="dcterms:W3CDTF">2022-07-15T21:42:13Z</dcterms:modified>
</cp:coreProperties>
</file>