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364" r:id="rId3"/>
    <p:sldId id="365" r:id="rId4"/>
    <p:sldId id="366" r:id="rId5"/>
    <p:sldId id="353" r:id="rId6"/>
    <p:sldId id="400" r:id="rId7"/>
    <p:sldId id="401" r:id="rId8"/>
    <p:sldId id="402" r:id="rId9"/>
    <p:sldId id="404" r:id="rId10"/>
    <p:sldId id="405" r:id="rId11"/>
    <p:sldId id="354" r:id="rId12"/>
    <p:sldId id="356" r:id="rId13"/>
    <p:sldId id="276" r:id="rId14"/>
    <p:sldId id="397" r:id="rId15"/>
    <p:sldId id="277" r:id="rId16"/>
    <p:sldId id="279" r:id="rId17"/>
    <p:sldId id="281" r:id="rId18"/>
    <p:sldId id="283" r:id="rId19"/>
    <p:sldId id="284" r:id="rId20"/>
    <p:sldId id="286" r:id="rId21"/>
    <p:sldId id="287" r:id="rId22"/>
    <p:sldId id="288" r:id="rId23"/>
    <p:sldId id="375" r:id="rId24"/>
    <p:sldId id="403" r:id="rId25"/>
    <p:sldId id="290" r:id="rId26"/>
    <p:sldId id="291" r:id="rId27"/>
    <p:sldId id="292" r:id="rId28"/>
    <p:sldId id="293" r:id="rId29"/>
    <p:sldId id="294" r:id="rId30"/>
    <p:sldId id="298" r:id="rId31"/>
    <p:sldId id="299" r:id="rId32"/>
    <p:sldId id="300" r:id="rId33"/>
    <p:sldId id="301" r:id="rId34"/>
    <p:sldId id="303" r:id="rId35"/>
    <p:sldId id="306" r:id="rId36"/>
    <p:sldId id="307" r:id="rId37"/>
    <p:sldId id="377" r:id="rId38"/>
    <p:sldId id="378" r:id="rId39"/>
    <p:sldId id="379" r:id="rId40"/>
    <p:sldId id="380" r:id="rId41"/>
    <p:sldId id="320" r:id="rId42"/>
    <p:sldId id="319" r:id="rId43"/>
    <p:sldId id="361" r:id="rId44"/>
    <p:sldId id="338" r:id="rId45"/>
    <p:sldId id="376" r:id="rId46"/>
    <p:sldId id="392" r:id="rId47"/>
    <p:sldId id="339" r:id="rId48"/>
    <p:sldId id="363" r:id="rId49"/>
    <p:sldId id="395" r:id="rId50"/>
    <p:sldId id="396" r:id="rId51"/>
    <p:sldId id="393" r:id="rId52"/>
    <p:sldId id="394" r:id="rId53"/>
    <p:sldId id="398" r:id="rId54"/>
    <p:sldId id="381" r:id="rId55"/>
    <p:sldId id="382" r:id="rId56"/>
    <p:sldId id="383" r:id="rId57"/>
    <p:sldId id="384" r:id="rId58"/>
    <p:sldId id="385" r:id="rId59"/>
    <p:sldId id="386" r:id="rId60"/>
    <p:sldId id="387" r:id="rId61"/>
    <p:sldId id="388" r:id="rId62"/>
    <p:sldId id="389" r:id="rId63"/>
    <p:sldId id="390" r:id="rId64"/>
    <p:sldId id="391" r:id="rId65"/>
    <p:sldId id="341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361" autoAdjust="0"/>
  </p:normalViewPr>
  <p:slideViewPr>
    <p:cSldViewPr>
      <p:cViewPr varScale="1">
        <p:scale>
          <a:sx n="65" d="100"/>
          <a:sy n="65" d="100"/>
        </p:scale>
        <p:origin x="-131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60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EEADBF-78E2-4838-9C78-C8703740C911}" type="datetimeFigureOut">
              <a:rPr lang="en-US" smtClean="0"/>
              <a:t>08-Oct-14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AF17E-12A2-4E68-96D2-F640830F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75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AF17E-12A2-4E68-96D2-F640830F8EA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44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Pipe and </a:t>
            </a:r>
            <a:r>
              <a:rPr lang="en-US" dirty="0" err="1" smtClean="0"/>
              <a:t>fifo</a:t>
            </a:r>
            <a:r>
              <a:rPr lang="en-US" dirty="0" smtClean="0"/>
              <a:t> difference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A33C9-7745-4D8E-85E3-CE06A8F593CA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743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AF17E-12A2-4E68-96D2-F640830F8EA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27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 system with fixed </a:t>
            </a:r>
            <a:r>
              <a:rPr lang="en-US" dirty="0" smtClean="0"/>
              <a:t>memory</a:t>
            </a:r>
          </a:p>
          <a:p>
            <a:r>
              <a:rPr lang="en-US" dirty="0"/>
              <a:t>the address space of a process occupies and is limited to a portion of the system's main memory</a:t>
            </a:r>
            <a:r>
              <a:rPr lang="en-US" dirty="0" smtClean="0"/>
              <a:t>.</a:t>
            </a:r>
          </a:p>
          <a:p>
            <a:r>
              <a:rPr lang="en-US" dirty="0"/>
              <a:t>virtual memory lets applications occupy much larger address spaces</a:t>
            </a:r>
            <a:r>
              <a:rPr lang="en-US" dirty="0" smtClean="0"/>
              <a:t>.</a:t>
            </a:r>
          </a:p>
          <a:p>
            <a:r>
              <a:rPr lang="en-US" dirty="0"/>
              <a:t>With mapping, any part of any readable or writable file can be logically included in a process's address space. Like any other portion of the process's address space, no page of the file is not actually loaded into memory until a page fault forces this action. </a:t>
            </a:r>
            <a:endParaRPr lang="en-US" dirty="0" smtClean="0"/>
          </a:p>
          <a:p>
            <a:r>
              <a:rPr lang="en-US" dirty="0" err="1" smtClean="0"/>
              <a:t>mmap</a:t>
            </a:r>
            <a:r>
              <a:rPr lang="en-US" dirty="0" smtClean="0"/>
              <a:t>()</a:t>
            </a:r>
          </a:p>
          <a:p>
            <a:r>
              <a:rPr lang="en-US" dirty="0" err="1"/>
              <a:t>munmap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AF17E-12A2-4E68-96D2-F640830F8EA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75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21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1DEE-950E-4EF8-A31F-251EC11B7CE8}" type="datetimeFigureOut">
              <a:rPr lang="en-US" smtClean="0"/>
              <a:t>08-Oct-14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C48C-277B-43F0-83AE-012AB6FC3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60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1DEE-950E-4EF8-A31F-251EC11B7CE8}" type="datetimeFigureOut">
              <a:rPr lang="en-US" smtClean="0"/>
              <a:t>08-Oct-14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C48C-277B-43F0-83AE-012AB6FC3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56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1DEE-950E-4EF8-A31F-251EC11B7CE8}" type="datetimeFigureOut">
              <a:rPr lang="en-US" smtClean="0"/>
              <a:t>08-Oct-14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C48C-277B-43F0-83AE-012AB6FC3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64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1DEE-950E-4EF8-A31F-251EC11B7CE8}" type="datetimeFigureOut">
              <a:rPr lang="en-US" smtClean="0"/>
              <a:t>08-Oct-14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C48C-277B-43F0-83AE-012AB6FC3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82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1DEE-950E-4EF8-A31F-251EC11B7CE8}" type="datetimeFigureOut">
              <a:rPr lang="en-US" smtClean="0"/>
              <a:t>08-Oct-14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C48C-277B-43F0-83AE-012AB6FC3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06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1DEE-950E-4EF8-A31F-251EC11B7CE8}" type="datetimeFigureOut">
              <a:rPr lang="en-US" smtClean="0"/>
              <a:t>08-Oct-14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C48C-277B-43F0-83AE-012AB6FC3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6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1DEE-950E-4EF8-A31F-251EC11B7CE8}" type="datetimeFigureOut">
              <a:rPr lang="en-US" smtClean="0"/>
              <a:t>08-Oct-14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C48C-277B-43F0-83AE-012AB6FC3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86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1DEE-950E-4EF8-A31F-251EC11B7CE8}" type="datetimeFigureOut">
              <a:rPr lang="en-US" smtClean="0"/>
              <a:t>08-Oct-14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C48C-277B-43F0-83AE-012AB6FC3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16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1DEE-950E-4EF8-A31F-251EC11B7CE8}" type="datetimeFigureOut">
              <a:rPr lang="en-US" smtClean="0"/>
              <a:t>08-Oct-14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C48C-277B-43F0-83AE-012AB6FC3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94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1DEE-950E-4EF8-A31F-251EC11B7CE8}" type="datetimeFigureOut">
              <a:rPr lang="en-US" smtClean="0"/>
              <a:t>08-Oct-14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C48C-277B-43F0-83AE-012AB6FC3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1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21DEE-950E-4EF8-A31F-251EC11B7CE8}" type="datetimeFigureOut">
              <a:rPr lang="en-US" smtClean="0"/>
              <a:t>08-Oct-14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4C48C-277B-43F0-83AE-012AB6FC3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10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 Process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8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956415"/>
              </p:ext>
            </p:extLst>
          </p:nvPr>
        </p:nvGraphicFramePr>
        <p:xfrm>
          <a:off x="342899" y="1524000"/>
          <a:ext cx="8458201" cy="2849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4778"/>
                <a:gridCol w="3794333"/>
                <a:gridCol w="3399090"/>
              </a:tblGrid>
              <a:tr h="53340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Synchronous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Asynchronous</a:t>
                      </a:r>
                      <a:endParaRPr lang="en-US" sz="2000" dirty="0"/>
                    </a:p>
                  </a:txBody>
                  <a:tcPr/>
                </a:tc>
              </a:tr>
              <a:tr h="9525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Send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blocked until the message is received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message queue is  full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Returns as soon as I/O started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Blocks if buffer is full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Receive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Returns if there is a message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Blocks</a:t>
                      </a:r>
                      <a:r>
                        <a:rPr lang="en-US" sz="2000" baseline="0" dirty="0" smtClean="0"/>
                        <a:t> until a message arrives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Returns if there is a message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Returns indication if no message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457200" y="4114800"/>
            <a:ext cx="8077200" cy="243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28700" lvl="1" indent="-571500">
              <a:buFont typeface="Wingdings" panose="05000000000000000000" pitchFamily="2" charset="2"/>
              <a:buChar char="v"/>
            </a:pPr>
            <a:r>
              <a:rPr lang="en-US" sz="2900" dirty="0" smtClean="0"/>
              <a:t>Blocking Send &amp; Receive  -&gt; tight sync</a:t>
            </a:r>
          </a:p>
          <a:p>
            <a:pPr marL="1028700" lvl="1" indent="-571500">
              <a:buFont typeface="Wingdings" panose="05000000000000000000" pitchFamily="2" charset="2"/>
              <a:buChar char="v"/>
            </a:pPr>
            <a:r>
              <a:rPr lang="en-US" sz="2900" dirty="0" smtClean="0"/>
              <a:t>Non Blocking Send &amp; Receive</a:t>
            </a:r>
          </a:p>
          <a:p>
            <a:pPr marL="1028700" lvl="1" indent="-571500">
              <a:buFont typeface="Wingdings" panose="05000000000000000000" pitchFamily="2" charset="2"/>
              <a:buChar char="v"/>
            </a:pPr>
            <a:r>
              <a:rPr lang="en-US" sz="2900" dirty="0" smtClean="0"/>
              <a:t>Nob Blocking Send &amp; Blocking Receive -&gt; Most popular.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Synchronization in message passing </a:t>
            </a:r>
          </a:p>
        </p:txBody>
      </p:sp>
    </p:spTree>
    <p:extLst>
      <p:ext uri="{BB962C8B-B14F-4D97-AF65-F5344CB8AC3E}">
        <p14:creationId xmlns:p14="http://schemas.microsoft.com/office/powerpoint/2010/main" val="360252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1794733"/>
              </p:ext>
            </p:extLst>
          </p:nvPr>
        </p:nvGraphicFramePr>
        <p:xfrm>
          <a:off x="76200" y="76201"/>
          <a:ext cx="8991600" cy="6937744"/>
        </p:xfrm>
        <a:graphic>
          <a:graphicData uri="http://schemas.openxmlformats.org/drawingml/2006/table">
            <a:tbl>
              <a:tblPr/>
              <a:tblGrid>
                <a:gridCol w="2681705"/>
                <a:gridCol w="6309895"/>
              </a:tblGrid>
              <a:tr h="3130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effectLst/>
                        </a:rPr>
                        <a:t>Name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4465" marR="24465" marT="12232" marB="1223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effectLst/>
                        </a:rPr>
                        <a:t>Description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4465" marR="24465" marT="12232" marB="1223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13012">
                <a:tc>
                  <a:txBody>
                    <a:bodyPr/>
                    <a:lstStyle/>
                    <a:p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File</a:t>
                      </a:r>
                      <a:endParaRPr lang="en-US" sz="20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465" marR="24465" marT="12232" marB="1223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effectLst/>
                        </a:rPr>
                        <a:t>record </a:t>
                      </a:r>
                      <a:r>
                        <a:rPr lang="en-US" sz="2000" dirty="0">
                          <a:effectLst/>
                        </a:rPr>
                        <a:t>stored on </a:t>
                      </a:r>
                      <a:r>
                        <a:rPr lang="en-US" sz="2000" dirty="0" smtClean="0">
                          <a:effectLst/>
                        </a:rPr>
                        <a:t>disk,</a:t>
                      </a:r>
                      <a:r>
                        <a:rPr lang="en-US" sz="2000" baseline="0" dirty="0" smtClean="0">
                          <a:effectLst/>
                        </a:rPr>
                        <a:t> </a:t>
                      </a:r>
                      <a:r>
                        <a:rPr lang="en-US" sz="2000" dirty="0" smtClean="0">
                          <a:effectLst/>
                        </a:rPr>
                        <a:t>accessed by </a:t>
                      </a:r>
                      <a:r>
                        <a:rPr lang="en-US" sz="2000" dirty="0">
                          <a:effectLst/>
                        </a:rPr>
                        <a:t>any </a:t>
                      </a:r>
                      <a:r>
                        <a:rPr lang="en-US" sz="2000" dirty="0" smtClean="0">
                          <a:effectLst/>
                        </a:rPr>
                        <a:t>process using name</a:t>
                      </a:r>
                      <a:endParaRPr lang="en-US" sz="2000" dirty="0">
                        <a:effectLst/>
                      </a:endParaRPr>
                    </a:p>
                  </a:txBody>
                  <a:tcPr marL="24465" marR="24465" marT="12232" marB="1223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731062">
                <a:tc>
                  <a:txBody>
                    <a:bodyPr/>
                    <a:lstStyle/>
                    <a:p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Signal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465" marR="24465" marT="12232" marB="1223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effectLst/>
                        </a:rPr>
                        <a:t>system </a:t>
                      </a:r>
                      <a:r>
                        <a:rPr lang="en-US" sz="2000" dirty="0">
                          <a:effectLst/>
                        </a:rPr>
                        <a:t>message sent from one process to another, </a:t>
                      </a:r>
                      <a:r>
                        <a:rPr lang="en-US" sz="2000" dirty="0" smtClean="0">
                          <a:effectLst/>
                        </a:rPr>
                        <a:t>to give commands SIGKILL,</a:t>
                      </a:r>
                      <a:r>
                        <a:rPr lang="en-US" sz="2000" baseline="0" dirty="0" smtClean="0">
                          <a:effectLst/>
                        </a:rPr>
                        <a:t> SIGSTOP, </a:t>
                      </a:r>
                      <a:r>
                        <a:rPr lang="en-US" sz="2000" baseline="0" dirty="0" err="1" smtClean="0">
                          <a:effectLst/>
                        </a:rPr>
                        <a:t>etc</a:t>
                      </a:r>
                      <a:r>
                        <a:rPr lang="en-US" sz="2000" baseline="0" dirty="0" smtClean="0">
                          <a:effectLst/>
                        </a:rPr>
                        <a:t>,</a:t>
                      </a:r>
                      <a:r>
                        <a:rPr lang="en-US" sz="2000" dirty="0" smtClean="0">
                          <a:effectLst/>
                        </a:rPr>
                        <a:t>.</a:t>
                      </a:r>
                      <a:endParaRPr lang="en-US" sz="2000" dirty="0">
                        <a:effectLst/>
                      </a:endParaRPr>
                    </a:p>
                  </a:txBody>
                  <a:tcPr marL="24465" marR="24465" marT="12232" marB="1223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10075">
                <a:tc>
                  <a:txBody>
                    <a:bodyPr/>
                    <a:lstStyle/>
                    <a:p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Socket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465" marR="24465" marT="12232" marB="1223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A data stream </a:t>
                      </a:r>
                      <a:r>
                        <a:rPr lang="en-US" sz="2000" dirty="0" smtClean="0">
                          <a:effectLst/>
                        </a:rPr>
                        <a:t>to, different </a:t>
                      </a:r>
                      <a:r>
                        <a:rPr lang="en-US" sz="2000" dirty="0">
                          <a:effectLst/>
                        </a:rPr>
                        <a:t>process on the same </a:t>
                      </a:r>
                      <a:r>
                        <a:rPr lang="en-US" sz="2000" dirty="0" smtClean="0">
                          <a:effectLst/>
                        </a:rPr>
                        <a:t>or diff computer, client/server sys.</a:t>
                      </a:r>
                      <a:endParaRPr lang="en-US" sz="2000" dirty="0">
                        <a:effectLst/>
                      </a:endParaRPr>
                    </a:p>
                  </a:txBody>
                  <a:tcPr marL="24465" marR="24465" marT="12232" marB="1223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6003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Pipe</a:t>
                      </a:r>
                      <a:endParaRPr lang="en-US" sz="20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465" marR="24465" marT="12232" marB="1223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</a:rPr>
                        <a:t>data stream; interfaced through </a:t>
                      </a:r>
                      <a:r>
                        <a:rPr lang="en-US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standard I/O;</a:t>
                      </a:r>
                      <a:r>
                        <a:rPr lang="en-US" sz="20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dirty="0" smtClean="0">
                          <a:effectLst/>
                        </a:rPr>
                        <a:t>read cha by cha.</a:t>
                      </a:r>
                    </a:p>
                  </a:txBody>
                  <a:tcPr marL="24465" marR="24465" marT="12232" marB="1223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6950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Named pipe</a:t>
                      </a:r>
                      <a:endParaRPr lang="en-US" sz="20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465" marR="24465" marT="12232" marB="1223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</a:rPr>
                        <a:t>Give name</a:t>
                      </a:r>
                      <a:r>
                        <a:rPr lang="en-US" sz="2000" baseline="0" dirty="0" smtClean="0">
                          <a:effectLst/>
                        </a:rPr>
                        <a:t> to pipe;  </a:t>
                      </a:r>
                      <a:r>
                        <a:rPr lang="en-US" sz="2000" dirty="0" smtClean="0">
                          <a:effectLst/>
                        </a:rPr>
                        <a:t>use a file in the file system instead of </a:t>
                      </a:r>
                      <a:r>
                        <a:rPr lang="en-US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standard I/O</a:t>
                      </a:r>
                      <a:r>
                        <a:rPr lang="en-US" sz="2000" dirty="0" smtClean="0">
                          <a:effectLst/>
                        </a:rPr>
                        <a:t>.</a:t>
                      </a:r>
                    </a:p>
                  </a:txBody>
                  <a:tcPr marL="24465" marR="24465" marT="12232" marB="1223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Shared memory</a:t>
                      </a:r>
                      <a:endParaRPr lang="en-US" sz="20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465" marR="24465" marT="12232" marB="1223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effectLst/>
                        </a:rPr>
                        <a:t>Multiple processes acting on the same </a:t>
                      </a:r>
                      <a:r>
                        <a:rPr lang="en-US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memory (R/W)</a:t>
                      </a:r>
                      <a:r>
                        <a:rPr lang="en-US" sz="2000" dirty="0" smtClean="0">
                          <a:effectLst/>
                        </a:rPr>
                        <a:t> </a:t>
                      </a:r>
                    </a:p>
                  </a:txBody>
                  <a:tcPr marL="24465" marR="24465" marT="12232" marB="1223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6003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Message queue</a:t>
                      </a:r>
                      <a:endParaRPr lang="en-US" sz="20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465" marR="24465" marT="12232" marB="1223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</a:rPr>
                        <a:t>data stream similar to the pipe, but information in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packets supported by Kernel</a:t>
                      </a:r>
                      <a:r>
                        <a:rPr lang="en-US" sz="2000" dirty="0" smtClean="0">
                          <a:effectLst/>
                        </a:rPr>
                        <a:t>.</a:t>
                      </a:r>
                    </a:p>
                  </a:txBody>
                  <a:tcPr marL="24465" marR="24465" marT="12232" marB="1223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6003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Semaphore/</a:t>
                      </a:r>
                      <a:r>
                        <a:rPr lang="en-US" sz="20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Mutex</a:t>
                      </a:r>
                      <a:endParaRPr lang="en-US" sz="20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465" marR="24465" marT="12232" marB="1223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</a:rPr>
                        <a:t>Synchronization of  threads or processes</a:t>
                      </a:r>
                    </a:p>
                  </a:txBody>
                  <a:tcPr marL="24465" marR="24465" marT="12232" marB="1223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600394">
                <a:tc>
                  <a:txBody>
                    <a:bodyPr/>
                    <a:lstStyle/>
                    <a:p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Message passing</a:t>
                      </a:r>
                      <a:r>
                        <a:rPr lang="en-US" sz="2000" dirty="0">
                          <a:effectLst/>
                        </a:rPr>
                        <a:t>(shared nothing)</a:t>
                      </a:r>
                    </a:p>
                  </a:txBody>
                  <a:tcPr marL="24465" marR="24465" marT="12232" marB="1223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Similar to the message queue.</a:t>
                      </a:r>
                    </a:p>
                  </a:txBody>
                  <a:tcPr marL="24465" marR="24465" marT="12232" marB="1223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048689">
                <a:tc>
                  <a:txBody>
                    <a:bodyPr/>
                    <a:lstStyle/>
                    <a:p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Memory-mapped file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465" marR="24465" marT="12232" marB="1223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effectLst/>
                        </a:rPr>
                        <a:t>Similar to file but mapped </a:t>
                      </a:r>
                      <a:r>
                        <a:rPr lang="en-US" sz="2000" dirty="0">
                          <a:effectLst/>
                        </a:rPr>
                        <a:t>to </a:t>
                      </a:r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RAM</a:t>
                      </a:r>
                      <a:r>
                        <a:rPr lang="en-US" sz="2000" dirty="0">
                          <a:effectLst/>
                        </a:rPr>
                        <a:t> and can be modified by changing memory </a:t>
                      </a:r>
                      <a:r>
                        <a:rPr lang="en-US" sz="2000" dirty="0" smtClean="0">
                          <a:effectLst/>
                        </a:rPr>
                        <a:t>addresses</a:t>
                      </a:r>
                      <a:endParaRPr lang="en-US" sz="2000" dirty="0">
                        <a:effectLst/>
                      </a:endParaRPr>
                    </a:p>
                  </a:txBody>
                  <a:tcPr marL="24465" marR="24465" marT="12232" marB="1223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7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Files</a:t>
            </a:r>
          </a:p>
          <a:p>
            <a:pPr lvl="1"/>
            <a:r>
              <a:rPr lang="en-US" dirty="0" smtClean="0"/>
              <a:t>Between parent and child</a:t>
            </a:r>
          </a:p>
          <a:p>
            <a:pPr lvl="1"/>
            <a:r>
              <a:rPr lang="en-US" dirty="0" smtClean="0"/>
              <a:t>Parent creates two files before fork()</a:t>
            </a:r>
          </a:p>
          <a:p>
            <a:pPr lvl="1"/>
            <a:r>
              <a:rPr lang="en-US" dirty="0" smtClean="0"/>
              <a:t>Child inherits file descriptor from parent &amp; share the file pointers</a:t>
            </a:r>
          </a:p>
          <a:p>
            <a:pPr lvl="1"/>
            <a:r>
              <a:rPr lang="en-US" dirty="0" smtClean="0"/>
              <a:t>Can use one for parent to write and child to read  and other for vice versa</a:t>
            </a:r>
          </a:p>
          <a:p>
            <a:pPr lvl="1"/>
            <a:r>
              <a:rPr lang="en-US" dirty="0" smtClean="0"/>
              <a:t>Requires involving hard disc I/o and results in poor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54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Similar to two file descriptors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fd</a:t>
            </a:r>
            <a:r>
              <a:rPr lang="en-US" dirty="0" smtClean="0"/>
              <a:t>[2])</a:t>
            </a:r>
          </a:p>
          <a:p>
            <a:r>
              <a:rPr lang="en-US" dirty="0" smtClean="0"/>
              <a:t>By pass hard disc; implies less overhead</a:t>
            </a:r>
          </a:p>
          <a:p>
            <a:r>
              <a:rPr lang="en-US" dirty="0" smtClean="0"/>
              <a:t>Read from </a:t>
            </a:r>
            <a:r>
              <a:rPr lang="en-US" dirty="0" err="1" smtClean="0"/>
              <a:t>fd</a:t>
            </a:r>
            <a:r>
              <a:rPr lang="en-US" dirty="0" smtClean="0"/>
              <a:t>[0], write to </a:t>
            </a:r>
            <a:r>
              <a:rPr lang="en-US" dirty="0" err="1" smtClean="0"/>
              <a:t>fd</a:t>
            </a:r>
            <a:r>
              <a:rPr lang="en-US" dirty="0" smtClean="0"/>
              <a:t>[1] in FIFO order, &amp; vice versa</a:t>
            </a:r>
          </a:p>
          <a:p>
            <a:r>
              <a:rPr lang="en-US" dirty="0" smtClean="0"/>
              <a:t>Pipe - byte </a:t>
            </a:r>
            <a:r>
              <a:rPr lang="en-US" dirty="0"/>
              <a:t>stream buffer in kernel</a:t>
            </a:r>
          </a:p>
          <a:p>
            <a:pPr lvl="1"/>
            <a:r>
              <a:rPr lang="en-US" dirty="0" smtClean="0"/>
              <a:t>Sequential </a:t>
            </a:r>
            <a:r>
              <a:rPr lang="en-US" dirty="0"/>
              <a:t>(can’t </a:t>
            </a:r>
            <a:r>
              <a:rPr lang="en-US" i="1" dirty="0" err="1"/>
              <a:t>lseek</a:t>
            </a:r>
            <a:r>
              <a:rPr lang="en-US" i="1" dirty="0"/>
              <a:t>()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Multiple </a:t>
            </a:r>
            <a:r>
              <a:rPr lang="en-US" dirty="0"/>
              <a:t>readers/writers </a:t>
            </a:r>
            <a:r>
              <a:rPr lang="en-US" dirty="0" smtClean="0"/>
              <a:t>difficult</a:t>
            </a:r>
          </a:p>
          <a:p>
            <a:r>
              <a:rPr lang="en-US" dirty="0"/>
              <a:t>Unidirectional</a:t>
            </a:r>
          </a:p>
          <a:p>
            <a:pPr lvl="1"/>
            <a:r>
              <a:rPr lang="en-US" dirty="0" smtClean="0"/>
              <a:t>Write </a:t>
            </a:r>
            <a:r>
              <a:rPr lang="en-US" dirty="0"/>
              <a:t>end + read end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2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17246" y="2064487"/>
            <a:ext cx="3078754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3200" dirty="0" err="1"/>
              <a:t>ls</a:t>
            </a:r>
            <a:r>
              <a:rPr lang="en-US" sz="3200" dirty="0"/>
              <a:t> | </a:t>
            </a:r>
            <a:r>
              <a:rPr lang="en-US" sz="3200" dirty="0" err="1"/>
              <a:t>wc</a:t>
            </a:r>
            <a:r>
              <a:rPr lang="en-US" sz="3200" dirty="0"/>
              <a:t> -l</a:t>
            </a:r>
          </a:p>
        </p:txBody>
      </p:sp>
      <p:sp>
        <p:nvSpPr>
          <p:cNvPr id="5" name="Can 4"/>
          <p:cNvSpPr/>
          <p:nvPr/>
        </p:nvSpPr>
        <p:spPr>
          <a:xfrm rot="16200000">
            <a:off x="4153037" y="1969288"/>
            <a:ext cx="838200" cy="3810274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3687675"/>
            <a:ext cx="160020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l</a:t>
            </a:r>
            <a:r>
              <a:rPr lang="en-US" dirty="0" err="1" smtClean="0"/>
              <a:t>s</a:t>
            </a:r>
            <a:r>
              <a:rPr lang="en-US" dirty="0" smtClean="0"/>
              <a:t>  </a:t>
            </a:r>
            <a:r>
              <a:rPr lang="en-US" dirty="0" err="1" smtClean="0"/>
              <a:t>stdout</a:t>
            </a:r>
            <a:r>
              <a:rPr lang="en-US" dirty="0" smtClean="0"/>
              <a:t> (fd1)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3"/>
            <a:endCxn id="5" idx="0"/>
          </p:cNvCxnSpPr>
          <p:nvPr/>
        </p:nvCxnSpPr>
        <p:spPr>
          <a:xfrm>
            <a:off x="2133600" y="3872341"/>
            <a:ext cx="742950" cy="2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19204" y="309193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Pipe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33800" y="3551259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Byte stream: Unidirectional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52575" y="45836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Write end of pipe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5836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 end of pipe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86600" y="3689759"/>
            <a:ext cx="160020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Stdin</a:t>
            </a:r>
            <a:r>
              <a:rPr lang="en-US" dirty="0" smtClean="0"/>
              <a:t> (</a:t>
            </a:r>
            <a:r>
              <a:rPr lang="en-US" dirty="0" err="1" smtClean="0"/>
              <a:t>fd</a:t>
            </a:r>
            <a:r>
              <a:rPr lang="en-US" dirty="0" smtClean="0"/>
              <a:t> 0)  </a:t>
            </a:r>
            <a:r>
              <a:rPr lang="en-US" dirty="0" err="1" smtClean="0"/>
              <a:t>wc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5" idx="3"/>
            <a:endCxn id="13" idx="1"/>
          </p:cNvCxnSpPr>
          <p:nvPr/>
        </p:nvCxnSpPr>
        <p:spPr>
          <a:xfrm>
            <a:off x="6477274" y="3874425"/>
            <a:ext cx="60932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209937" y="55626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dirty="0"/>
              <a:t>Piping is a process where the </a:t>
            </a:r>
            <a:r>
              <a:rPr lang="en-US" i="1" dirty="0"/>
              <a:t>output</a:t>
            </a:r>
            <a:r>
              <a:rPr lang="en-US" dirty="0"/>
              <a:t> of one process is made the </a:t>
            </a:r>
            <a:r>
              <a:rPr lang="en-US" i="1" dirty="0"/>
              <a:t>input</a:t>
            </a:r>
            <a:r>
              <a:rPr lang="en-US" dirty="0"/>
              <a:t> of another. 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95C5-1CDE-49FC-A990-524513E9B764}" type="datetime1">
              <a:rPr lang="en-US" smtClean="0"/>
              <a:t>08-Oct-14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IPCs - DAC - Feb 2014 Batch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3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and using pipe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using </a:t>
            </a:r>
            <a:r>
              <a:rPr lang="en-US" i="1" dirty="0"/>
              <a:t>pipe()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filedes</a:t>
            </a:r>
            <a:r>
              <a:rPr lang="en-US" dirty="0" smtClean="0"/>
              <a:t>[2];</a:t>
            </a:r>
            <a:endParaRPr lang="en-US" dirty="0"/>
          </a:p>
          <a:p>
            <a:pPr lvl="1"/>
            <a:r>
              <a:rPr lang="en-US" dirty="0"/>
              <a:t>pipe(</a:t>
            </a:r>
            <a:r>
              <a:rPr lang="en-US" dirty="0" err="1"/>
              <a:t>filedes</a:t>
            </a:r>
            <a:r>
              <a:rPr lang="en-US" dirty="0" smtClean="0"/>
              <a:t>);</a:t>
            </a:r>
          </a:p>
          <a:p>
            <a:r>
              <a:rPr lang="en-US" dirty="0" smtClean="0"/>
              <a:t>Use</a:t>
            </a:r>
          </a:p>
          <a:p>
            <a:pPr lvl="1"/>
            <a:r>
              <a:rPr lang="en-US" dirty="0" smtClean="0"/>
              <a:t>write(</a:t>
            </a:r>
            <a:r>
              <a:rPr lang="en-US" dirty="0" err="1" smtClean="0"/>
              <a:t>filedes</a:t>
            </a:r>
            <a:r>
              <a:rPr lang="en-US" dirty="0" smtClean="0"/>
              <a:t>[1</a:t>
            </a:r>
            <a:r>
              <a:rPr lang="en-US" dirty="0"/>
              <a:t>], </a:t>
            </a:r>
            <a:r>
              <a:rPr lang="en-US" dirty="0" err="1"/>
              <a:t>buf</a:t>
            </a:r>
            <a:r>
              <a:rPr lang="en-US" dirty="0"/>
              <a:t>, count);</a:t>
            </a:r>
          </a:p>
          <a:p>
            <a:pPr lvl="1"/>
            <a:r>
              <a:rPr lang="en-US" dirty="0" smtClean="0"/>
              <a:t>read(</a:t>
            </a:r>
            <a:r>
              <a:rPr lang="en-US" dirty="0" err="1" smtClean="0"/>
              <a:t>filedes</a:t>
            </a:r>
            <a:r>
              <a:rPr lang="en-US" dirty="0" smtClean="0"/>
              <a:t>[0</a:t>
            </a:r>
            <a:r>
              <a:rPr lang="en-US" dirty="0"/>
              <a:t>], </a:t>
            </a:r>
            <a:r>
              <a:rPr lang="en-US" dirty="0" err="1"/>
              <a:t>buf</a:t>
            </a:r>
            <a:r>
              <a:rPr lang="en-US" dirty="0"/>
              <a:t>, count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/>
              <a:t>Pipes are anonymous</a:t>
            </a:r>
          </a:p>
          <a:p>
            <a:pPr lvl="1"/>
            <a:r>
              <a:rPr lang="en-US" dirty="0"/>
              <a:t>No name in file system</a:t>
            </a:r>
          </a:p>
          <a:p>
            <a:pPr lvl="1"/>
            <a:r>
              <a:rPr lang="en-US" dirty="0"/>
              <a:t>How do two processes share a pipe?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250412"/>
            <a:ext cx="3486150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8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a pipe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filedes</a:t>
            </a:r>
            <a:r>
              <a:rPr lang="en-US" dirty="0"/>
              <a:t>[2];</a:t>
            </a:r>
          </a:p>
          <a:p>
            <a:pPr marL="0" indent="0">
              <a:buNone/>
            </a:pPr>
            <a:r>
              <a:rPr lang="en-US" dirty="0"/>
              <a:t>pipe(</a:t>
            </a:r>
            <a:r>
              <a:rPr lang="en-US" dirty="0" err="1"/>
              <a:t>filedes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child_pid</a:t>
            </a:r>
            <a:r>
              <a:rPr lang="en-US" dirty="0"/>
              <a:t> = fork();</a:t>
            </a:r>
          </a:p>
          <a:p>
            <a:pPr marL="0" indent="0">
              <a:buNone/>
            </a:pPr>
            <a:r>
              <a:rPr lang="en-US" dirty="0"/>
              <a:t>if (</a:t>
            </a:r>
            <a:r>
              <a:rPr lang="en-US" dirty="0" err="1"/>
              <a:t>child_pid</a:t>
            </a:r>
            <a:r>
              <a:rPr lang="en-US" dirty="0"/>
              <a:t> == 0) {</a:t>
            </a:r>
          </a:p>
          <a:p>
            <a:pPr marL="0" indent="0">
              <a:buNone/>
            </a:pPr>
            <a:r>
              <a:rPr lang="en-US" dirty="0"/>
              <a:t>	close(</a:t>
            </a:r>
            <a:r>
              <a:rPr lang="en-US" dirty="0" err="1"/>
              <a:t>filedes</a:t>
            </a:r>
            <a:r>
              <a:rPr lang="en-US" dirty="0"/>
              <a:t>[1]);</a:t>
            </a:r>
          </a:p>
          <a:p>
            <a:pPr marL="0" indent="0">
              <a:buNone/>
            </a:pPr>
            <a:r>
              <a:rPr lang="en-US" dirty="0"/>
              <a:t>	/* Child now reads */</a:t>
            </a:r>
          </a:p>
          <a:p>
            <a:pPr marL="0" indent="0">
              <a:buNone/>
            </a:pPr>
            <a:r>
              <a:rPr lang="en-US" dirty="0"/>
              <a:t> } else {</a:t>
            </a:r>
          </a:p>
          <a:p>
            <a:pPr marL="0" indent="0">
              <a:buNone/>
            </a:pPr>
            <a:r>
              <a:rPr lang="en-US" dirty="0"/>
              <a:t>	close(</a:t>
            </a:r>
            <a:r>
              <a:rPr lang="en-US" dirty="0" err="1"/>
              <a:t>filedes</a:t>
            </a:r>
            <a:r>
              <a:rPr lang="en-US" dirty="0"/>
              <a:t>[0]);</a:t>
            </a:r>
          </a:p>
          <a:p>
            <a:pPr marL="0" indent="0">
              <a:buNone/>
            </a:pPr>
            <a:r>
              <a:rPr lang="en-US" dirty="0"/>
              <a:t>/* Parent now writes */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r>
              <a:rPr lang="en-US" i="1" dirty="0" smtClean="0"/>
              <a:t>fork</a:t>
            </a:r>
            <a:r>
              <a:rPr lang="en-US" i="1" dirty="0"/>
              <a:t>() </a:t>
            </a:r>
            <a:r>
              <a:rPr lang="en-US" dirty="0"/>
              <a:t>duplicates </a:t>
            </a:r>
            <a:r>
              <a:rPr lang="en-US" dirty="0" smtClean="0"/>
              <a:t>parent’s file </a:t>
            </a:r>
            <a:r>
              <a:rPr lang="en-US" dirty="0"/>
              <a:t>descriptors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666875"/>
            <a:ext cx="339090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7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in pipe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Parent and child must close unused descriptors</a:t>
            </a:r>
          </a:p>
          <a:p>
            <a:pPr lvl="1"/>
            <a:r>
              <a:rPr lang="en-US" i="1" dirty="0" smtClean="0"/>
              <a:t>Necessary </a:t>
            </a:r>
            <a:r>
              <a:rPr lang="en-US" i="1" dirty="0"/>
              <a:t>for correct use of pipes!</a:t>
            </a:r>
          </a:p>
          <a:p>
            <a:r>
              <a:rPr lang="en-US" i="1" dirty="0" smtClean="0"/>
              <a:t>close</a:t>
            </a:r>
            <a:r>
              <a:rPr lang="en-US" i="1" dirty="0"/>
              <a:t>() </a:t>
            </a:r>
            <a:r>
              <a:rPr lang="en-US" dirty="0"/>
              <a:t>write end</a:t>
            </a:r>
          </a:p>
          <a:p>
            <a:pPr lvl="1"/>
            <a:r>
              <a:rPr lang="en-US" i="1" dirty="0" smtClean="0"/>
              <a:t>read</a:t>
            </a:r>
            <a:r>
              <a:rPr lang="en-US" i="1" dirty="0"/>
              <a:t>() </a:t>
            </a:r>
            <a:r>
              <a:rPr lang="en-US" dirty="0"/>
              <a:t>returns 0 (EOF)</a:t>
            </a:r>
          </a:p>
          <a:p>
            <a:r>
              <a:rPr lang="en-US" i="1" dirty="0" smtClean="0"/>
              <a:t>close</a:t>
            </a:r>
            <a:r>
              <a:rPr lang="en-US" i="1" dirty="0"/>
              <a:t>() </a:t>
            </a:r>
            <a:r>
              <a:rPr lang="en-US" dirty="0"/>
              <a:t>read end</a:t>
            </a:r>
          </a:p>
          <a:p>
            <a:pPr lvl="1"/>
            <a:r>
              <a:rPr lang="en-US" i="1" dirty="0" smtClean="0"/>
              <a:t>write</a:t>
            </a:r>
            <a:r>
              <a:rPr lang="en-US" i="1" dirty="0"/>
              <a:t>() </a:t>
            </a:r>
            <a:r>
              <a:rPr lang="en-US" dirty="0"/>
              <a:t>fails with EPIPE error + SIGPIPE </a:t>
            </a:r>
            <a:r>
              <a:rPr lang="en-US" dirty="0" smtClean="0"/>
              <a:t>signal</a:t>
            </a:r>
          </a:p>
          <a:p>
            <a:r>
              <a:rPr lang="en-US" i="1" dirty="0"/>
              <a:t>read() </a:t>
            </a:r>
            <a:r>
              <a:rPr lang="en-US" dirty="0"/>
              <a:t>blocks if pipe is empty</a:t>
            </a:r>
          </a:p>
          <a:p>
            <a:r>
              <a:rPr lang="en-US" i="1" dirty="0"/>
              <a:t>write() </a:t>
            </a:r>
            <a:r>
              <a:rPr lang="en-US" dirty="0"/>
              <a:t>blocks if pipe is full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7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Sample Program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1143000"/>
            <a:ext cx="8077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#include &lt;</a:t>
            </a:r>
            <a:r>
              <a:rPr lang="en-US" sz="1200" dirty="0" err="1"/>
              <a:t>unistd.h</a:t>
            </a:r>
            <a:r>
              <a:rPr lang="en-US" sz="1200" dirty="0"/>
              <a:t>&gt;</a:t>
            </a:r>
          </a:p>
          <a:p>
            <a:r>
              <a:rPr lang="en-US" sz="1200" dirty="0"/>
              <a:t>#include &lt;</a:t>
            </a:r>
            <a:r>
              <a:rPr lang="en-US" sz="1200" dirty="0" err="1"/>
              <a:t>stdio.h</a:t>
            </a:r>
            <a:r>
              <a:rPr lang="en-US" sz="1200" dirty="0"/>
              <a:t>&gt;</a:t>
            </a:r>
          </a:p>
          <a:p>
            <a:r>
              <a:rPr lang="en-US" sz="1200" dirty="0"/>
              <a:t>#include &lt;</a:t>
            </a:r>
            <a:r>
              <a:rPr lang="en-US" sz="1200" dirty="0" err="1"/>
              <a:t>string.h</a:t>
            </a:r>
            <a:r>
              <a:rPr lang="en-US" sz="1200" dirty="0"/>
              <a:t>&gt;</a:t>
            </a:r>
          </a:p>
          <a:p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/>
              <a:t>main(</a:t>
            </a:r>
            <a:r>
              <a:rPr lang="en-US" sz="1200" dirty="0" err="1"/>
              <a:t>int</a:t>
            </a:r>
            <a:r>
              <a:rPr lang="en-US" sz="1200" dirty="0"/>
              <a:t> *</a:t>
            </a:r>
            <a:r>
              <a:rPr lang="en-US" sz="1200" dirty="0" err="1"/>
              <a:t>argc</a:t>
            </a:r>
            <a:r>
              <a:rPr lang="en-US" sz="1200" dirty="0"/>
              <a:t>, char **</a:t>
            </a:r>
            <a:r>
              <a:rPr lang="en-US" sz="1200" dirty="0" err="1"/>
              <a:t>argv</a:t>
            </a:r>
            <a:r>
              <a:rPr lang="en-US" sz="1200" dirty="0"/>
              <a:t>)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        </a:t>
            </a:r>
            <a:r>
              <a:rPr lang="en-US" sz="1200" b="1" dirty="0" err="1">
                <a:solidFill>
                  <a:srgbClr val="FF0000"/>
                </a:solidFill>
              </a:rPr>
              <a:t>int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1200" b="1" dirty="0" err="1">
                <a:solidFill>
                  <a:srgbClr val="FF0000"/>
                </a:solidFill>
              </a:rPr>
              <a:t>pfd</a:t>
            </a:r>
            <a:r>
              <a:rPr lang="en-US" sz="1200" b="1" dirty="0">
                <a:solidFill>
                  <a:srgbClr val="FF0000"/>
                </a:solidFill>
              </a:rPr>
              <a:t>[2];</a:t>
            </a:r>
          </a:p>
          <a:p>
            <a:r>
              <a:rPr lang="en-US" sz="1200" dirty="0" smtClean="0"/>
              <a:t>        </a:t>
            </a:r>
            <a:r>
              <a:rPr lang="en-US" sz="1200" b="1" dirty="0">
                <a:solidFill>
                  <a:srgbClr val="FF0000"/>
                </a:solidFill>
              </a:rPr>
              <a:t>pipe(</a:t>
            </a:r>
            <a:r>
              <a:rPr lang="en-US" sz="1200" b="1" dirty="0" err="1">
                <a:solidFill>
                  <a:srgbClr val="FF0000"/>
                </a:solidFill>
              </a:rPr>
              <a:t>pfd</a:t>
            </a:r>
            <a:r>
              <a:rPr lang="en-US" sz="1200" dirty="0"/>
              <a:t>); /* Create the pipe */</a:t>
            </a:r>
          </a:p>
          <a:p>
            <a:r>
              <a:rPr lang="en-US" sz="1200" dirty="0"/>
              <a:t>        switch (</a:t>
            </a:r>
            <a:r>
              <a:rPr lang="en-US" sz="1200" b="1" dirty="0">
                <a:solidFill>
                  <a:srgbClr val="00B050"/>
                </a:solidFill>
              </a:rPr>
              <a:t>fork</a:t>
            </a:r>
            <a:r>
              <a:rPr lang="en-US" sz="1200" dirty="0"/>
              <a:t>()) {</a:t>
            </a:r>
          </a:p>
          <a:p>
            <a:r>
              <a:rPr lang="en-US" sz="1200" dirty="0"/>
              <a:t>                case 0: /* Child - reads from pipe */</a:t>
            </a:r>
          </a:p>
          <a:p>
            <a:r>
              <a:rPr lang="en-US" sz="1200" dirty="0"/>
              <a:t>                        </a:t>
            </a:r>
            <a:r>
              <a:rPr lang="en-US" sz="1200" dirty="0">
                <a:solidFill>
                  <a:srgbClr val="FF0000"/>
                </a:solidFill>
              </a:rPr>
              <a:t>close(</a:t>
            </a:r>
            <a:r>
              <a:rPr lang="en-US" sz="1200" dirty="0" err="1">
                <a:solidFill>
                  <a:srgbClr val="FF0000"/>
                </a:solidFill>
              </a:rPr>
              <a:t>pfd</a:t>
            </a:r>
            <a:r>
              <a:rPr lang="en-US" sz="1200" dirty="0">
                <a:solidFill>
                  <a:srgbClr val="FF0000"/>
                </a:solidFill>
              </a:rPr>
              <a:t>[1]); /* Write end is unused */</a:t>
            </a:r>
          </a:p>
          <a:p>
            <a:r>
              <a:rPr lang="en-US" sz="1200" dirty="0"/>
              <a:t>                        char </a:t>
            </a:r>
            <a:r>
              <a:rPr lang="en-US" sz="1200" dirty="0" err="1"/>
              <a:t>buf</a:t>
            </a:r>
            <a:r>
              <a:rPr lang="en-US" sz="1200" dirty="0"/>
              <a:t>[100];</a:t>
            </a:r>
          </a:p>
          <a:p>
            <a:r>
              <a:rPr lang="en-US" sz="1200" dirty="0"/>
              <a:t>                        </a:t>
            </a:r>
            <a:r>
              <a:rPr lang="en-US" sz="1200" dirty="0" err="1"/>
              <a:t>int</a:t>
            </a:r>
            <a:r>
              <a:rPr lang="en-US" sz="1200" dirty="0"/>
              <a:t> BUF_SIZE=100;</a:t>
            </a:r>
          </a:p>
          <a:p>
            <a:r>
              <a:rPr lang="en-US" sz="1200" dirty="0"/>
              <a:t>                       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numRead</a:t>
            </a:r>
            <a:r>
              <a:rPr lang="en-US" sz="1200" dirty="0"/>
              <a:t>=0;</a:t>
            </a:r>
          </a:p>
          <a:p>
            <a:r>
              <a:rPr lang="en-US" sz="1200" dirty="0"/>
              <a:t>                        for (;;) { /* Read data from pipe, echo on </a:t>
            </a:r>
            <a:r>
              <a:rPr lang="en-US" sz="1200" dirty="0" err="1"/>
              <a:t>stdout</a:t>
            </a:r>
            <a:r>
              <a:rPr lang="en-US" sz="1200" dirty="0"/>
              <a:t> */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                             </a:t>
            </a:r>
            <a:r>
              <a:rPr lang="en-US" sz="1200" dirty="0" err="1">
                <a:solidFill>
                  <a:srgbClr val="FF0000"/>
                </a:solidFill>
              </a:rPr>
              <a:t>numRead</a:t>
            </a:r>
            <a:r>
              <a:rPr lang="en-US" sz="1200" dirty="0">
                <a:solidFill>
                  <a:srgbClr val="FF0000"/>
                </a:solidFill>
              </a:rPr>
              <a:t> = read(</a:t>
            </a:r>
            <a:r>
              <a:rPr lang="en-US" sz="1200" dirty="0" err="1">
                <a:solidFill>
                  <a:srgbClr val="FF0000"/>
                </a:solidFill>
              </a:rPr>
              <a:t>pfd</a:t>
            </a:r>
            <a:r>
              <a:rPr lang="en-US" sz="1200" dirty="0">
                <a:solidFill>
                  <a:srgbClr val="FF0000"/>
                </a:solidFill>
              </a:rPr>
              <a:t>[0], </a:t>
            </a:r>
            <a:r>
              <a:rPr lang="en-US" sz="1200" dirty="0" err="1">
                <a:solidFill>
                  <a:srgbClr val="FF0000"/>
                </a:solidFill>
              </a:rPr>
              <a:t>buf</a:t>
            </a:r>
            <a:r>
              <a:rPr lang="en-US" sz="1200" dirty="0">
                <a:solidFill>
                  <a:srgbClr val="FF0000"/>
                </a:solidFill>
              </a:rPr>
              <a:t>, BUF_SIZE);</a:t>
            </a:r>
          </a:p>
          <a:p>
            <a:r>
              <a:rPr lang="en-US" sz="1200" dirty="0"/>
              <a:t>                                if (</a:t>
            </a:r>
            <a:r>
              <a:rPr lang="en-US" sz="1200" dirty="0" err="1"/>
              <a:t>numRead</a:t>
            </a:r>
            <a:r>
              <a:rPr lang="en-US" sz="1200" dirty="0"/>
              <a:t> &lt;= 0) break; /* End-of-file or error */</a:t>
            </a:r>
          </a:p>
          <a:p>
            <a:r>
              <a:rPr lang="en-US" sz="1200" dirty="0"/>
              <a:t>                                        </a:t>
            </a:r>
            <a:r>
              <a:rPr lang="en-US" sz="1200" dirty="0">
                <a:solidFill>
                  <a:srgbClr val="FF0000"/>
                </a:solidFill>
              </a:rPr>
              <a:t>write(STDOUT_FILENO, </a:t>
            </a:r>
            <a:r>
              <a:rPr lang="en-US" sz="1200" dirty="0" err="1">
                <a:solidFill>
                  <a:srgbClr val="FF0000"/>
                </a:solidFill>
              </a:rPr>
              <a:t>buf</a:t>
            </a:r>
            <a:r>
              <a:rPr lang="en-US" sz="1200" dirty="0">
                <a:solidFill>
                  <a:srgbClr val="FF0000"/>
                </a:solidFill>
              </a:rPr>
              <a:t>, </a:t>
            </a:r>
            <a:r>
              <a:rPr lang="en-US" sz="1200" dirty="0" err="1">
                <a:solidFill>
                  <a:srgbClr val="FF0000"/>
                </a:solidFill>
              </a:rPr>
              <a:t>numRead</a:t>
            </a:r>
            <a:r>
              <a:rPr lang="en-US" sz="1200" dirty="0">
                <a:solidFill>
                  <a:srgbClr val="FF0000"/>
                </a:solidFill>
              </a:rPr>
              <a:t>);</a:t>
            </a:r>
          </a:p>
          <a:p>
            <a:r>
              <a:rPr lang="en-US" sz="1200" dirty="0"/>
              <a:t>                        }</a:t>
            </a:r>
          </a:p>
          <a:p>
            <a:r>
              <a:rPr lang="en-US" sz="1200" dirty="0"/>
              <a:t>                        write(STDOUT_FILENO, "\n", 1);</a:t>
            </a:r>
          </a:p>
          <a:p>
            <a:r>
              <a:rPr lang="en-US" sz="1200" dirty="0"/>
              <a:t>                        close(</a:t>
            </a:r>
            <a:r>
              <a:rPr lang="en-US" sz="1200" dirty="0" err="1"/>
              <a:t>pfd</a:t>
            </a:r>
            <a:r>
              <a:rPr lang="en-US" sz="1200" dirty="0"/>
              <a:t>[0]);</a:t>
            </a:r>
          </a:p>
          <a:p>
            <a:r>
              <a:rPr lang="en-US" sz="1200" dirty="0"/>
              <a:t>                default: /* Parent - writes to pipe */</a:t>
            </a:r>
          </a:p>
          <a:p>
            <a:r>
              <a:rPr lang="en-US" sz="1200" dirty="0"/>
              <a:t>                        </a:t>
            </a:r>
            <a:r>
              <a:rPr lang="en-US" sz="1200" dirty="0">
                <a:solidFill>
                  <a:srgbClr val="FF0000"/>
                </a:solidFill>
              </a:rPr>
              <a:t>close(</a:t>
            </a:r>
            <a:r>
              <a:rPr lang="en-US" sz="1200" dirty="0" err="1">
                <a:solidFill>
                  <a:srgbClr val="FF0000"/>
                </a:solidFill>
              </a:rPr>
              <a:t>pfd</a:t>
            </a:r>
            <a:r>
              <a:rPr lang="en-US" sz="1200" dirty="0">
                <a:solidFill>
                  <a:srgbClr val="FF0000"/>
                </a:solidFill>
              </a:rPr>
              <a:t>[0]); /* Read end is unused */</a:t>
            </a:r>
          </a:p>
          <a:p>
            <a:r>
              <a:rPr lang="en-US" sz="1200" dirty="0"/>
              <a:t>                        </a:t>
            </a:r>
            <a:r>
              <a:rPr lang="en-US" sz="1200" dirty="0">
                <a:solidFill>
                  <a:srgbClr val="FF0000"/>
                </a:solidFill>
              </a:rPr>
              <a:t>write(</a:t>
            </a:r>
            <a:r>
              <a:rPr lang="en-US" sz="1200" dirty="0" err="1">
                <a:solidFill>
                  <a:srgbClr val="FF0000"/>
                </a:solidFill>
              </a:rPr>
              <a:t>pfd</a:t>
            </a:r>
            <a:r>
              <a:rPr lang="en-US" sz="1200" dirty="0">
                <a:solidFill>
                  <a:srgbClr val="FF0000"/>
                </a:solidFill>
              </a:rPr>
              <a:t>[1], </a:t>
            </a:r>
            <a:r>
              <a:rPr lang="en-US" sz="1200" dirty="0" err="1">
                <a:solidFill>
                  <a:srgbClr val="FF0000"/>
                </a:solidFill>
              </a:rPr>
              <a:t>argv</a:t>
            </a:r>
            <a:r>
              <a:rPr lang="en-US" sz="1200" dirty="0">
                <a:solidFill>
                  <a:srgbClr val="FF0000"/>
                </a:solidFill>
              </a:rPr>
              <a:t>[1], </a:t>
            </a:r>
            <a:r>
              <a:rPr lang="en-US" sz="1200" dirty="0" err="1">
                <a:solidFill>
                  <a:srgbClr val="FF0000"/>
                </a:solidFill>
              </a:rPr>
              <a:t>strlen</a:t>
            </a:r>
            <a:r>
              <a:rPr lang="en-US" sz="1200" dirty="0">
                <a:solidFill>
                  <a:srgbClr val="FF0000"/>
                </a:solidFill>
              </a:rPr>
              <a:t>(</a:t>
            </a:r>
            <a:r>
              <a:rPr lang="en-US" sz="1200" dirty="0" err="1">
                <a:solidFill>
                  <a:srgbClr val="FF0000"/>
                </a:solidFill>
              </a:rPr>
              <a:t>argv</a:t>
            </a:r>
            <a:r>
              <a:rPr lang="en-US" sz="1200" dirty="0">
                <a:solidFill>
                  <a:srgbClr val="FF0000"/>
                </a:solidFill>
              </a:rPr>
              <a:t>[1]));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                     close(</a:t>
            </a:r>
            <a:r>
              <a:rPr lang="en-US" sz="1200" dirty="0" err="1">
                <a:solidFill>
                  <a:srgbClr val="FF0000"/>
                </a:solidFill>
              </a:rPr>
              <a:t>pfd</a:t>
            </a:r>
            <a:r>
              <a:rPr lang="en-US" sz="1200" dirty="0">
                <a:solidFill>
                  <a:srgbClr val="FF0000"/>
                </a:solidFill>
              </a:rPr>
              <a:t>[1]); /* Child will see EOF */</a:t>
            </a:r>
          </a:p>
          <a:p>
            <a:r>
              <a:rPr lang="en-US" sz="1200" dirty="0"/>
              <a:t>        }</a:t>
            </a:r>
          </a:p>
          <a:p>
            <a:r>
              <a:rPr lang="en-US" sz="1200" dirty="0" smtClean="0"/>
              <a:t>        </a:t>
            </a:r>
            <a:r>
              <a:rPr lang="en-US" sz="1200" dirty="0"/>
              <a:t>return 0;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3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FIFO (named pipe)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(Anonymous) pipes can only be used by </a:t>
            </a:r>
            <a:r>
              <a:rPr lang="en-US" dirty="0" smtClean="0"/>
              <a:t>related processes</a:t>
            </a:r>
            <a:endParaRPr lang="en-US" dirty="0"/>
          </a:p>
          <a:p>
            <a:r>
              <a:rPr lang="en-US" dirty="0" smtClean="0"/>
              <a:t>FIFOs - pipe </a:t>
            </a:r>
            <a:r>
              <a:rPr lang="en-US" dirty="0"/>
              <a:t>with name in file system</a:t>
            </a:r>
          </a:p>
          <a:p>
            <a:r>
              <a:rPr lang="en-US" dirty="0" smtClean="0"/>
              <a:t>Creation</a:t>
            </a:r>
            <a:r>
              <a:rPr lang="en-US" dirty="0"/>
              <a:t>:</a:t>
            </a:r>
          </a:p>
          <a:p>
            <a:pPr lvl="1"/>
            <a:r>
              <a:rPr lang="en-US" i="1" dirty="0" err="1" smtClean="0"/>
              <a:t>mkfifo</a:t>
            </a:r>
            <a:r>
              <a:rPr lang="en-US" i="1" dirty="0" smtClean="0"/>
              <a:t>(pathname</a:t>
            </a:r>
            <a:r>
              <a:rPr lang="en-US" i="1" dirty="0"/>
              <a:t>, permissions</a:t>
            </a:r>
            <a:r>
              <a:rPr lang="en-US" i="1" dirty="0" smtClean="0"/>
              <a:t>)</a:t>
            </a:r>
          </a:p>
          <a:p>
            <a:pPr lvl="1"/>
            <a:r>
              <a:rPr lang="en-US" i="1" dirty="0" err="1" smtClean="0"/>
              <a:t>mkfifo</a:t>
            </a:r>
            <a:r>
              <a:rPr lang="en-US" i="1" dirty="0" smtClean="0"/>
              <a:t> command</a:t>
            </a:r>
            <a:endParaRPr lang="en-US" i="1" dirty="0"/>
          </a:p>
          <a:p>
            <a:r>
              <a:rPr lang="en-US" dirty="0" smtClean="0"/>
              <a:t>Any </a:t>
            </a:r>
            <a:r>
              <a:rPr lang="en-US" dirty="0"/>
              <a:t>process can open and use FIFO</a:t>
            </a:r>
          </a:p>
          <a:p>
            <a:r>
              <a:rPr lang="en-US" dirty="0" smtClean="0"/>
              <a:t>I/O </a:t>
            </a:r>
            <a:r>
              <a:rPr lang="en-US" dirty="0"/>
              <a:t>is same as </a:t>
            </a:r>
            <a:r>
              <a:rPr lang="en-US" dirty="0" smtClean="0"/>
              <a:t>of </a:t>
            </a:r>
            <a:r>
              <a:rPr lang="en-US" dirty="0"/>
              <a:t>pipes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3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</a:t>
            </a:r>
            <a:r>
              <a:rPr lang="en-US" dirty="0" smtClean="0"/>
              <a:t>process (job / task) created by OS is </a:t>
            </a:r>
            <a:r>
              <a:rPr lang="en-US" dirty="0"/>
              <a:t>the OS’s abstraction for execution.</a:t>
            </a:r>
          </a:p>
          <a:p>
            <a:pPr lvl="1"/>
            <a:r>
              <a:rPr lang="en-US" dirty="0"/>
              <a:t> an environment in which a program executes</a:t>
            </a:r>
          </a:p>
          <a:p>
            <a:pPr lvl="1"/>
            <a:r>
              <a:rPr lang="en-US" dirty="0"/>
              <a:t>the dynamic execution context 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0"/>
            <a:r>
              <a:rPr lang="en-US" dirty="0" smtClean="0"/>
              <a:t>Each process has </a:t>
            </a:r>
          </a:p>
          <a:p>
            <a:pPr lvl="1"/>
            <a:r>
              <a:rPr lang="en-US" dirty="0" smtClean="0"/>
              <a:t>Body of code  (data/text) to execute</a:t>
            </a:r>
          </a:p>
          <a:p>
            <a:pPr lvl="1"/>
            <a:r>
              <a:rPr lang="en-US" dirty="0" smtClean="0"/>
              <a:t>Reserved piece of memory</a:t>
            </a:r>
          </a:p>
          <a:p>
            <a:pPr lvl="1"/>
            <a:r>
              <a:rPr lang="en-US" dirty="0" smtClean="0"/>
              <a:t>Own set of file descriptors</a:t>
            </a:r>
          </a:p>
          <a:p>
            <a:pPr lvl="1"/>
            <a:r>
              <a:rPr lang="en-US" dirty="0" smtClean="0"/>
              <a:t>Unique process id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Note that process is not a program but each program  can have multiple process running concurrently</a:t>
            </a:r>
          </a:p>
        </p:txBody>
      </p:sp>
    </p:spTree>
    <p:extLst>
      <p:ext uri="{BB962C8B-B14F-4D97-AF65-F5344CB8AC3E}">
        <p14:creationId xmlns:p14="http://schemas.microsoft.com/office/powerpoint/2010/main" val="139522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PIPE Example - Writer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5400" y="1676400"/>
            <a:ext cx="6324600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#include &lt;sys/</a:t>
            </a:r>
            <a:r>
              <a:rPr lang="en-US" dirty="0" err="1"/>
              <a:t>types.h</a:t>
            </a:r>
            <a:r>
              <a:rPr lang="en-US" dirty="0"/>
              <a:t>&gt;</a:t>
            </a:r>
          </a:p>
          <a:p>
            <a:r>
              <a:rPr lang="en-US" dirty="0"/>
              <a:t>#include &lt;sys/</a:t>
            </a:r>
            <a:r>
              <a:rPr lang="en-US" dirty="0" err="1"/>
              <a:t>stat.h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fcntl.h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string.h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char * phrase = "Hello, this is my first named pipe example";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 () {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fd1;</a:t>
            </a:r>
          </a:p>
          <a:p>
            <a:r>
              <a:rPr lang="en-US" dirty="0"/>
              <a:t>  fd1 </a:t>
            </a:r>
            <a:r>
              <a:rPr lang="en-US" dirty="0">
                <a:solidFill>
                  <a:srgbClr val="FF0000"/>
                </a:solidFill>
              </a:rPr>
              <a:t>= open ("/</a:t>
            </a:r>
            <a:r>
              <a:rPr lang="en-US" dirty="0" err="1">
                <a:solidFill>
                  <a:srgbClr val="FF0000"/>
                </a:solidFill>
              </a:rPr>
              <a:t>tmp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mypipe</a:t>
            </a:r>
            <a:r>
              <a:rPr lang="en-US" dirty="0">
                <a:solidFill>
                  <a:srgbClr val="FF0000"/>
                </a:solidFill>
              </a:rPr>
              <a:t>", O_WRONLY </a:t>
            </a:r>
            <a:r>
              <a:rPr lang="en-US" dirty="0" smtClean="0">
                <a:solidFill>
                  <a:srgbClr val="FF0000"/>
                </a:solidFill>
              </a:rPr>
              <a:t>); </a:t>
            </a:r>
            <a:r>
              <a:rPr lang="en-US" dirty="0" smtClean="0"/>
              <a:t>/*open Write end */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  write (fd1, phrase, </a:t>
            </a:r>
            <a:r>
              <a:rPr lang="en-US" dirty="0" err="1">
                <a:solidFill>
                  <a:srgbClr val="FF0000"/>
                </a:solidFill>
              </a:rPr>
              <a:t>strlen</a:t>
            </a:r>
            <a:r>
              <a:rPr lang="en-US" dirty="0">
                <a:solidFill>
                  <a:srgbClr val="FF0000"/>
                </a:solidFill>
              </a:rPr>
              <a:t> ( phrase)+1 </a:t>
            </a:r>
            <a:r>
              <a:rPr lang="en-US" dirty="0"/>
              <a:t>);</a:t>
            </a:r>
          </a:p>
          <a:p>
            <a:r>
              <a:rPr lang="en-US" dirty="0"/>
              <a:t>  close (fd1);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68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PIPE Example </a:t>
            </a:r>
            <a:r>
              <a:rPr lang="en-US" dirty="0" smtClean="0"/>
              <a:t>- Reader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443840"/>
            <a:ext cx="6781800" cy="44012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#include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r>
              <a:rPr lang="en-US" sz="2000" dirty="0"/>
              <a:t>#include &lt;sys/</a:t>
            </a:r>
            <a:r>
              <a:rPr lang="en-US" sz="2000" dirty="0" err="1"/>
              <a:t>types.h</a:t>
            </a:r>
            <a:r>
              <a:rPr lang="en-US" sz="2000" dirty="0"/>
              <a:t>&gt;</a:t>
            </a:r>
          </a:p>
          <a:p>
            <a:r>
              <a:rPr lang="en-US" sz="2000" dirty="0"/>
              <a:t>#include &lt;sys/</a:t>
            </a:r>
            <a:r>
              <a:rPr lang="en-US" sz="2000" dirty="0" err="1"/>
              <a:t>stat.h</a:t>
            </a:r>
            <a:r>
              <a:rPr lang="en-US" sz="2000" dirty="0"/>
              <a:t>&gt;</a:t>
            </a:r>
          </a:p>
          <a:p>
            <a:r>
              <a:rPr lang="en-US" sz="2000" dirty="0"/>
              <a:t>#include &lt;</a:t>
            </a:r>
            <a:r>
              <a:rPr lang="en-US" sz="2000" dirty="0" err="1"/>
              <a:t>fcntl.h</a:t>
            </a:r>
            <a:r>
              <a:rPr lang="en-US" sz="2000" dirty="0"/>
              <a:t>&gt;</a:t>
            </a:r>
          </a:p>
          <a:p>
            <a:endParaRPr lang="en-US" sz="2000" dirty="0"/>
          </a:p>
          <a:p>
            <a:r>
              <a:rPr lang="en-US" sz="2000" dirty="0" err="1"/>
              <a:t>int</a:t>
            </a:r>
            <a:r>
              <a:rPr lang="en-US" sz="2000" dirty="0"/>
              <a:t> main () {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int</a:t>
            </a:r>
            <a:r>
              <a:rPr lang="en-US" sz="2000" dirty="0"/>
              <a:t> fd1;</a:t>
            </a:r>
          </a:p>
          <a:p>
            <a:r>
              <a:rPr lang="en-US" sz="2000" dirty="0"/>
              <a:t>  char </a:t>
            </a:r>
            <a:r>
              <a:rPr lang="en-US" sz="2000" dirty="0" err="1"/>
              <a:t>buf</a:t>
            </a:r>
            <a:r>
              <a:rPr lang="en-US" sz="2000" dirty="0"/>
              <a:t> [100];</a:t>
            </a:r>
          </a:p>
          <a:p>
            <a:endParaRPr lang="en-US" sz="2000" dirty="0"/>
          </a:p>
          <a:p>
            <a:r>
              <a:rPr lang="en-US" sz="2000" dirty="0"/>
              <a:t>  fd1 = </a:t>
            </a:r>
            <a:r>
              <a:rPr lang="en-US" sz="2000" dirty="0">
                <a:solidFill>
                  <a:srgbClr val="FF0000"/>
                </a:solidFill>
              </a:rPr>
              <a:t>open ( "/</a:t>
            </a:r>
            <a:r>
              <a:rPr lang="en-US" sz="2000" dirty="0" err="1">
                <a:solidFill>
                  <a:srgbClr val="FF0000"/>
                </a:solidFill>
              </a:rPr>
              <a:t>tmp</a:t>
            </a:r>
            <a:r>
              <a:rPr lang="en-US" sz="2000" dirty="0">
                <a:solidFill>
                  <a:srgbClr val="FF0000"/>
                </a:solidFill>
              </a:rPr>
              <a:t>/</a:t>
            </a:r>
            <a:r>
              <a:rPr lang="en-US" sz="2000" dirty="0" err="1">
                <a:solidFill>
                  <a:srgbClr val="FF0000"/>
                </a:solidFill>
              </a:rPr>
              <a:t>mypipe</a:t>
            </a:r>
            <a:r>
              <a:rPr lang="en-US" sz="2000" dirty="0">
                <a:solidFill>
                  <a:srgbClr val="FF0000"/>
                </a:solidFill>
              </a:rPr>
              <a:t>", O_RDONLY </a:t>
            </a:r>
            <a:r>
              <a:rPr lang="en-US" sz="2000" dirty="0" smtClean="0"/>
              <a:t>); /*open Read end */</a:t>
            </a:r>
            <a:endParaRPr lang="en-US" sz="2000" dirty="0"/>
          </a:p>
          <a:p>
            <a:r>
              <a:rPr lang="en-US" sz="2000" dirty="0"/>
              <a:t>  </a:t>
            </a:r>
            <a:r>
              <a:rPr lang="en-US" sz="2000" dirty="0">
                <a:solidFill>
                  <a:srgbClr val="FF0000"/>
                </a:solidFill>
              </a:rPr>
              <a:t>read ( fd1, </a:t>
            </a:r>
            <a:r>
              <a:rPr lang="en-US" sz="2000" dirty="0" err="1">
                <a:solidFill>
                  <a:srgbClr val="FF0000"/>
                </a:solidFill>
              </a:rPr>
              <a:t>buf</a:t>
            </a:r>
            <a:r>
              <a:rPr lang="en-US" sz="2000" dirty="0">
                <a:solidFill>
                  <a:srgbClr val="FF0000"/>
                </a:solidFill>
              </a:rPr>
              <a:t>, 100 </a:t>
            </a:r>
            <a:r>
              <a:rPr lang="en-US" sz="2000" dirty="0"/>
              <a:t>);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printf</a:t>
            </a:r>
            <a:r>
              <a:rPr lang="en-US" sz="2000" dirty="0"/>
              <a:t> ( "%s\n", </a:t>
            </a:r>
            <a:r>
              <a:rPr lang="en-US" sz="2000" dirty="0" err="1"/>
              <a:t>buf</a:t>
            </a:r>
            <a:r>
              <a:rPr lang="en-US" sz="2000" dirty="0"/>
              <a:t> );</a:t>
            </a:r>
          </a:p>
          <a:p>
            <a:r>
              <a:rPr lang="en-US" sz="2000" dirty="0"/>
              <a:t>  close (fd1);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7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PIPEs </a:t>
            </a:r>
            <a:r>
              <a:rPr lang="en-US" dirty="0" err="1" smtClean="0"/>
              <a:t>Vs</a:t>
            </a:r>
            <a:r>
              <a:rPr lang="en-US" dirty="0" smtClean="0"/>
              <a:t> Named PIPEs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PIPE</a:t>
            </a:r>
          </a:p>
          <a:p>
            <a:pPr lvl="1"/>
            <a:r>
              <a:rPr lang="en-US" dirty="0" smtClean="0"/>
              <a:t>Between the processes </a:t>
            </a:r>
            <a:r>
              <a:rPr lang="en-US" dirty="0"/>
              <a:t>which share the same file descriptor table (normally the processes and the child processes or threads created by them</a:t>
            </a:r>
            <a:r>
              <a:rPr lang="en-US" dirty="0" smtClean="0"/>
              <a:t>)</a:t>
            </a:r>
          </a:p>
          <a:p>
            <a:r>
              <a:rPr lang="en-US" dirty="0" smtClean="0"/>
              <a:t>Named PIPE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on't </a:t>
            </a:r>
            <a:r>
              <a:rPr lang="en-US" dirty="0"/>
              <a:t>have to start the reading/writing processes at the same time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have multiple readers/writers which do not need common ancestry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control ownership and </a:t>
            </a:r>
            <a:r>
              <a:rPr lang="en-US" dirty="0" smtClean="0"/>
              <a:t>permissions</a:t>
            </a:r>
          </a:p>
          <a:p>
            <a:pPr lvl="1"/>
            <a:r>
              <a:rPr lang="en-US" dirty="0" smtClean="0"/>
              <a:t>Across </a:t>
            </a:r>
            <a:r>
              <a:rPr lang="en-US" dirty="0"/>
              <a:t>different </a:t>
            </a:r>
            <a:r>
              <a:rPr lang="en-US" dirty="0" smtClean="0"/>
              <a:t>systems – If a common file system available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3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IPC through Shared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Process could communicate through variables that are shared </a:t>
            </a:r>
          </a:p>
          <a:p>
            <a:r>
              <a:rPr lang="en-US" dirty="0"/>
              <a:t>Variables in different virtual memory pointing to same physical location</a:t>
            </a:r>
          </a:p>
          <a:p>
            <a:r>
              <a:rPr lang="en-US" dirty="0"/>
              <a:t>Address translation is to protect one process from other (heap, stack, text, data, etc.,)</a:t>
            </a:r>
          </a:p>
          <a:p>
            <a:r>
              <a:rPr lang="en-US" dirty="0" smtClean="0"/>
              <a:t>Special OS supports for program to specify objects that are to be in shared regions and address space</a:t>
            </a:r>
          </a:p>
          <a:p>
            <a:r>
              <a:rPr lang="en-US" dirty="0" smtClean="0"/>
              <a:t>System calls involves traps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284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5" t="15529" r="20147" b="14059"/>
          <a:stretch/>
        </p:blipFill>
        <p:spPr bwMode="auto">
          <a:xfrm>
            <a:off x="304800" y="228600"/>
            <a:ext cx="8610600" cy="6462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717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Two (or more) processes can exchange information via access to a common system </a:t>
            </a:r>
            <a:r>
              <a:rPr lang="en-US" dirty="0" smtClean="0"/>
              <a:t>Message Queue</a:t>
            </a:r>
            <a:endParaRPr lang="en-US" dirty="0"/>
          </a:p>
          <a:p>
            <a:r>
              <a:rPr lang="en-US" dirty="0" smtClean="0"/>
              <a:t>Message </a:t>
            </a:r>
            <a:r>
              <a:rPr lang="en-US" dirty="0"/>
              <a:t>queues can be best described as an internal linked list within the kernel's addressing </a:t>
            </a:r>
            <a:r>
              <a:rPr lang="en-US" dirty="0" smtClean="0"/>
              <a:t>space</a:t>
            </a:r>
          </a:p>
          <a:p>
            <a:r>
              <a:rPr lang="en-US" dirty="0"/>
              <a:t>Messages can be sent to the queue in order and retrieved from the queue in several different </a:t>
            </a:r>
            <a:r>
              <a:rPr lang="en-US" dirty="0" smtClean="0"/>
              <a:t>ways</a:t>
            </a:r>
          </a:p>
          <a:p>
            <a:r>
              <a:rPr lang="en-US" dirty="0"/>
              <a:t>Each </a:t>
            </a:r>
            <a:r>
              <a:rPr lang="en-US" dirty="0" smtClean="0"/>
              <a:t>message &amp; Message Queue is </a:t>
            </a:r>
            <a:r>
              <a:rPr lang="en-US" dirty="0"/>
              <a:t>uniquely identified by an IPC </a:t>
            </a:r>
            <a:r>
              <a:rPr lang="en-US" dirty="0" smtClean="0"/>
              <a:t>identifier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2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MQ and PIPE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Message queue is better </a:t>
            </a:r>
            <a:r>
              <a:rPr lang="en-US" dirty="0"/>
              <a:t>than </a:t>
            </a:r>
            <a:r>
              <a:rPr lang="en-US" dirty="0" smtClean="0"/>
              <a:t>pipe. </a:t>
            </a:r>
            <a:r>
              <a:rPr lang="en-US" dirty="0"/>
              <a:t>This is because, in </a:t>
            </a:r>
            <a:r>
              <a:rPr lang="en-US" dirty="0" smtClean="0"/>
              <a:t>pipe, </a:t>
            </a:r>
            <a:r>
              <a:rPr lang="en-US" dirty="0"/>
              <a:t>you have to decide the protocol used for communication.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stream is taken from a pipe and you have to parse the bytes and separate them into packets.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data sent through pipes is in FIFO order. This means that you need to use all the bytes sent before requesting for any other stream.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0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Queues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09600" y="1524000"/>
            <a:ext cx="2362200" cy="2743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715000" y="1524000"/>
            <a:ext cx="2362200" cy="2743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B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09600" y="4876800"/>
            <a:ext cx="7391400" cy="1219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Message Queue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19200" y="33528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00800" y="32766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8" idx="2"/>
          </p:cNvCxnSpPr>
          <p:nvPr/>
        </p:nvCxnSpPr>
        <p:spPr>
          <a:xfrm>
            <a:off x="1790700" y="41148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6" idx="2"/>
          </p:cNvCxnSpPr>
          <p:nvPr/>
        </p:nvCxnSpPr>
        <p:spPr>
          <a:xfrm flipV="1">
            <a:off x="6896100" y="42672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15344" y="5029200"/>
            <a:ext cx="27813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438400" y="50292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28600" y="4572000"/>
            <a:ext cx="7848600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077200" y="5257800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Kernel</a:t>
            </a:r>
          </a:p>
          <a:p>
            <a:r>
              <a:rPr lang="en-US" dirty="0" smtClean="0"/>
              <a:t>Space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214360" y="2670447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</a:p>
          <a:p>
            <a:r>
              <a:rPr lang="en-US" dirty="0" smtClean="0"/>
              <a:t>Space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0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Steps in Message Passing with Message Queues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81200" y="1828800"/>
            <a:ext cx="2438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Initialize Queue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81200" y="3429000"/>
            <a:ext cx="2438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 Message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10200" y="1828800"/>
            <a:ext cx="2438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Initialize Queue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94960" y="3429000"/>
            <a:ext cx="2438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 Message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34000" y="5105400"/>
            <a:ext cx="2438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Remove the Message Queue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8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In a message queue, the sending process calls a system routine for placing the message in a queue that can be read by another </a:t>
            </a:r>
            <a:r>
              <a:rPr lang="en-US" dirty="0" smtClean="0"/>
              <a:t>process.</a:t>
            </a:r>
          </a:p>
          <a:p>
            <a:r>
              <a:rPr lang="en-US" dirty="0"/>
              <a:t>When a message is sent, the entire message is copied to the message queue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Each </a:t>
            </a:r>
            <a:r>
              <a:rPr lang="en-US" dirty="0"/>
              <a:t>process is provided identification or a type, which allows other processes to identify and select it. </a:t>
            </a:r>
          </a:p>
          <a:p>
            <a:r>
              <a:rPr lang="en-US" dirty="0" smtClean="0"/>
              <a:t>A </a:t>
            </a:r>
            <a:r>
              <a:rPr lang="en-US" dirty="0"/>
              <a:t>common key is shared between processes accessing the queue.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Unix, all the functions related to messages are defined in the system file, </a:t>
            </a:r>
            <a:r>
              <a:rPr lang="en-US" b="1" dirty="0"/>
              <a:t>&lt;sys/</a:t>
            </a:r>
            <a:r>
              <a:rPr lang="en-US" b="1" dirty="0" err="1"/>
              <a:t>msg.h</a:t>
            </a:r>
            <a:r>
              <a:rPr lang="en-US" b="1" dirty="0"/>
              <a:t>&gt;</a:t>
            </a:r>
            <a:r>
              <a:rPr lang="en-US" dirty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1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4191000" cy="5867399"/>
          </a:xfrm>
        </p:spPr>
        <p:txBody>
          <a:bodyPr>
            <a:noAutofit/>
          </a:bodyPr>
          <a:lstStyle/>
          <a:p>
            <a:pPr lvl="0"/>
            <a:r>
              <a:rPr lang="en-US" sz="2000" dirty="0" smtClean="0"/>
              <a:t>UNIX </a:t>
            </a:r>
            <a:r>
              <a:rPr lang="en-US" sz="2000" dirty="0"/>
              <a:t>process </a:t>
            </a:r>
            <a:r>
              <a:rPr lang="en-US" sz="2000" dirty="0" smtClean="0"/>
              <a:t>requires </a:t>
            </a:r>
            <a:r>
              <a:rPr lang="en-US" sz="2000" dirty="0"/>
              <a:t>a fair amount of "overhead". Processes contain information about program resources and program execution state, including:</a:t>
            </a:r>
          </a:p>
          <a:p>
            <a:pPr lvl="1"/>
            <a:r>
              <a:rPr lang="en-US" sz="2000" dirty="0"/>
              <a:t>Process ID, process group ID, user ID, and group ID</a:t>
            </a:r>
          </a:p>
          <a:p>
            <a:pPr lvl="1"/>
            <a:r>
              <a:rPr lang="en-US" sz="2000" dirty="0"/>
              <a:t>Environment</a:t>
            </a:r>
          </a:p>
          <a:p>
            <a:pPr lvl="1"/>
            <a:r>
              <a:rPr lang="en-US" sz="2000" dirty="0"/>
              <a:t>Working directory.</a:t>
            </a:r>
          </a:p>
          <a:p>
            <a:pPr lvl="1"/>
            <a:r>
              <a:rPr lang="en-US" sz="2000" dirty="0"/>
              <a:t>Program instructions</a:t>
            </a:r>
          </a:p>
          <a:p>
            <a:pPr lvl="1"/>
            <a:r>
              <a:rPr lang="en-US" sz="2000" dirty="0" smtClean="0"/>
              <a:t>Registers, stack, Heap</a:t>
            </a:r>
            <a:endParaRPr lang="en-US" sz="2000" dirty="0"/>
          </a:p>
          <a:p>
            <a:pPr lvl="1"/>
            <a:r>
              <a:rPr lang="en-US" sz="2000" dirty="0"/>
              <a:t>File </a:t>
            </a:r>
            <a:r>
              <a:rPr lang="en-US" sz="2000" dirty="0" smtClean="0"/>
              <a:t>descriptors</a:t>
            </a:r>
            <a:endParaRPr lang="en-US" sz="2000" dirty="0"/>
          </a:p>
          <a:p>
            <a:pPr lvl="1"/>
            <a:r>
              <a:rPr lang="en-US" sz="2000" dirty="0"/>
              <a:t>Signal actions</a:t>
            </a:r>
          </a:p>
          <a:p>
            <a:pPr lvl="1"/>
            <a:r>
              <a:rPr lang="en-US" sz="2000" dirty="0"/>
              <a:t>Shared libraries</a:t>
            </a:r>
          </a:p>
          <a:p>
            <a:pPr lvl="1"/>
            <a:r>
              <a:rPr lang="en-US" sz="2000" dirty="0"/>
              <a:t>Inter-process communication tools (such as message queues, pipes, semaphores, or shared memory</a:t>
            </a:r>
            <a:r>
              <a:rPr lang="en-US" sz="2000" dirty="0" smtClean="0"/>
              <a:t>).</a:t>
            </a:r>
            <a:endParaRPr lang="en-US" sz="2000" dirty="0"/>
          </a:p>
        </p:txBody>
      </p:sp>
      <p:pic>
        <p:nvPicPr>
          <p:cNvPr id="5" name="Picture 4" descr="Unix Proces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381000"/>
            <a:ext cx="3886201" cy="5467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721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Message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229024"/>
            <a:ext cx="2895600" cy="4616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#include &lt;sys/</a:t>
            </a:r>
            <a:r>
              <a:rPr lang="en-US" sz="1400" dirty="0" err="1"/>
              <a:t>types.h</a:t>
            </a:r>
            <a:r>
              <a:rPr lang="en-US" sz="1400" dirty="0"/>
              <a:t>&gt;</a:t>
            </a:r>
          </a:p>
          <a:p>
            <a:r>
              <a:rPr lang="en-US" sz="1400" dirty="0"/>
              <a:t>#include &lt;sys/</a:t>
            </a:r>
            <a:r>
              <a:rPr lang="en-US" sz="1400" dirty="0" err="1"/>
              <a:t>ipc.h</a:t>
            </a:r>
            <a:r>
              <a:rPr lang="en-US" sz="1400" dirty="0"/>
              <a:t>&gt;</a:t>
            </a:r>
          </a:p>
          <a:p>
            <a:r>
              <a:rPr lang="en-US" sz="1400" dirty="0"/>
              <a:t>#include &lt;sys/</a:t>
            </a:r>
            <a:r>
              <a:rPr lang="en-US" sz="1400" dirty="0" err="1"/>
              <a:t>msg.h</a:t>
            </a:r>
            <a:r>
              <a:rPr lang="en-US" sz="1400" dirty="0"/>
              <a:t>&gt;</a:t>
            </a:r>
          </a:p>
          <a:p>
            <a:r>
              <a:rPr lang="en-US" sz="1400" dirty="0"/>
              <a:t>#include &lt;</a:t>
            </a:r>
            <a:r>
              <a:rPr lang="en-US" sz="1400" dirty="0" err="1"/>
              <a:t>stdio.h</a:t>
            </a:r>
            <a:r>
              <a:rPr lang="en-US" sz="1400" dirty="0"/>
              <a:t>&gt;</a:t>
            </a:r>
          </a:p>
          <a:p>
            <a:r>
              <a:rPr lang="en-US" sz="1400" dirty="0"/>
              <a:t>#include &lt;</a:t>
            </a:r>
            <a:r>
              <a:rPr lang="en-US" sz="1400" dirty="0" err="1"/>
              <a:t>string.h</a:t>
            </a:r>
            <a:r>
              <a:rPr lang="en-US" sz="1400" dirty="0"/>
              <a:t>&gt;</a:t>
            </a:r>
          </a:p>
          <a:p>
            <a:r>
              <a:rPr lang="en-US" sz="1400" dirty="0"/>
              <a:t>#include &lt;</a:t>
            </a:r>
            <a:r>
              <a:rPr lang="en-US" sz="1400" dirty="0" err="1"/>
              <a:t>stdlib.h</a:t>
            </a:r>
            <a:r>
              <a:rPr lang="en-US" sz="1400" dirty="0"/>
              <a:t>&gt;</a:t>
            </a:r>
          </a:p>
          <a:p>
            <a:r>
              <a:rPr lang="en-US" sz="1400" dirty="0"/>
              <a:t>#define MAXSIZE     128</a:t>
            </a:r>
          </a:p>
          <a:p>
            <a:r>
              <a:rPr lang="en-US" sz="1400" dirty="0" err="1"/>
              <a:t>struct</a:t>
            </a:r>
            <a:r>
              <a:rPr lang="en-US" sz="1400" dirty="0"/>
              <a:t> </a:t>
            </a:r>
            <a:r>
              <a:rPr lang="en-US" sz="1400" dirty="0" err="1"/>
              <a:t>msgbuf</a:t>
            </a:r>
            <a:endParaRPr lang="en-US" sz="1400" dirty="0"/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long    </a:t>
            </a:r>
            <a:r>
              <a:rPr lang="en-US" sz="1400" dirty="0" err="1"/>
              <a:t>mtype</a:t>
            </a:r>
            <a:r>
              <a:rPr lang="en-US" sz="1400" dirty="0"/>
              <a:t>;</a:t>
            </a:r>
          </a:p>
          <a:p>
            <a:r>
              <a:rPr lang="en-US" sz="1400" dirty="0"/>
              <a:t>    char    </a:t>
            </a:r>
            <a:r>
              <a:rPr lang="en-US" sz="1400" dirty="0" err="1"/>
              <a:t>mtext</a:t>
            </a:r>
            <a:r>
              <a:rPr lang="en-US" sz="1400" dirty="0"/>
              <a:t>[MAXSIZE];</a:t>
            </a:r>
          </a:p>
          <a:p>
            <a:r>
              <a:rPr lang="en-US" sz="1400" dirty="0"/>
              <a:t>};</a:t>
            </a:r>
          </a:p>
          <a:p>
            <a:r>
              <a:rPr lang="en-US" sz="1400" dirty="0"/>
              <a:t>main()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msqid</a:t>
            </a:r>
            <a:r>
              <a:rPr lang="en-US" sz="1400" dirty="0"/>
              <a:t>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msgflg</a:t>
            </a:r>
            <a:r>
              <a:rPr lang="en-US" sz="1400" dirty="0"/>
              <a:t> = IPC_CREAT | 0666;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key_t</a:t>
            </a:r>
            <a:r>
              <a:rPr lang="en-US" sz="1400" dirty="0"/>
              <a:t> key;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struct</a:t>
            </a:r>
            <a:r>
              <a:rPr lang="en-US" sz="1400" dirty="0"/>
              <a:t> </a:t>
            </a:r>
            <a:r>
              <a:rPr lang="en-US" sz="1400" dirty="0" err="1"/>
              <a:t>msgbuf</a:t>
            </a:r>
            <a:r>
              <a:rPr lang="en-US" sz="1400" dirty="0"/>
              <a:t> </a:t>
            </a:r>
            <a:r>
              <a:rPr lang="en-US" sz="1400" dirty="0" err="1"/>
              <a:t>sbuf</a:t>
            </a:r>
            <a:r>
              <a:rPr lang="en-US" sz="1400" dirty="0"/>
              <a:t>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size_t</a:t>
            </a:r>
            <a:r>
              <a:rPr lang="en-US" sz="1400" dirty="0"/>
              <a:t> </a:t>
            </a:r>
            <a:r>
              <a:rPr lang="en-US" sz="1400" dirty="0" err="1"/>
              <a:t>buflen</a:t>
            </a:r>
            <a:r>
              <a:rPr lang="en-US" sz="1400" dirty="0"/>
              <a:t>;</a:t>
            </a:r>
          </a:p>
          <a:p>
            <a:r>
              <a:rPr lang="en-US" sz="1400" dirty="0"/>
              <a:t>    </a:t>
            </a:r>
            <a:r>
              <a:rPr lang="en-US" sz="1400" dirty="0">
                <a:solidFill>
                  <a:srgbClr val="0070C0"/>
                </a:solidFill>
              </a:rPr>
              <a:t>key = 1234;</a:t>
            </a:r>
          </a:p>
          <a:p>
            <a:r>
              <a:rPr lang="en-US" sz="1400" dirty="0"/>
              <a:t> 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3886200" y="1212712"/>
            <a:ext cx="5029200" cy="5509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if ((</a:t>
            </a:r>
            <a:r>
              <a:rPr lang="en-US" sz="1600" dirty="0" err="1"/>
              <a:t>msqid</a:t>
            </a:r>
            <a:r>
              <a:rPr lang="en-US" sz="1600" dirty="0"/>
              <a:t> = </a:t>
            </a:r>
            <a:r>
              <a:rPr lang="en-US" sz="1600" dirty="0" err="1">
                <a:solidFill>
                  <a:srgbClr val="FF0000"/>
                </a:solidFill>
              </a:rPr>
              <a:t>msgget</a:t>
            </a:r>
            <a:r>
              <a:rPr lang="en-US" sz="1600" dirty="0"/>
              <a:t>(key, </a:t>
            </a:r>
            <a:r>
              <a:rPr lang="en-US" sz="1600" dirty="0" err="1"/>
              <a:t>msgflg</a:t>
            </a:r>
            <a:r>
              <a:rPr lang="en-US" sz="1600" dirty="0"/>
              <a:t> )) &lt; 0){   //Get the message queue ID for the given key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perror</a:t>
            </a:r>
            <a:r>
              <a:rPr lang="en-US" sz="1600" dirty="0"/>
              <a:t>("</a:t>
            </a:r>
            <a:r>
              <a:rPr lang="en-US" sz="1600" dirty="0" err="1"/>
              <a:t>msgget</a:t>
            </a:r>
            <a:r>
              <a:rPr lang="en-US" sz="1600" dirty="0"/>
              <a:t>");</a:t>
            </a:r>
          </a:p>
          <a:p>
            <a:r>
              <a:rPr lang="en-US" sz="1600" dirty="0"/>
              <a:t>        exit(1);</a:t>
            </a:r>
          </a:p>
          <a:p>
            <a:r>
              <a:rPr lang="en-US" sz="1600" dirty="0"/>
              <a:t>        }</a:t>
            </a:r>
          </a:p>
          <a:p>
            <a:r>
              <a:rPr lang="en-US" sz="1600" dirty="0"/>
              <a:t>    //Message Type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sbuf.mtype</a:t>
            </a:r>
            <a:r>
              <a:rPr lang="en-US" sz="1600" dirty="0"/>
              <a:t> = 1;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printf</a:t>
            </a:r>
            <a:r>
              <a:rPr lang="en-US" sz="1600" dirty="0"/>
              <a:t>("Enter a message to add to message queue : ");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scanf</a:t>
            </a:r>
            <a:r>
              <a:rPr lang="en-US" sz="1600" dirty="0"/>
              <a:t>("%[^\n]",</a:t>
            </a:r>
            <a:r>
              <a:rPr lang="en-US" sz="1600" dirty="0" err="1"/>
              <a:t>sbuf.mtext</a:t>
            </a:r>
            <a:r>
              <a:rPr lang="en-US" sz="1600" dirty="0"/>
              <a:t>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getchar</a:t>
            </a:r>
            <a:r>
              <a:rPr lang="en-US" sz="1600" dirty="0"/>
              <a:t>();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buflen</a:t>
            </a:r>
            <a:r>
              <a:rPr lang="en-US" sz="1600" dirty="0"/>
              <a:t> = </a:t>
            </a:r>
            <a:r>
              <a:rPr lang="en-US" sz="1600" dirty="0" err="1"/>
              <a:t>strlen</a:t>
            </a:r>
            <a:r>
              <a:rPr lang="en-US" sz="1600" dirty="0"/>
              <a:t>(</a:t>
            </a:r>
            <a:r>
              <a:rPr lang="en-US" sz="1600" dirty="0" err="1"/>
              <a:t>sbuf.mtext</a:t>
            </a:r>
            <a:r>
              <a:rPr lang="en-US" sz="1600" dirty="0"/>
              <a:t>) + 1 ;</a:t>
            </a:r>
          </a:p>
          <a:p>
            <a:r>
              <a:rPr lang="en-US" sz="1600" dirty="0"/>
              <a:t>    if (</a:t>
            </a:r>
            <a:r>
              <a:rPr lang="en-US" sz="1600" dirty="0" err="1">
                <a:solidFill>
                  <a:srgbClr val="FF0000"/>
                </a:solidFill>
              </a:rPr>
              <a:t>msgsnd</a:t>
            </a:r>
            <a:r>
              <a:rPr lang="en-US" sz="1600" dirty="0"/>
              <a:t>(</a:t>
            </a:r>
            <a:r>
              <a:rPr lang="en-US" sz="1600" dirty="0" err="1"/>
              <a:t>msqid</a:t>
            </a:r>
            <a:r>
              <a:rPr lang="en-US" sz="1600" dirty="0"/>
              <a:t>, &amp;</a:t>
            </a:r>
            <a:r>
              <a:rPr lang="en-US" sz="1600" dirty="0" err="1"/>
              <a:t>sbuf</a:t>
            </a:r>
            <a:r>
              <a:rPr lang="en-US" sz="1600" dirty="0"/>
              <a:t>, </a:t>
            </a:r>
            <a:r>
              <a:rPr lang="en-US" sz="1600" dirty="0" err="1"/>
              <a:t>buflen</a:t>
            </a:r>
            <a:r>
              <a:rPr lang="en-US" sz="1600" dirty="0"/>
              <a:t>, IPC_NOWAIT) &lt; 0)</a:t>
            </a:r>
          </a:p>
          <a:p>
            <a:r>
              <a:rPr lang="en-US" sz="1600" dirty="0"/>
              <a:t>    {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printf</a:t>
            </a:r>
            <a:r>
              <a:rPr lang="en-US" sz="1600" dirty="0"/>
              <a:t> ("%d, %d, %s, %d\n", </a:t>
            </a:r>
            <a:r>
              <a:rPr lang="en-US" sz="1600" dirty="0" err="1"/>
              <a:t>msqid</a:t>
            </a:r>
            <a:r>
              <a:rPr lang="en-US" sz="1600" dirty="0"/>
              <a:t>, </a:t>
            </a:r>
            <a:r>
              <a:rPr lang="en-US" sz="1600" dirty="0" err="1"/>
              <a:t>sbuf.mtype</a:t>
            </a:r>
            <a:r>
              <a:rPr lang="en-US" sz="1600" dirty="0"/>
              <a:t>, </a:t>
            </a:r>
            <a:r>
              <a:rPr lang="en-US" sz="1600" dirty="0" err="1"/>
              <a:t>sbuf.mtext</a:t>
            </a:r>
            <a:r>
              <a:rPr lang="en-US" sz="1600" dirty="0"/>
              <a:t>, </a:t>
            </a:r>
            <a:r>
              <a:rPr lang="en-US" sz="1600" dirty="0" err="1"/>
              <a:t>buflen</a:t>
            </a:r>
            <a:r>
              <a:rPr lang="en-US" sz="1600" dirty="0"/>
              <a:t>);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perror</a:t>
            </a:r>
            <a:r>
              <a:rPr lang="en-US" sz="1600" dirty="0"/>
              <a:t>("</a:t>
            </a:r>
            <a:r>
              <a:rPr lang="en-US" sz="1600" dirty="0" err="1"/>
              <a:t>msgsnd</a:t>
            </a:r>
            <a:r>
              <a:rPr lang="en-US" sz="1600" dirty="0"/>
              <a:t>");</a:t>
            </a:r>
          </a:p>
          <a:p>
            <a:r>
              <a:rPr lang="en-US" sz="1600" dirty="0"/>
              <a:t>        exit(1);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    else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printf</a:t>
            </a:r>
            <a:r>
              <a:rPr lang="en-US" sz="1600" dirty="0"/>
              <a:t>("Message Sent\n");</a:t>
            </a:r>
          </a:p>
          <a:p>
            <a:r>
              <a:rPr lang="en-US" sz="1600" dirty="0"/>
              <a:t>    exit(0);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1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Receiving Message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81600" y="1233100"/>
            <a:ext cx="3429000" cy="48013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 if ((</a:t>
            </a:r>
            <a:r>
              <a:rPr lang="en-US" dirty="0" err="1"/>
              <a:t>msqid</a:t>
            </a:r>
            <a:r>
              <a:rPr lang="en-US" dirty="0"/>
              <a:t> = </a:t>
            </a:r>
            <a:r>
              <a:rPr lang="en-US" dirty="0" err="1">
                <a:solidFill>
                  <a:srgbClr val="FF0000"/>
                </a:solidFill>
              </a:rPr>
              <a:t>msgget</a:t>
            </a:r>
            <a:r>
              <a:rPr lang="en-US" dirty="0"/>
              <a:t>(key, 0666)) &lt; 0)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</a:t>
            </a:r>
            <a:r>
              <a:rPr lang="en-US" dirty="0" err="1"/>
              <a:t>perror</a:t>
            </a:r>
            <a:r>
              <a:rPr lang="en-US" dirty="0"/>
              <a:t>("</a:t>
            </a:r>
            <a:r>
              <a:rPr lang="en-US" dirty="0" err="1"/>
              <a:t>msgget</a:t>
            </a:r>
            <a:r>
              <a:rPr lang="en-US" dirty="0"/>
              <a:t>()");</a:t>
            </a:r>
          </a:p>
          <a:p>
            <a:r>
              <a:rPr lang="en-US" dirty="0"/>
              <a:t>        exit(1);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//Receive an answer of message type 1.</a:t>
            </a:r>
          </a:p>
          <a:p>
            <a:r>
              <a:rPr lang="en-US" dirty="0"/>
              <a:t>    if (</a:t>
            </a:r>
            <a:r>
              <a:rPr lang="en-US" dirty="0" err="1">
                <a:solidFill>
                  <a:srgbClr val="FF0000"/>
                </a:solidFill>
              </a:rPr>
              <a:t>msgrcv</a:t>
            </a:r>
            <a:r>
              <a:rPr lang="en-US" dirty="0"/>
              <a:t>(</a:t>
            </a:r>
            <a:r>
              <a:rPr lang="en-US" dirty="0" err="1"/>
              <a:t>msqid</a:t>
            </a:r>
            <a:r>
              <a:rPr lang="en-US" dirty="0"/>
              <a:t>, &amp;</a:t>
            </a:r>
            <a:r>
              <a:rPr lang="en-US" dirty="0" err="1"/>
              <a:t>rcvbuffer</a:t>
            </a:r>
            <a:r>
              <a:rPr lang="en-US" dirty="0"/>
              <a:t>, MAXSIZE, 1, 0) &lt; 0)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</a:t>
            </a:r>
            <a:r>
              <a:rPr lang="en-US" dirty="0" err="1"/>
              <a:t>perror</a:t>
            </a:r>
            <a:r>
              <a:rPr lang="en-US" dirty="0"/>
              <a:t>("</a:t>
            </a:r>
            <a:r>
              <a:rPr lang="en-US" dirty="0" err="1"/>
              <a:t>msgrcv</a:t>
            </a:r>
            <a:r>
              <a:rPr lang="en-US" dirty="0"/>
              <a:t>");</a:t>
            </a:r>
          </a:p>
          <a:p>
            <a:r>
              <a:rPr lang="en-US" dirty="0"/>
              <a:t>        exit(1);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("%s\n", </a:t>
            </a:r>
            <a:r>
              <a:rPr lang="en-US" dirty="0" err="1"/>
              <a:t>rcvbuffer.mtext</a:t>
            </a:r>
            <a:r>
              <a:rPr lang="en-US" dirty="0"/>
              <a:t>);</a:t>
            </a:r>
          </a:p>
          <a:p>
            <a:r>
              <a:rPr lang="en-US" dirty="0"/>
              <a:t>    exit(0);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574430" y="1233100"/>
            <a:ext cx="3845169" cy="50783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#include &lt;sys/</a:t>
            </a:r>
            <a:r>
              <a:rPr lang="en-US" dirty="0" err="1"/>
              <a:t>types.h</a:t>
            </a:r>
            <a:r>
              <a:rPr lang="en-US" dirty="0"/>
              <a:t>&gt;</a:t>
            </a:r>
          </a:p>
          <a:p>
            <a:r>
              <a:rPr lang="en-US" dirty="0"/>
              <a:t>#include &lt;sys/</a:t>
            </a:r>
            <a:r>
              <a:rPr lang="en-US" dirty="0" err="1"/>
              <a:t>ipc.h</a:t>
            </a:r>
            <a:r>
              <a:rPr lang="en-US" dirty="0"/>
              <a:t>&gt;</a:t>
            </a:r>
          </a:p>
          <a:p>
            <a:r>
              <a:rPr lang="en-US" dirty="0">
                <a:solidFill>
                  <a:srgbClr val="FF0000"/>
                </a:solidFill>
              </a:rPr>
              <a:t>#include &lt;sys/</a:t>
            </a:r>
            <a:r>
              <a:rPr lang="en-US" dirty="0" err="1">
                <a:solidFill>
                  <a:srgbClr val="FF0000"/>
                </a:solidFill>
              </a:rPr>
              <a:t>msg.h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r>
              <a:rPr lang="en-US" dirty="0"/>
              <a:t>#define MAXSIZE     128</a:t>
            </a:r>
          </a:p>
          <a:p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msgbuf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long    </a:t>
            </a:r>
            <a:r>
              <a:rPr lang="en-US" dirty="0" err="1"/>
              <a:t>mtype</a:t>
            </a:r>
            <a:r>
              <a:rPr lang="en-US" dirty="0"/>
              <a:t>;</a:t>
            </a:r>
          </a:p>
          <a:p>
            <a:r>
              <a:rPr lang="en-US" dirty="0"/>
              <a:t>    char    </a:t>
            </a:r>
            <a:r>
              <a:rPr lang="en-US" dirty="0" err="1"/>
              <a:t>mtext</a:t>
            </a:r>
            <a:r>
              <a:rPr lang="en-US" dirty="0"/>
              <a:t>[MAXSIZE];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msqid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key_t</a:t>
            </a:r>
            <a:r>
              <a:rPr lang="en-US" dirty="0"/>
              <a:t> key;</a:t>
            </a:r>
          </a:p>
          <a:p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msgbuf</a:t>
            </a:r>
            <a:r>
              <a:rPr lang="en-US" dirty="0"/>
              <a:t> </a:t>
            </a:r>
            <a:r>
              <a:rPr lang="en-US" dirty="0" err="1"/>
              <a:t>rcvbuffer</a:t>
            </a:r>
            <a:r>
              <a:rPr lang="en-US" dirty="0"/>
              <a:t>;</a:t>
            </a:r>
          </a:p>
          <a:p>
            <a:r>
              <a:rPr lang="en-US" dirty="0"/>
              <a:t>   </a:t>
            </a:r>
            <a:r>
              <a:rPr lang="en-US" dirty="0">
                <a:solidFill>
                  <a:srgbClr val="0070C0"/>
                </a:solidFill>
              </a:rPr>
              <a:t> key = 1234</a:t>
            </a:r>
            <a:r>
              <a:rPr lang="en-US" dirty="0"/>
              <a:t>;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6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Shared Memory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0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5257800" cy="4952999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Same physical page of the memory </a:t>
            </a:r>
            <a:r>
              <a:rPr lang="en-US" sz="3400" dirty="0"/>
              <a:t>is shared between processes</a:t>
            </a:r>
            <a:r>
              <a:rPr lang="en-US" sz="3400" dirty="0" smtClean="0"/>
              <a:t>.</a:t>
            </a:r>
          </a:p>
          <a:p>
            <a:endParaRPr lang="en-US" sz="3400" dirty="0"/>
          </a:p>
          <a:p>
            <a:r>
              <a:rPr lang="en-US" sz="3400" dirty="0"/>
              <a:t>Communication  means copy data to </a:t>
            </a:r>
            <a:r>
              <a:rPr lang="en-US" sz="3400" dirty="0" smtClean="0"/>
              <a:t>memory</a:t>
            </a:r>
          </a:p>
          <a:p>
            <a:endParaRPr lang="en-US" sz="3400" dirty="0"/>
          </a:p>
          <a:p>
            <a:r>
              <a:rPr lang="en-US" sz="3400" dirty="0" smtClean="0"/>
              <a:t>One </a:t>
            </a:r>
            <a:r>
              <a:rPr lang="en-US" sz="3400" dirty="0"/>
              <a:t>process creates the </a:t>
            </a:r>
            <a:r>
              <a:rPr lang="en-US" sz="3400" dirty="0" smtClean="0"/>
              <a:t>memory; other </a:t>
            </a:r>
            <a:r>
              <a:rPr lang="en-US" sz="3400" dirty="0"/>
              <a:t>process, </a:t>
            </a:r>
            <a:r>
              <a:rPr lang="en-US" sz="3400" dirty="0" smtClean="0"/>
              <a:t>having  </a:t>
            </a:r>
            <a:r>
              <a:rPr lang="en-US" sz="3400" dirty="0"/>
              <a:t>appropriate permissions accesses the memory</a:t>
            </a:r>
            <a:r>
              <a:rPr lang="en-US" sz="3400" dirty="0" smtClean="0"/>
              <a:t>.</a:t>
            </a:r>
          </a:p>
          <a:p>
            <a:pPr marL="0" indent="0">
              <a:buNone/>
            </a:pPr>
            <a:endParaRPr lang="en-US" sz="3400" dirty="0" smtClean="0"/>
          </a:p>
          <a:p>
            <a:r>
              <a:rPr lang="en-US" sz="3400" dirty="0" smtClean="0"/>
              <a:t>In </a:t>
            </a:r>
            <a:r>
              <a:rPr lang="en-US" sz="3400" dirty="0"/>
              <a:t>System V, the shared memory allows several processes to attach a segment of physical memory to their virtual addresses. </a:t>
            </a:r>
            <a:endParaRPr lang="en-US" sz="3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 rotWithShape="1">
          <a:blip r:embed="rId2" cstate="print"/>
          <a:srcRect l="52273"/>
          <a:stretch/>
        </p:blipFill>
        <p:spPr bwMode="auto">
          <a:xfrm>
            <a:off x="5562600" y="1819592"/>
            <a:ext cx="2896823" cy="404780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1"/>
          <p:cNvSpPr txBox="1"/>
          <p:nvPr/>
        </p:nvSpPr>
        <p:spPr>
          <a:xfrm>
            <a:off x="5791200" y="4495800"/>
            <a:ext cx="2209800" cy="370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200">
                <a:solidFill>
                  <a:srgbClr val="000000"/>
                </a:solidFill>
                <a:effectLst/>
                <a:latin typeface="Calibri"/>
                <a:ea typeface="Times New Roman"/>
                <a:cs typeface="Mangal"/>
              </a:rPr>
              <a:t>Shared memory</a:t>
            </a:r>
            <a:endParaRPr lang="en-US" sz="120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1113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48200" cy="4525963"/>
          </a:xfrm>
        </p:spPr>
        <p:txBody>
          <a:bodyPr/>
          <a:lstStyle/>
          <a:p>
            <a:r>
              <a:rPr lang="en-US" dirty="0"/>
              <a:t>Processes </a:t>
            </a:r>
            <a:r>
              <a:rPr lang="en-US" dirty="0" smtClean="0"/>
              <a:t>share physical pages of memory</a:t>
            </a:r>
          </a:p>
          <a:p>
            <a:r>
              <a:rPr lang="en-US" sz="3400" dirty="0"/>
              <a:t>Single copy in user space</a:t>
            </a:r>
          </a:p>
          <a:p>
            <a:r>
              <a:rPr lang="en-US" sz="3400" dirty="0"/>
              <a:t>Efficient  compared to Data transfer</a:t>
            </a:r>
          </a:p>
          <a:p>
            <a:pPr lvl="1"/>
            <a:r>
              <a:rPr lang="en-US" dirty="0"/>
              <a:t>Data transfer: user space -&gt; kernel -&gt; user space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371600"/>
            <a:ext cx="3272600" cy="5023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5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 - Server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1143000"/>
            <a:ext cx="4267200" cy="50783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#include &lt;</a:t>
            </a:r>
            <a:r>
              <a:rPr lang="en-US" dirty="0" err="1" smtClean="0"/>
              <a:t>stdlib.h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#include &lt;</a:t>
            </a:r>
            <a:r>
              <a:rPr lang="en-US" dirty="0" err="1" smtClean="0"/>
              <a:t>string.h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#include &lt;sys/</a:t>
            </a:r>
            <a:r>
              <a:rPr lang="en-US" dirty="0" err="1" smtClean="0"/>
              <a:t>types.h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#include &lt;sys/</a:t>
            </a:r>
            <a:r>
              <a:rPr lang="en-US" dirty="0" err="1" smtClean="0"/>
              <a:t>ipc.h</a:t>
            </a:r>
            <a:r>
              <a:rPr lang="en-US" dirty="0" smtClean="0"/>
              <a:t>&gt;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#include &lt;sys/</a:t>
            </a:r>
            <a:r>
              <a:rPr lang="en-US" dirty="0" err="1" smtClean="0">
                <a:solidFill>
                  <a:srgbClr val="FF0000"/>
                </a:solidFill>
              </a:rPr>
              <a:t>shm.h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#define SMSIZE 100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main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r>
              <a:rPr lang="en-US" dirty="0" smtClean="0"/>
              <a:t>, char *</a:t>
            </a:r>
            <a:r>
              <a:rPr lang="en-US" dirty="0" err="1" smtClean="0"/>
              <a:t>argv</a:t>
            </a:r>
            <a:r>
              <a:rPr lang="en-US" dirty="0" smtClean="0"/>
              <a:t>[])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shmid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key_t</a:t>
            </a:r>
            <a:r>
              <a:rPr lang="en-US" dirty="0" smtClean="0"/>
              <a:t> key;</a:t>
            </a:r>
          </a:p>
          <a:p>
            <a:r>
              <a:rPr lang="en-US" dirty="0" smtClean="0"/>
              <a:t>        char *</a:t>
            </a:r>
            <a:r>
              <a:rPr lang="en-US" dirty="0" err="1" smtClean="0"/>
              <a:t>shm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char *s;</a:t>
            </a:r>
          </a:p>
          <a:p>
            <a:endParaRPr lang="en-US" dirty="0" smtClean="0"/>
          </a:p>
          <a:p>
            <a:r>
              <a:rPr lang="en-US" dirty="0" smtClean="0"/>
              <a:t>       </a:t>
            </a:r>
            <a:r>
              <a:rPr lang="en-US" dirty="0" smtClean="0">
                <a:solidFill>
                  <a:srgbClr val="0070C0"/>
                </a:solidFill>
              </a:rPr>
              <a:t> key=9876;</a:t>
            </a:r>
          </a:p>
          <a:p>
            <a:r>
              <a:rPr lang="en-US" dirty="0" smtClean="0"/>
              <a:t>        </a:t>
            </a:r>
            <a:r>
              <a:rPr lang="en-US" dirty="0" err="1" smtClean="0">
                <a:solidFill>
                  <a:srgbClr val="FF0000"/>
                </a:solidFill>
              </a:rPr>
              <a:t>shmid</a:t>
            </a:r>
            <a:r>
              <a:rPr lang="en-US" dirty="0" smtClean="0">
                <a:solidFill>
                  <a:srgbClr val="FF0000"/>
                </a:solidFill>
              </a:rPr>
              <a:t>=</a:t>
            </a:r>
            <a:r>
              <a:rPr lang="en-US" dirty="0" err="1" smtClean="0">
                <a:solidFill>
                  <a:srgbClr val="FF0000"/>
                </a:solidFill>
              </a:rPr>
              <a:t>shmget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key,SMSIZE</a:t>
            </a:r>
            <a:r>
              <a:rPr lang="en-US" dirty="0" smtClean="0">
                <a:solidFill>
                  <a:srgbClr val="FF0000"/>
                </a:solidFill>
              </a:rPr>
              <a:t>, IPC_CREAT | 0666);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0" y="1143000"/>
            <a:ext cx="4267200" cy="5355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 if(</a:t>
            </a:r>
            <a:r>
              <a:rPr lang="en-US" dirty="0" err="1" smtClean="0"/>
              <a:t>shmid</a:t>
            </a:r>
            <a:r>
              <a:rPr lang="en-US" dirty="0" smtClean="0"/>
              <a:t> &lt;0)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perror</a:t>
            </a:r>
            <a:r>
              <a:rPr lang="en-US" dirty="0" smtClean="0"/>
              <a:t>("</a:t>
            </a:r>
            <a:r>
              <a:rPr lang="en-US" dirty="0" err="1" smtClean="0"/>
              <a:t>shmget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                exit(1);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shm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dirty="0" err="1" smtClean="0">
                <a:solidFill>
                  <a:srgbClr val="FF0000"/>
                </a:solidFill>
              </a:rPr>
              <a:t>shmat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shmid</a:t>
            </a:r>
            <a:r>
              <a:rPr lang="en-US" dirty="0" smtClean="0">
                <a:solidFill>
                  <a:srgbClr val="FF0000"/>
                </a:solidFill>
              </a:rPr>
              <a:t>, NULL, 0);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       if(</a:t>
            </a:r>
            <a:r>
              <a:rPr lang="en-US" dirty="0" err="1" smtClean="0"/>
              <a:t>shm</a:t>
            </a:r>
            <a:r>
              <a:rPr lang="en-US" dirty="0" smtClean="0"/>
              <a:t> == (char *)-1)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perror</a:t>
            </a:r>
            <a:r>
              <a:rPr lang="en-US" dirty="0" smtClean="0"/>
              <a:t>("</a:t>
            </a:r>
            <a:r>
              <a:rPr lang="en-US" dirty="0" err="1" smtClean="0"/>
              <a:t>shmat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                exit(1);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</a:t>
            </a:r>
            <a:r>
              <a:rPr lang="en-US" dirty="0" err="1" smtClean="0">
                <a:solidFill>
                  <a:srgbClr val="FF0000"/>
                </a:solidFill>
              </a:rPr>
              <a:t>memcpy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shm,"hello</a:t>
            </a:r>
            <a:r>
              <a:rPr lang="en-US" dirty="0" smtClean="0">
                <a:solidFill>
                  <a:srgbClr val="FF0000"/>
                </a:solidFill>
              </a:rPr>
              <a:t> world",11);</a:t>
            </a:r>
          </a:p>
          <a:p>
            <a:r>
              <a:rPr lang="en-US" dirty="0" smtClean="0"/>
              <a:t>        s=</a:t>
            </a:r>
            <a:r>
              <a:rPr lang="en-US" dirty="0" err="1" smtClean="0"/>
              <a:t>shm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s+=11;</a:t>
            </a:r>
          </a:p>
          <a:p>
            <a:r>
              <a:rPr lang="en-US" dirty="0" smtClean="0"/>
              <a:t>        *s=0;</a:t>
            </a:r>
          </a:p>
          <a:p>
            <a:r>
              <a:rPr lang="en-US" dirty="0" smtClean="0"/>
              <a:t>        while(*</a:t>
            </a:r>
            <a:r>
              <a:rPr lang="en-US" dirty="0" err="1" smtClean="0"/>
              <a:t>shm</a:t>
            </a:r>
            <a:r>
              <a:rPr lang="en-US" dirty="0" smtClean="0"/>
              <a:t> != '*')</a:t>
            </a:r>
          </a:p>
          <a:p>
            <a:r>
              <a:rPr lang="en-US" dirty="0" smtClean="0"/>
              <a:t>                sleep(1);</a:t>
            </a:r>
          </a:p>
          <a:p>
            <a:r>
              <a:rPr lang="en-US" dirty="0" smtClean="0"/>
              <a:t>        return 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3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 Client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1371600"/>
            <a:ext cx="4038600" cy="5181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#include &lt;</a:t>
            </a:r>
            <a:r>
              <a:rPr lang="en-US" dirty="0" err="1" smtClean="0"/>
              <a:t>stdlib.h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#include &lt;</a:t>
            </a:r>
            <a:r>
              <a:rPr lang="en-US" dirty="0" err="1" smtClean="0"/>
              <a:t>string.h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#include &lt;sys/</a:t>
            </a:r>
            <a:r>
              <a:rPr lang="en-US" dirty="0" err="1" smtClean="0"/>
              <a:t>types.h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#include &lt;sys/</a:t>
            </a:r>
            <a:r>
              <a:rPr lang="en-US" dirty="0" err="1" smtClean="0"/>
              <a:t>ipc.h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#include &lt;sys/</a:t>
            </a:r>
            <a:r>
              <a:rPr lang="en-US" dirty="0" err="1" smtClean="0"/>
              <a:t>shm.h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smtClean="0"/>
              <a:t>#define SMSIZE 100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main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r>
              <a:rPr lang="en-US" dirty="0" smtClean="0"/>
              <a:t>, char *</a:t>
            </a:r>
            <a:r>
              <a:rPr lang="en-US" dirty="0" err="1" smtClean="0"/>
              <a:t>argv</a:t>
            </a:r>
            <a:r>
              <a:rPr lang="en-US" dirty="0" smtClean="0"/>
              <a:t>[])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shmid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key_t</a:t>
            </a:r>
            <a:r>
              <a:rPr lang="en-US" dirty="0" smtClean="0"/>
              <a:t> key;</a:t>
            </a:r>
          </a:p>
          <a:p>
            <a:r>
              <a:rPr lang="en-US" dirty="0" smtClean="0"/>
              <a:t>        char *</a:t>
            </a:r>
            <a:r>
              <a:rPr lang="en-US" dirty="0" err="1" smtClean="0"/>
              <a:t>shm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char *s;</a:t>
            </a:r>
          </a:p>
          <a:p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dirty="0" smtClean="0">
                <a:solidFill>
                  <a:srgbClr val="0070C0"/>
                </a:solidFill>
              </a:rPr>
              <a:t>key=9876;</a:t>
            </a:r>
          </a:p>
          <a:p>
            <a:r>
              <a:rPr lang="en-US" dirty="0" smtClean="0"/>
              <a:t>        </a:t>
            </a:r>
            <a:r>
              <a:rPr lang="en-US" dirty="0" err="1" smtClean="0">
                <a:solidFill>
                  <a:srgbClr val="FF0000"/>
                </a:solidFill>
              </a:rPr>
              <a:t>shmid</a:t>
            </a:r>
            <a:r>
              <a:rPr lang="en-US" dirty="0" smtClean="0">
                <a:solidFill>
                  <a:srgbClr val="FF0000"/>
                </a:solidFill>
              </a:rPr>
              <a:t>=</a:t>
            </a:r>
            <a:r>
              <a:rPr lang="en-US" dirty="0" err="1" smtClean="0">
                <a:solidFill>
                  <a:srgbClr val="FF0000"/>
                </a:solidFill>
              </a:rPr>
              <a:t>shmget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key,SMSIZE</a:t>
            </a:r>
            <a:r>
              <a:rPr lang="en-US" dirty="0" smtClean="0">
                <a:solidFill>
                  <a:srgbClr val="FF0000"/>
                </a:solidFill>
              </a:rPr>
              <a:t>, 0666);</a:t>
            </a:r>
          </a:p>
          <a:p>
            <a:r>
              <a:rPr lang="en-US" dirty="0" smtClean="0"/>
              <a:t>       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67200" y="1295400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if(</a:t>
            </a:r>
            <a:r>
              <a:rPr lang="en-US" dirty="0" err="1" smtClean="0"/>
              <a:t>shmid</a:t>
            </a:r>
            <a:r>
              <a:rPr lang="en-US" dirty="0" smtClean="0"/>
              <a:t> &lt;0)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perror</a:t>
            </a:r>
            <a:r>
              <a:rPr lang="en-US" dirty="0" smtClean="0"/>
              <a:t>("</a:t>
            </a:r>
            <a:r>
              <a:rPr lang="en-US" dirty="0" err="1" smtClean="0"/>
              <a:t>shmget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                exit(1);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</a:t>
            </a:r>
            <a:r>
              <a:rPr lang="en-US" dirty="0" err="1" smtClean="0">
                <a:solidFill>
                  <a:srgbClr val="FF0000"/>
                </a:solidFill>
              </a:rPr>
              <a:t>shm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dirty="0" err="1" smtClean="0">
                <a:solidFill>
                  <a:srgbClr val="FF0000"/>
                </a:solidFill>
              </a:rPr>
              <a:t>shmat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shmid</a:t>
            </a:r>
            <a:r>
              <a:rPr lang="en-US" dirty="0" smtClean="0">
                <a:solidFill>
                  <a:srgbClr val="FF0000"/>
                </a:solidFill>
              </a:rPr>
              <a:t>, NULL, 0);</a:t>
            </a:r>
          </a:p>
          <a:p>
            <a:r>
              <a:rPr lang="en-US" dirty="0" smtClean="0"/>
              <a:t>        if(</a:t>
            </a:r>
            <a:r>
              <a:rPr lang="en-US" dirty="0" err="1" smtClean="0"/>
              <a:t>shm</a:t>
            </a:r>
            <a:r>
              <a:rPr lang="en-US" dirty="0" smtClean="0"/>
              <a:t>== (char *)-1)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perror</a:t>
            </a:r>
            <a:r>
              <a:rPr lang="en-US" dirty="0" smtClean="0"/>
              <a:t>("</a:t>
            </a:r>
            <a:r>
              <a:rPr lang="en-US" dirty="0" err="1" smtClean="0"/>
              <a:t>shmat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                exit(1);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</a:t>
            </a:r>
            <a:r>
              <a:rPr lang="en-US" dirty="0" smtClean="0">
                <a:solidFill>
                  <a:srgbClr val="FF0000"/>
                </a:solidFill>
              </a:rPr>
              <a:t>for(s=</a:t>
            </a:r>
            <a:r>
              <a:rPr lang="en-US" dirty="0" err="1" smtClean="0">
                <a:solidFill>
                  <a:srgbClr val="FF0000"/>
                </a:solidFill>
              </a:rPr>
              <a:t>shm</a:t>
            </a:r>
            <a:r>
              <a:rPr lang="en-US" dirty="0" smtClean="0">
                <a:solidFill>
                  <a:srgbClr val="FF0000"/>
                </a:solidFill>
              </a:rPr>
              <a:t>;*s!=0;s++)</a:t>
            </a:r>
          </a:p>
          <a:p>
            <a:r>
              <a:rPr lang="en-US" dirty="0" smtClean="0"/>
              <a:t>          </a:t>
            </a:r>
            <a:r>
              <a:rPr lang="en-US" dirty="0" err="1" smtClean="0"/>
              <a:t>printf</a:t>
            </a:r>
            <a:r>
              <a:rPr lang="en-US" dirty="0" smtClean="0"/>
              <a:t>("%c",*s);</a:t>
            </a:r>
          </a:p>
          <a:p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dirty="0" err="1" smtClean="0"/>
              <a:t>printf</a:t>
            </a:r>
            <a:r>
              <a:rPr lang="en-US" dirty="0" smtClean="0"/>
              <a:t>("\n");</a:t>
            </a:r>
          </a:p>
          <a:p>
            <a:r>
              <a:rPr lang="en-US" dirty="0" smtClean="0"/>
              <a:t>        *</a:t>
            </a:r>
            <a:r>
              <a:rPr lang="en-US" dirty="0" err="1" smtClean="0"/>
              <a:t>shm</a:t>
            </a:r>
            <a:r>
              <a:rPr lang="en-US" dirty="0" smtClean="0"/>
              <a:t>='*';</a:t>
            </a:r>
          </a:p>
          <a:p>
            <a:r>
              <a:rPr lang="en-US" dirty="0" smtClean="0"/>
              <a:t>        return 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9435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Some time process don’t need to communicate explicate values</a:t>
            </a:r>
          </a:p>
          <a:p>
            <a:pPr lvl="1"/>
            <a:r>
              <a:rPr lang="en-US" dirty="0" smtClean="0"/>
              <a:t>They might need to sync their activities.</a:t>
            </a:r>
          </a:p>
          <a:p>
            <a:r>
              <a:rPr lang="en-US" dirty="0" smtClean="0"/>
              <a:t>Consider the shared value program in which both process increment variable </a:t>
            </a:r>
          </a:p>
          <a:p>
            <a:pPr marL="457200" lvl="1" indent="0">
              <a:buNone/>
            </a:pPr>
            <a:r>
              <a:rPr lang="en-US" dirty="0" smtClean="0"/>
              <a:t>shared </a:t>
            </a:r>
            <a:r>
              <a:rPr lang="en-US" dirty="0" err="1" smtClean="0"/>
              <a:t>int</a:t>
            </a:r>
            <a:r>
              <a:rPr lang="en-US" dirty="0" smtClean="0"/>
              <a:t> I =0;</a:t>
            </a:r>
          </a:p>
          <a:p>
            <a:pPr marL="457200" lvl="1" indent="0">
              <a:buNone/>
            </a:pPr>
            <a:r>
              <a:rPr lang="en-US" dirty="0" smtClean="0"/>
              <a:t>P1:			p2:</a:t>
            </a:r>
          </a:p>
          <a:p>
            <a:pPr marL="457200" lvl="1" indent="0">
              <a:buNone/>
            </a:pPr>
            <a:r>
              <a:rPr lang="en-US" dirty="0" smtClean="0"/>
              <a:t>i++;		i++;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What is the </a:t>
            </a:r>
            <a:r>
              <a:rPr lang="en-US" dirty="0"/>
              <a:t>v</a:t>
            </a:r>
            <a:r>
              <a:rPr lang="en-US" dirty="0" smtClean="0"/>
              <a:t>alue of i after this?</a:t>
            </a:r>
          </a:p>
          <a:p>
            <a:pPr marL="457200" lvl="1" indent="0">
              <a:buNone/>
            </a:pPr>
            <a:r>
              <a:rPr lang="en-US" dirty="0" smtClean="0"/>
              <a:t>Remember that i++ compiles something like this in Assembly</a:t>
            </a:r>
          </a:p>
          <a:p>
            <a:pPr marL="457200" lvl="1" indent="0">
              <a:buNone/>
            </a:pPr>
            <a:r>
              <a:rPr lang="en-US" dirty="0" smtClean="0"/>
              <a:t>LW		R1	i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Add	R1	R1, 1</a:t>
            </a:r>
          </a:p>
          <a:p>
            <a:pPr marL="457200" lvl="1" indent="0">
              <a:buNone/>
            </a:pPr>
            <a:r>
              <a:rPr lang="en-US" dirty="0" smtClean="0"/>
              <a:t>SW		i	R1</a:t>
            </a:r>
          </a:p>
        </p:txBody>
      </p:sp>
    </p:spTree>
    <p:extLst>
      <p:ext uri="{BB962C8B-B14F-4D97-AF65-F5344CB8AC3E}">
        <p14:creationId xmlns:p14="http://schemas.microsoft.com/office/powerpoint/2010/main" val="29371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How to prevent two process updating</a:t>
            </a:r>
          </a:p>
          <a:p>
            <a:pPr marL="0" indent="0">
              <a:buNone/>
            </a:pPr>
            <a:r>
              <a:rPr lang="en-US" dirty="0"/>
              <a:t>shared memory at the same time?</a:t>
            </a:r>
          </a:p>
          <a:p>
            <a:pPr lvl="1"/>
            <a:r>
              <a:rPr lang="en-US" dirty="0"/>
              <a:t>Sync primitives semaphore, </a:t>
            </a:r>
            <a:r>
              <a:rPr lang="en-US" dirty="0" err="1" smtClean="0"/>
              <a:t>mutex</a:t>
            </a:r>
            <a:r>
              <a:rPr lang="en-US" dirty="0"/>
              <a:t>, barrier </a:t>
            </a:r>
          </a:p>
          <a:p>
            <a:r>
              <a:rPr lang="en-US" dirty="0" smtClean="0"/>
              <a:t>Identification of critical section; allow the process access this section one at a time (</a:t>
            </a:r>
            <a:r>
              <a:rPr lang="en-US" dirty="0" smtClean="0">
                <a:solidFill>
                  <a:srgbClr val="FF0000"/>
                </a:solidFill>
              </a:rPr>
              <a:t>mutual exclusion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Mutex</a:t>
            </a:r>
            <a:r>
              <a:rPr lang="en-US" dirty="0" smtClean="0"/>
              <a:t> Lock</a:t>
            </a:r>
          </a:p>
          <a:p>
            <a:pPr lvl="1"/>
            <a:r>
              <a:rPr lang="en-US" dirty="0" smtClean="0"/>
              <a:t>Acquire Lock() ; </a:t>
            </a:r>
          </a:p>
          <a:p>
            <a:pPr lvl="2"/>
            <a:r>
              <a:rPr lang="en-US" dirty="0" smtClean="0"/>
              <a:t>Done before critical section</a:t>
            </a:r>
          </a:p>
          <a:p>
            <a:pPr lvl="2"/>
            <a:r>
              <a:rPr lang="en-US" dirty="0" smtClean="0"/>
              <a:t> return when safe for other process to enter</a:t>
            </a:r>
          </a:p>
          <a:p>
            <a:pPr lvl="1"/>
            <a:r>
              <a:rPr lang="en-US" dirty="0" smtClean="0"/>
              <a:t>Release lock();</a:t>
            </a:r>
          </a:p>
          <a:p>
            <a:pPr lvl="2"/>
            <a:r>
              <a:rPr lang="en-US" dirty="0" smtClean="0"/>
              <a:t> Done after critical section </a:t>
            </a:r>
          </a:p>
          <a:p>
            <a:pPr lvl="2"/>
            <a:r>
              <a:rPr lang="en-US" dirty="0" smtClean="0"/>
              <a:t>allows process to acquire the 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4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a 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L = 0;   /* 0:  lock is available L=1 lock in use </a:t>
            </a:r>
          </a:p>
          <a:p>
            <a:r>
              <a:rPr lang="en-US" dirty="0" err="1" smtClean="0"/>
              <a:t>AcquireLock</a:t>
            </a:r>
            <a:r>
              <a:rPr lang="en-US" dirty="0" smtClean="0"/>
              <a:t>(L)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While( </a:t>
            </a:r>
            <a:r>
              <a:rPr lang="en-US" dirty="0"/>
              <a:t>L</a:t>
            </a:r>
            <a:r>
              <a:rPr lang="en-US" dirty="0" smtClean="0"/>
              <a:t>==1) ;  /*Busy waiting, 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L =1		</a:t>
            </a:r>
            <a:r>
              <a:rPr lang="en-US" dirty="0"/>
              <a:t> /*can’t put the process in to </a:t>
            </a:r>
            <a:r>
              <a:rPr lang="en-US" dirty="0" smtClean="0"/>
              <a:t>/*</a:t>
            </a:r>
            <a:r>
              <a:rPr lang="en-US" dirty="0"/>
              <a:t>waiting state for preempting scheduling </a:t>
            </a:r>
            <a:r>
              <a:rPr lang="en-US" dirty="0" smtClean="0"/>
              <a:t>policy</a:t>
            </a:r>
          </a:p>
          <a:p>
            <a:r>
              <a:rPr lang="en-US" dirty="0" err="1" smtClean="0"/>
              <a:t>ReleaseLock</a:t>
            </a:r>
            <a:r>
              <a:rPr lang="en-US" dirty="0" smtClean="0"/>
              <a:t>(L)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  L=0</a:t>
            </a:r>
          </a:p>
          <a:p>
            <a:r>
              <a:rPr lang="en-US" dirty="0" err="1" smtClean="0"/>
              <a:t>Mutex</a:t>
            </a:r>
            <a:r>
              <a:rPr lang="en-US" dirty="0" smtClean="0"/>
              <a:t>, spin wait lock, spinlock, Busy wait 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00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Concurrent programming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799"/>
          </a:xfrm>
        </p:spPr>
        <p:txBody>
          <a:bodyPr>
            <a:normAutofit fontScale="70000" lnSpcReduction="20000"/>
          </a:bodyPr>
          <a:lstStyle/>
          <a:p>
            <a:r>
              <a:rPr lang="en-US" sz="4500" dirty="0" smtClean="0"/>
              <a:t>Program runs as more than one process</a:t>
            </a:r>
          </a:p>
          <a:p>
            <a:pPr lvl="1"/>
            <a:r>
              <a:rPr lang="en-US" sz="3800" dirty="0"/>
              <a:t>Essentially more than one control flow</a:t>
            </a:r>
          </a:p>
          <a:p>
            <a:pPr lvl="1"/>
            <a:r>
              <a:rPr lang="en-US" sz="3800" dirty="0" smtClean="0"/>
              <a:t>Do not </a:t>
            </a:r>
            <a:r>
              <a:rPr lang="en-US" sz="3800" dirty="0"/>
              <a:t>happen at the same time  on C</a:t>
            </a:r>
            <a:r>
              <a:rPr lang="en-US" sz="3800" dirty="0" smtClean="0"/>
              <a:t>PU</a:t>
            </a:r>
            <a:endParaRPr lang="en-US" sz="3800" dirty="0"/>
          </a:p>
          <a:p>
            <a:r>
              <a:rPr lang="en-US" sz="4500" dirty="0"/>
              <a:t>Processes within a system may be </a:t>
            </a:r>
            <a:r>
              <a:rPr lang="en-US" sz="4500" b="1" dirty="0"/>
              <a:t>independent </a:t>
            </a:r>
            <a:r>
              <a:rPr lang="en-US" sz="4500" dirty="0"/>
              <a:t>or </a:t>
            </a:r>
            <a:r>
              <a:rPr lang="en-US" sz="4500" b="1" dirty="0"/>
              <a:t>cooperating</a:t>
            </a:r>
          </a:p>
          <a:p>
            <a:pPr lvl="1"/>
            <a:r>
              <a:rPr lang="en-US" sz="3800" b="1" dirty="0"/>
              <a:t>Independent – </a:t>
            </a:r>
            <a:r>
              <a:rPr lang="en-US" sz="3800" dirty="0"/>
              <a:t>It cannot affect or be effected by the other processes executing in the system – Does not share any data with any other processes</a:t>
            </a:r>
          </a:p>
          <a:p>
            <a:pPr lvl="1"/>
            <a:r>
              <a:rPr lang="en-US" sz="3800" b="1" dirty="0"/>
              <a:t>Cooperating -  </a:t>
            </a:r>
            <a:r>
              <a:rPr lang="en-US" sz="3800" dirty="0"/>
              <a:t>It can affect or be affected by the other processes executing in the system.</a:t>
            </a:r>
            <a:endParaRPr lang="en-US" sz="3800" b="1" dirty="0"/>
          </a:p>
          <a:p>
            <a:r>
              <a:rPr lang="en-US" sz="4500" dirty="0" smtClean="0"/>
              <a:t>Brings </a:t>
            </a:r>
            <a:r>
              <a:rPr lang="en-US" sz="4500" dirty="0"/>
              <a:t>New </a:t>
            </a:r>
            <a:r>
              <a:rPr lang="en-US" sz="4500" dirty="0" smtClean="0"/>
              <a:t>programming challenge</a:t>
            </a:r>
            <a:endParaRPr lang="en-US" sz="4500" dirty="0"/>
          </a:p>
          <a:p>
            <a:pPr lvl="1"/>
            <a:r>
              <a:rPr lang="en-US" sz="3400" dirty="0"/>
              <a:t>To achieve </a:t>
            </a:r>
            <a:r>
              <a:rPr lang="en-US" sz="3400" dirty="0" smtClean="0"/>
              <a:t>the common objective </a:t>
            </a:r>
            <a:r>
              <a:rPr lang="en-US" sz="3400" dirty="0"/>
              <a:t>of the </a:t>
            </a:r>
            <a:r>
              <a:rPr lang="en-US" sz="3400" dirty="0" smtClean="0"/>
              <a:t>program need to establish </a:t>
            </a:r>
            <a:r>
              <a:rPr lang="en-US" sz="3400" dirty="0"/>
              <a:t>the cooperation between the </a:t>
            </a:r>
            <a:r>
              <a:rPr lang="en-US" sz="3400" dirty="0" smtClean="0"/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207383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Busy wait lock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Hardware support to implement a lock</a:t>
            </a:r>
          </a:p>
          <a:p>
            <a:pPr lvl="1"/>
            <a:r>
              <a:rPr lang="en-US" dirty="0" err="1" smtClean="0"/>
              <a:t>Test&amp;Set</a:t>
            </a:r>
            <a:r>
              <a:rPr lang="en-US" dirty="0" smtClean="0"/>
              <a:t> </a:t>
            </a:r>
            <a:r>
              <a:rPr lang="en-US" dirty="0"/>
              <a:t>instruction</a:t>
            </a:r>
          </a:p>
          <a:p>
            <a:r>
              <a:rPr lang="en-US" dirty="0" err="1"/>
              <a:t>T</a:t>
            </a:r>
            <a:r>
              <a:rPr lang="en-US" dirty="0" err="1" smtClean="0"/>
              <a:t>est&amp;Set</a:t>
            </a:r>
            <a:r>
              <a:rPr lang="en-US" dirty="0" smtClean="0"/>
              <a:t> Lock{  </a:t>
            </a:r>
            <a:r>
              <a:rPr lang="en-US" dirty="0" err="1" smtClean="0"/>
              <a:t>tmp</a:t>
            </a:r>
            <a:r>
              <a:rPr lang="en-US" dirty="0" smtClean="0"/>
              <a:t>=Lock; Lock </a:t>
            </a:r>
            <a:r>
              <a:rPr lang="en-US" dirty="0"/>
              <a:t>= </a:t>
            </a:r>
            <a:r>
              <a:rPr lang="en-US" dirty="0" smtClean="0"/>
              <a:t>1; return </a:t>
            </a:r>
            <a:r>
              <a:rPr lang="en-US" dirty="0" err="1" smtClean="0"/>
              <a:t>tmp</a:t>
            </a:r>
            <a:r>
              <a:rPr lang="en-US" dirty="0" smtClean="0"/>
              <a:t>;}</a:t>
            </a:r>
            <a:endParaRPr lang="en-US" dirty="0"/>
          </a:p>
          <a:p>
            <a:r>
              <a:rPr lang="en-US" dirty="0"/>
              <a:t>Machine instruction with one memory operand</a:t>
            </a:r>
          </a:p>
          <a:p>
            <a:r>
              <a:rPr lang="en-US" dirty="0"/>
              <a:t>Its atomic read modify write instructions(RMW) all 3steps happen as one </a:t>
            </a:r>
            <a:r>
              <a:rPr lang="en-US" dirty="0" smtClean="0"/>
              <a:t>operation</a:t>
            </a:r>
          </a:p>
          <a:p>
            <a:pPr marL="0" indent="0">
              <a:buNone/>
            </a:pPr>
            <a:r>
              <a:rPr lang="en-US" dirty="0" err="1" smtClean="0"/>
              <a:t>AcquiredLock</a:t>
            </a:r>
            <a:r>
              <a:rPr lang="en-US" dirty="0" smtClean="0"/>
              <a:t>() </a:t>
            </a:r>
          </a:p>
          <a:p>
            <a:pPr marL="457200" lvl="1" indent="0">
              <a:buNone/>
            </a:pPr>
            <a:r>
              <a:rPr lang="en-US" dirty="0" smtClean="0"/>
              <a:t>while  (</a:t>
            </a:r>
            <a:r>
              <a:rPr lang="en-US" dirty="0" err="1" smtClean="0"/>
              <a:t>test&amp;set</a:t>
            </a:r>
            <a:r>
              <a:rPr lang="en-US" dirty="0" smtClean="0"/>
              <a:t>(L) </a:t>
            </a:r>
            <a:r>
              <a:rPr lang="en-US" sz="1500" dirty="0" smtClean="0"/>
              <a:t>/* busy wait until L is test &amp; set from 0 to 1 </a:t>
            </a:r>
            <a:r>
              <a:rPr lang="en-US" sz="1500" dirty="0" err="1" smtClean="0"/>
              <a:t>im</a:t>
            </a:r>
            <a:r>
              <a:rPr lang="en-US" sz="1500" dirty="0" smtClean="0"/>
              <a:t> plies return value is 0</a:t>
            </a:r>
          </a:p>
          <a:p>
            <a:pPr marL="0" indent="0">
              <a:buNone/>
            </a:pPr>
            <a:r>
              <a:rPr lang="en-US" dirty="0" err="1" smtClean="0"/>
              <a:t>ReleaseLock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L=1;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5997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Semaphore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semaphore is an integer value.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process waits for permission to proceed by waiting for the integer to become 0.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process proceeds after the signal, it may increment the integer by 1.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the process is completed, it changes the semaphore’s value by subtracting 1 from the </a:t>
            </a:r>
            <a:r>
              <a:rPr lang="en-US" dirty="0" smtClean="0"/>
              <a:t>integer.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1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Semaphore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basic functionality of a semaphore is that you </a:t>
            </a:r>
            <a:r>
              <a:rPr lang="en-US" dirty="0" smtClean="0"/>
              <a:t> can </a:t>
            </a:r>
            <a:r>
              <a:rPr lang="en-US" dirty="0"/>
              <a:t>either set it, check it, or wait until it clears then set it ("test-n-set</a:t>
            </a:r>
            <a:r>
              <a:rPr lang="en-US" dirty="0" smtClean="0"/>
              <a:t>")</a:t>
            </a:r>
          </a:p>
          <a:p>
            <a:r>
              <a:rPr lang="en-US" dirty="0" smtClean="0"/>
              <a:t>Operations : P(wait)  and  V(signal)</a:t>
            </a:r>
          </a:p>
          <a:p>
            <a:r>
              <a:rPr lang="en-US" dirty="0" smtClean="0"/>
              <a:t>P(S) 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 if </a:t>
            </a:r>
            <a:r>
              <a:rPr lang="en-US" dirty="0"/>
              <a:t>S</a:t>
            </a:r>
            <a:r>
              <a:rPr lang="en-US" dirty="0" smtClean="0"/>
              <a:t> is nonzero decrement </a:t>
            </a:r>
            <a:r>
              <a:rPr lang="en-US" dirty="0"/>
              <a:t> </a:t>
            </a:r>
            <a:r>
              <a:rPr lang="en-US" dirty="0" smtClean="0"/>
              <a:t>S and returns; </a:t>
            </a:r>
          </a:p>
          <a:p>
            <a:pPr marL="457200" lvl="1" indent="0">
              <a:buNone/>
            </a:pPr>
            <a:r>
              <a:rPr lang="en-US" dirty="0"/>
              <a:t>e</a:t>
            </a:r>
            <a:r>
              <a:rPr lang="en-US" dirty="0" smtClean="0"/>
              <a:t>lse blocks process until S become nonzero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implies process restarted decrements s and returns</a:t>
            </a:r>
          </a:p>
          <a:p>
            <a:r>
              <a:rPr lang="en-US" dirty="0" smtClean="0"/>
              <a:t>V(S)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increment S by 1;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one among the blocked process is restarted</a:t>
            </a:r>
          </a:p>
          <a:p>
            <a:pPr marL="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5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Mutual exclusion by call to p(s) make semaphore to </a:t>
            </a:r>
            <a:r>
              <a:rPr lang="en-US" dirty="0"/>
              <a:t>0</a:t>
            </a:r>
            <a:r>
              <a:rPr lang="en-US" dirty="0" smtClean="0"/>
              <a:t> and </a:t>
            </a:r>
            <a:r>
              <a:rPr lang="en-US" dirty="0"/>
              <a:t>1</a:t>
            </a:r>
            <a:r>
              <a:rPr lang="en-US" dirty="0" smtClean="0"/>
              <a:t> by calling to V(S)</a:t>
            </a:r>
          </a:p>
          <a:p>
            <a:pPr marL="0" indent="0">
              <a:buNone/>
            </a:pPr>
            <a:r>
              <a:rPr lang="en-US" dirty="0" smtClean="0"/>
              <a:t>Initialize  Semaphore S=1;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P(s)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if (s!=0), s– return; else block process until s!=0; s– return;}</a:t>
            </a:r>
          </a:p>
          <a:p>
            <a:pPr marL="0" indent="0">
              <a:buNone/>
            </a:pPr>
            <a:r>
              <a:rPr lang="en-US" dirty="0" smtClean="0"/>
              <a:t>Critical section</a:t>
            </a:r>
          </a:p>
          <a:p>
            <a:pPr marL="0" indent="0">
              <a:buNone/>
            </a:pPr>
            <a:r>
              <a:rPr lang="en-US" dirty="0" smtClean="0"/>
              <a:t>V(s) = {s++; unblocks a process blocked on s}</a:t>
            </a:r>
          </a:p>
          <a:p>
            <a:r>
              <a:rPr lang="en-US" dirty="0" smtClean="0"/>
              <a:t>Semaphore s1=0; s2=0;</a:t>
            </a:r>
            <a:endParaRPr lang="en-US" dirty="0"/>
          </a:p>
          <a:p>
            <a:r>
              <a:rPr lang="en-US" dirty="0" smtClean="0"/>
              <a:t>Process1 :read ; v(s1)</a:t>
            </a:r>
          </a:p>
          <a:p>
            <a:r>
              <a:rPr lang="en-US" dirty="0" smtClean="0"/>
              <a:t>Process 2: P(s1); </a:t>
            </a:r>
            <a:r>
              <a:rPr lang="en-US" dirty="0" err="1" smtClean="0"/>
              <a:t>claulate</a:t>
            </a:r>
            <a:r>
              <a:rPr lang="en-US" dirty="0" smtClean="0"/>
              <a:t>, V(s2)</a:t>
            </a:r>
          </a:p>
          <a:p>
            <a:r>
              <a:rPr lang="en-US" dirty="0" smtClean="0"/>
              <a:t>Process 3: p(s2) write;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63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and Starvation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Starvation occurs when one or more threads /process  in your program are blocked from gaining access to a resource</a:t>
            </a:r>
          </a:p>
          <a:p>
            <a:r>
              <a:rPr lang="en-US" dirty="0" smtClean="0"/>
              <a:t>Deadlock, the ultimate form of starvation, occurs when two or more process are waiting on a condition that cannot be satisfied</a:t>
            </a:r>
          </a:p>
          <a:p>
            <a:r>
              <a:rPr lang="en-US" dirty="0" smtClean="0"/>
              <a:t>process </a:t>
            </a:r>
            <a:r>
              <a:rPr lang="en-US" dirty="0"/>
              <a:t>waiting for the resources held by others while holding the resource need by others</a:t>
            </a:r>
            <a:r>
              <a:rPr lang="en-US" dirty="0" smtClean="0"/>
              <a:t>.</a:t>
            </a:r>
          </a:p>
          <a:p>
            <a:r>
              <a:rPr lang="en-US" dirty="0"/>
              <a:t>Process </a:t>
            </a:r>
            <a:r>
              <a:rPr lang="en-US" dirty="0" err="1"/>
              <a:t>AcquireLock</a:t>
            </a:r>
            <a:r>
              <a:rPr lang="en-US" dirty="0"/>
              <a:t>(), </a:t>
            </a:r>
            <a:r>
              <a:rPr lang="en-US" dirty="0" err="1"/>
              <a:t>AcquireLock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759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Producer-Consumer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Producer : Produce and write to the shared buffer</a:t>
            </a:r>
          </a:p>
          <a:p>
            <a:r>
              <a:rPr lang="en-US" dirty="0" smtClean="0"/>
              <a:t>Consumer: Consume by reading the shared buffer</a:t>
            </a:r>
          </a:p>
          <a:p>
            <a:pPr lvl="1"/>
            <a:r>
              <a:rPr lang="en-US" dirty="0" smtClean="0"/>
              <a:t>Producer must ensure not to write in a full buffer</a:t>
            </a:r>
          </a:p>
          <a:p>
            <a:pPr lvl="1"/>
            <a:r>
              <a:rPr lang="en-US" dirty="0" smtClean="0"/>
              <a:t>consumer should not read from empty buffer</a:t>
            </a:r>
          </a:p>
          <a:p>
            <a:r>
              <a:rPr lang="en-US" dirty="0" smtClean="0"/>
              <a:t>They need to sync the access to the buffer and treat access to the buffer as critical section hence need mutual exclusion</a:t>
            </a:r>
          </a:p>
          <a:p>
            <a:r>
              <a:rPr lang="en-US" dirty="0" smtClean="0"/>
              <a:t>Hence problem of both sync &amp; </a:t>
            </a:r>
            <a:r>
              <a:rPr lang="en-US" dirty="0" err="1" smtClean="0"/>
              <a:t>Mutex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92020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Shared buffer[0….n-1</a:t>
            </a:r>
            <a:r>
              <a:rPr lang="en-US" dirty="0" smtClean="0"/>
              <a:t>]  </a:t>
            </a:r>
            <a:r>
              <a:rPr lang="en-US" dirty="0" smtClean="0">
                <a:solidFill>
                  <a:srgbClr val="FF0000"/>
                </a:solidFill>
              </a:rPr>
              <a:t>/*critical section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Producer </a:t>
            </a:r>
            <a:r>
              <a:rPr lang="en-US" dirty="0" smtClean="0"/>
              <a:t>: repeatedly {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/>
              <a:t>produce </a:t>
            </a:r>
            <a:r>
              <a:rPr lang="en-US" dirty="0" smtClean="0"/>
              <a:t>x;</a:t>
            </a:r>
          </a:p>
          <a:p>
            <a:pPr marL="0" indent="0">
              <a:buNone/>
            </a:pPr>
            <a:r>
              <a:rPr lang="en-US" sz="3000" dirty="0"/>
              <a:t> </a:t>
            </a:r>
            <a:r>
              <a:rPr lang="en-US" sz="3000" dirty="0" smtClean="0"/>
              <a:t>  if (buffer == full) wait for consumption </a:t>
            </a:r>
            <a:r>
              <a:rPr lang="en-US" sz="3000" dirty="0" smtClean="0">
                <a:solidFill>
                  <a:srgbClr val="FF0000"/>
                </a:solidFill>
              </a:rPr>
              <a:t>/*</a:t>
            </a:r>
            <a:r>
              <a:rPr lang="en-US" sz="3000" dirty="0" err="1" smtClean="0">
                <a:solidFill>
                  <a:srgbClr val="FF0000"/>
                </a:solidFill>
              </a:rPr>
              <a:t>mutex</a:t>
            </a:r>
            <a:endParaRPr lang="en-US" sz="3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buffer </a:t>
            </a:r>
            <a:r>
              <a:rPr lang="en-US" dirty="0"/>
              <a:t>[++i]= x;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signal consumer; </a:t>
            </a:r>
            <a:r>
              <a:rPr lang="en-US" dirty="0" smtClean="0">
                <a:solidFill>
                  <a:srgbClr val="FF0000"/>
                </a:solidFill>
              </a:rPr>
              <a:t>/*Semaphore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smtClean="0"/>
              <a:t>Consumer : repeatedly{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if </a:t>
            </a:r>
            <a:r>
              <a:rPr lang="en-US" dirty="0"/>
              <a:t>(buffer == </a:t>
            </a:r>
            <a:r>
              <a:rPr lang="en-US" dirty="0" smtClean="0"/>
              <a:t>empty) </a:t>
            </a:r>
            <a:r>
              <a:rPr lang="en-US" dirty="0"/>
              <a:t>wait for </a:t>
            </a:r>
            <a:r>
              <a:rPr lang="en-US" dirty="0" smtClean="0"/>
              <a:t>production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/>
              <a:t>y = buffer[--i];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consume y; </a:t>
            </a:r>
          </a:p>
          <a:p>
            <a:pPr marL="0" indent="0">
              <a:buNone/>
            </a:pPr>
            <a:r>
              <a:rPr lang="en-US" dirty="0" smtClean="0"/>
              <a:t> signal producer;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50186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Dining Philosophers Problem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1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Dining Philosophers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 philosopher sitting around a circular table with a plate of food in front of each and a fork between each 2 philosopher</a:t>
            </a:r>
          </a:p>
          <a:p>
            <a:r>
              <a:rPr lang="en-US" dirty="0" smtClean="0"/>
              <a:t>Philosopher does: repeatedly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    Eat( using 2 forks)</a:t>
            </a:r>
          </a:p>
          <a:p>
            <a:pPr marL="457200" lvl="1" indent="0">
              <a:buNone/>
            </a:pPr>
            <a:r>
              <a:rPr lang="en-US" dirty="0" smtClean="0"/>
              <a:t>    Think</a:t>
            </a:r>
          </a:p>
          <a:p>
            <a:pPr marL="457200" lvl="1" indent="0">
              <a:buNone/>
            </a:pPr>
            <a:r>
              <a:rPr lang="en-US" dirty="0" smtClean="0"/>
              <a:t>Problem:  avoid dead lock; be fair to 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2532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movement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3429000"/>
            <a:ext cx="17526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Communication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38400" y="2261062"/>
            <a:ext cx="14478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Data Transfer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16480" y="4675692"/>
            <a:ext cx="18288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Shared Memory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 flipV="1">
            <a:off x="1905000" y="2445728"/>
            <a:ext cx="533400" cy="1167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6" idx="1"/>
          </p:cNvCxnSpPr>
          <p:nvPr/>
        </p:nvCxnSpPr>
        <p:spPr>
          <a:xfrm>
            <a:off x="1905000" y="3613666"/>
            <a:ext cx="411480" cy="12466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95800" y="1415935"/>
            <a:ext cx="13716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Byte Stream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95800" y="2660365"/>
            <a:ext cx="11430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Message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62500" y="4043925"/>
            <a:ext cx="17526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POSIX SHMEM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718166" y="4860358"/>
            <a:ext cx="17526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SysV</a:t>
            </a:r>
            <a:r>
              <a:rPr lang="en-US" dirty="0" smtClean="0"/>
              <a:t> SHMEM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730634" y="5708657"/>
            <a:ext cx="205116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Memory Mapping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5" idx="3"/>
            <a:endCxn id="11" idx="1"/>
          </p:cNvCxnSpPr>
          <p:nvPr/>
        </p:nvCxnSpPr>
        <p:spPr>
          <a:xfrm flipV="1">
            <a:off x="3886200" y="1600601"/>
            <a:ext cx="609600" cy="8451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3"/>
            <a:endCxn id="12" idx="1"/>
          </p:cNvCxnSpPr>
          <p:nvPr/>
        </p:nvCxnSpPr>
        <p:spPr>
          <a:xfrm>
            <a:off x="3886200" y="2445728"/>
            <a:ext cx="609600" cy="3993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553200" y="1046603"/>
            <a:ext cx="13716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PIPE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946669" y="1415935"/>
            <a:ext cx="13716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FIFO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239000" y="1838498"/>
            <a:ext cx="15240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Stream Socket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11" idx="3"/>
          </p:cNvCxnSpPr>
          <p:nvPr/>
        </p:nvCxnSpPr>
        <p:spPr>
          <a:xfrm flipV="1">
            <a:off x="5867400" y="1231269"/>
            <a:ext cx="685800" cy="369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3"/>
            <a:endCxn id="27" idx="1"/>
          </p:cNvCxnSpPr>
          <p:nvPr/>
        </p:nvCxnSpPr>
        <p:spPr>
          <a:xfrm>
            <a:off x="5867400" y="1600601"/>
            <a:ext cx="10792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3"/>
            <a:endCxn id="28" idx="1"/>
          </p:cNvCxnSpPr>
          <p:nvPr/>
        </p:nvCxnSpPr>
        <p:spPr>
          <a:xfrm>
            <a:off x="5867400" y="1600601"/>
            <a:ext cx="1371600" cy="4225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477000" y="3246266"/>
            <a:ext cx="11430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Sys V MQ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210300" y="2314732"/>
            <a:ext cx="11430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POSIX MQ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308666" y="2759825"/>
            <a:ext cx="200960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Datagram Socket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12" idx="3"/>
            <a:endCxn id="37" idx="1"/>
          </p:cNvCxnSpPr>
          <p:nvPr/>
        </p:nvCxnSpPr>
        <p:spPr>
          <a:xfrm flipV="1">
            <a:off x="5638800" y="2499398"/>
            <a:ext cx="571500" cy="3456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2" idx="3"/>
            <a:endCxn id="38" idx="1"/>
          </p:cNvCxnSpPr>
          <p:nvPr/>
        </p:nvCxnSpPr>
        <p:spPr>
          <a:xfrm>
            <a:off x="5638800" y="2845031"/>
            <a:ext cx="669866" cy="99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2" idx="3"/>
            <a:endCxn id="36" idx="1"/>
          </p:cNvCxnSpPr>
          <p:nvPr/>
        </p:nvCxnSpPr>
        <p:spPr>
          <a:xfrm>
            <a:off x="5638800" y="2845031"/>
            <a:ext cx="838200" cy="5859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6" idx="3"/>
            <a:endCxn id="16" idx="1"/>
          </p:cNvCxnSpPr>
          <p:nvPr/>
        </p:nvCxnSpPr>
        <p:spPr>
          <a:xfrm flipV="1">
            <a:off x="4145280" y="4228591"/>
            <a:ext cx="617220" cy="6317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6" idx="3"/>
            <a:endCxn id="17" idx="1"/>
          </p:cNvCxnSpPr>
          <p:nvPr/>
        </p:nvCxnSpPr>
        <p:spPr>
          <a:xfrm>
            <a:off x="4145280" y="4860358"/>
            <a:ext cx="572886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6" idx="3"/>
            <a:endCxn id="18" idx="1"/>
          </p:cNvCxnSpPr>
          <p:nvPr/>
        </p:nvCxnSpPr>
        <p:spPr>
          <a:xfrm>
            <a:off x="4145280" y="4860358"/>
            <a:ext cx="585354" cy="1032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8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Inter-process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5100" dirty="0" smtClean="0"/>
              <a:t>Reasons for cooperating processes:</a:t>
            </a:r>
          </a:p>
          <a:p>
            <a:pPr lvl="1"/>
            <a:r>
              <a:rPr lang="en-US" sz="3800" dirty="0" smtClean="0"/>
              <a:t>Information sharing</a:t>
            </a:r>
          </a:p>
          <a:p>
            <a:pPr lvl="1"/>
            <a:r>
              <a:rPr lang="en-US" sz="3800" dirty="0" smtClean="0"/>
              <a:t>Computation speedup</a:t>
            </a:r>
          </a:p>
          <a:p>
            <a:pPr lvl="1"/>
            <a:r>
              <a:rPr lang="en-US" sz="3800" dirty="0" smtClean="0"/>
              <a:t>Modularity</a:t>
            </a:r>
          </a:p>
          <a:p>
            <a:pPr lvl="1"/>
            <a:r>
              <a:rPr lang="en-US" sz="3800" dirty="0" smtClean="0"/>
              <a:t>Convenience</a:t>
            </a:r>
          </a:p>
          <a:p>
            <a:pPr lvl="1"/>
            <a:r>
              <a:rPr lang="en-US" sz="3800" dirty="0" smtClean="0"/>
              <a:t>Privilege separation</a:t>
            </a:r>
          </a:p>
          <a:p>
            <a:r>
              <a:rPr lang="en-US" sz="5100" dirty="0" smtClean="0"/>
              <a:t>Cooperating processes need </a:t>
            </a:r>
            <a:r>
              <a:rPr lang="en-US" sz="5100" b="1" dirty="0" smtClean="0"/>
              <a:t>inter-process communication </a:t>
            </a:r>
            <a:r>
              <a:rPr lang="en-US" sz="5100" dirty="0" smtClean="0"/>
              <a:t>(</a:t>
            </a:r>
            <a:r>
              <a:rPr lang="en-US" sz="5100" b="1" dirty="0" smtClean="0"/>
              <a:t>IPC</a:t>
            </a:r>
            <a:r>
              <a:rPr lang="en-US" sz="5100" dirty="0" smtClean="0"/>
              <a:t>)</a:t>
            </a:r>
          </a:p>
          <a:p>
            <a:pPr lvl="1"/>
            <a:r>
              <a:rPr lang="en-US" sz="3800" dirty="0" smtClean="0"/>
              <a:t>Mechanisms </a:t>
            </a:r>
            <a:r>
              <a:rPr lang="en-US" sz="3800" dirty="0"/>
              <a:t>provided by OS</a:t>
            </a:r>
          </a:p>
          <a:p>
            <a:endParaRPr lang="en-US" sz="59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6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3429000"/>
            <a:ext cx="17526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Communication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38400" y="2261062"/>
            <a:ext cx="14478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Semaphore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16480" y="4675692"/>
            <a:ext cx="18288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Thread related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 flipV="1">
            <a:off x="1905000" y="2445728"/>
            <a:ext cx="533400" cy="1167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6" idx="1"/>
          </p:cNvCxnSpPr>
          <p:nvPr/>
        </p:nvCxnSpPr>
        <p:spPr>
          <a:xfrm>
            <a:off x="1905000" y="3613666"/>
            <a:ext cx="411480" cy="12466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91000" y="1415935"/>
            <a:ext cx="18669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POSIX Semaphore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45280" y="2660365"/>
            <a:ext cx="177927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SysV</a:t>
            </a:r>
            <a:r>
              <a:rPr lang="en-US" dirty="0" smtClean="0"/>
              <a:t> Semaphore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62500" y="4043925"/>
            <a:ext cx="17526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Mutex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707082" y="4698043"/>
            <a:ext cx="17526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Conditional Var.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762500" y="5533196"/>
            <a:ext cx="116205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Barrier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5" idx="3"/>
            <a:endCxn id="11" idx="1"/>
          </p:cNvCxnSpPr>
          <p:nvPr/>
        </p:nvCxnSpPr>
        <p:spPr>
          <a:xfrm flipV="1">
            <a:off x="3886200" y="1600601"/>
            <a:ext cx="304800" cy="8451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3"/>
            <a:endCxn id="12" idx="1"/>
          </p:cNvCxnSpPr>
          <p:nvPr/>
        </p:nvCxnSpPr>
        <p:spPr>
          <a:xfrm>
            <a:off x="3886200" y="2445728"/>
            <a:ext cx="259080" cy="3993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6" idx="3"/>
            <a:endCxn id="16" idx="1"/>
          </p:cNvCxnSpPr>
          <p:nvPr/>
        </p:nvCxnSpPr>
        <p:spPr>
          <a:xfrm flipV="1">
            <a:off x="4145280" y="4228591"/>
            <a:ext cx="617220" cy="6317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6" idx="3"/>
            <a:endCxn id="17" idx="1"/>
          </p:cNvCxnSpPr>
          <p:nvPr/>
        </p:nvCxnSpPr>
        <p:spPr>
          <a:xfrm>
            <a:off x="4145280" y="4860358"/>
            <a:ext cx="561802" cy="223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6" idx="3"/>
            <a:endCxn id="18" idx="1"/>
          </p:cNvCxnSpPr>
          <p:nvPr/>
        </p:nvCxnSpPr>
        <p:spPr>
          <a:xfrm>
            <a:off x="4145280" y="4860358"/>
            <a:ext cx="617220" cy="857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762500" y="6021369"/>
            <a:ext cx="116205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R/W Lock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3"/>
            <a:endCxn id="31" idx="1"/>
          </p:cNvCxnSpPr>
          <p:nvPr/>
        </p:nvCxnSpPr>
        <p:spPr>
          <a:xfrm>
            <a:off x="4145280" y="4860358"/>
            <a:ext cx="617220" cy="13456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3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7790486"/>
              </p:ext>
            </p:extLst>
          </p:nvPr>
        </p:nvGraphicFramePr>
        <p:xfrm>
          <a:off x="457200" y="381000"/>
          <a:ext cx="8229600" cy="6353523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  <a:gridCol w="2057400"/>
              </a:tblGrid>
              <a:tr h="579898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FF0000"/>
                          </a:solidFill>
                          <a:effectLst/>
                        </a:rPr>
                        <a:t>Interface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9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FF0000"/>
                          </a:solidFill>
                          <a:effectLst/>
                        </a:rPr>
                        <a:t>Message queues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9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FF0000"/>
                          </a:solidFill>
                          <a:effectLst/>
                        </a:rPr>
                        <a:t>Semaphores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9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FF0000"/>
                          </a:solidFill>
                          <a:effectLst/>
                        </a:rPr>
                        <a:t>Shared memory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9DB"/>
                    </a:solidFill>
                  </a:tcPr>
                </a:tc>
              </a:tr>
              <a:tr h="1089076">
                <a:tc>
                  <a:txBody>
                    <a:bodyPr/>
                    <a:lstStyle/>
                    <a:p>
                      <a:r>
                        <a:rPr lang="en-US" sz="2200" dirty="0">
                          <a:effectLst/>
                        </a:rPr>
                        <a:t>Header </a:t>
                      </a:r>
                      <a:r>
                        <a:rPr lang="en-US" sz="2200" dirty="0" smtClean="0">
                          <a:effectLst/>
                        </a:rPr>
                        <a:t>file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&lt;sys/</a:t>
                      </a:r>
                      <a:r>
                        <a:rPr lang="en-US" sz="2200" dirty="0" err="1" smtClean="0"/>
                        <a:t>types.h</a:t>
                      </a:r>
                      <a:r>
                        <a:rPr lang="en-US" sz="2200" dirty="0" smtClean="0"/>
                        <a:t>&gt;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9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&lt;sys/</a:t>
                      </a:r>
                      <a:r>
                        <a:rPr lang="en-US" sz="2200" dirty="0" err="1" smtClean="0"/>
                        <a:t>msg.h</a:t>
                      </a:r>
                      <a:r>
                        <a:rPr lang="en-US" sz="2200" dirty="0" smtClean="0"/>
                        <a:t>&gt;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9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&lt;sys/</a:t>
                      </a:r>
                      <a:r>
                        <a:rPr lang="en-US" sz="2200" dirty="0" err="1" smtClean="0"/>
                        <a:t>sem.h</a:t>
                      </a:r>
                      <a:r>
                        <a:rPr lang="en-US" sz="2200" dirty="0" smtClean="0"/>
                        <a:t>&gt; </a:t>
                      </a:r>
                      <a:endParaRPr lang="en-US" sz="22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9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&lt;sys/</a:t>
                      </a:r>
                      <a:r>
                        <a:rPr lang="en-US" sz="2200" dirty="0" err="1" smtClean="0"/>
                        <a:t>shm.h</a:t>
                      </a:r>
                      <a:r>
                        <a:rPr lang="en-US" sz="2200" dirty="0" smtClean="0"/>
                        <a:t>&gt;</a:t>
                      </a:r>
                      <a:endParaRPr lang="en-US" sz="22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9DB"/>
                    </a:solidFill>
                  </a:tcPr>
                </a:tc>
              </a:tr>
              <a:tr h="1089076"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</a:rPr>
                        <a:t>Associated data structure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9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err="1">
                          <a:effectLst/>
                        </a:rPr>
                        <a:t>msqid_ds</a:t>
                      </a:r>
                      <a:endParaRPr lang="en-US" sz="22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9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</a:rPr>
                        <a:t>semid_ds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9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</a:rPr>
                        <a:t>shmid_ds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9DB"/>
                    </a:solidFill>
                  </a:tcPr>
                </a:tc>
              </a:tr>
              <a:tr h="579898"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</a:rPr>
                        <a:t>Create/open object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9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err="1">
                          <a:effectLst/>
                        </a:rPr>
                        <a:t>msgget</a:t>
                      </a:r>
                      <a:r>
                        <a:rPr lang="en-US" sz="2200" dirty="0">
                          <a:effectLst/>
                        </a:rPr>
                        <a:t>()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9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err="1">
                          <a:effectLst/>
                        </a:rPr>
                        <a:t>semget</a:t>
                      </a:r>
                      <a:r>
                        <a:rPr lang="en-US" sz="2200" dirty="0">
                          <a:effectLst/>
                        </a:rPr>
                        <a:t>()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9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</a:rPr>
                        <a:t>shmget()+shmat()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9DB"/>
                    </a:solidFill>
                  </a:tcPr>
                </a:tc>
              </a:tr>
              <a:tr h="579898"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</a:rPr>
                        <a:t>Close object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9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9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9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</a:rPr>
                        <a:t>shmdt()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9DB"/>
                    </a:solidFill>
                  </a:tcPr>
                </a:tc>
              </a:tr>
              <a:tr h="579898"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</a:rPr>
                        <a:t>Control operations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9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</a:rPr>
                        <a:t>msgctl()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9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err="1">
                          <a:effectLst/>
                        </a:rPr>
                        <a:t>semctl</a:t>
                      </a:r>
                      <a:r>
                        <a:rPr lang="en-US" sz="2200" dirty="0">
                          <a:effectLst/>
                        </a:rPr>
                        <a:t>()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9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</a:rPr>
                        <a:t>shmctl()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9DB"/>
                    </a:solidFill>
                  </a:tcPr>
                </a:tc>
              </a:tr>
              <a:tr h="1598255"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</a:rPr>
                        <a:t>Performing IPC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9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</a:rPr>
                        <a:t>msgsnd()—write message, msgrcv()—read message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9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err="1">
                          <a:effectLst/>
                        </a:rPr>
                        <a:t>semop</a:t>
                      </a:r>
                      <a:r>
                        <a:rPr lang="en-US" sz="2200" dirty="0">
                          <a:effectLst/>
                        </a:rPr>
                        <a:t>()—test/adjust semaphore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9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effectLst/>
                        </a:rPr>
                        <a:t>access memory in shared region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9DB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5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2748224"/>
              </p:ext>
            </p:extLst>
          </p:nvPr>
        </p:nvGraphicFramePr>
        <p:xfrm>
          <a:off x="228600" y="304798"/>
          <a:ext cx="8686800" cy="6390382"/>
        </p:xfrm>
        <a:graphic>
          <a:graphicData uri="http://schemas.openxmlformats.org/drawingml/2006/table">
            <a:tbl>
              <a:tblPr/>
              <a:tblGrid>
                <a:gridCol w="2171700"/>
                <a:gridCol w="2171700"/>
                <a:gridCol w="2171700"/>
                <a:gridCol w="2171700"/>
              </a:tblGrid>
              <a:tr h="415884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FF0000"/>
                          </a:solidFill>
                          <a:effectLst/>
                        </a:rPr>
                        <a:t>Interface</a:t>
                      </a:r>
                    </a:p>
                  </a:txBody>
                  <a:tcPr marL="18368" marR="18368" marT="18368" marB="18368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FF0000"/>
                          </a:solidFill>
                          <a:effectLst/>
                        </a:rPr>
                        <a:t>Message queues</a:t>
                      </a:r>
                    </a:p>
                  </a:txBody>
                  <a:tcPr marL="18368" marR="18368" marT="18368" marB="18368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FF0000"/>
                          </a:solidFill>
                          <a:effectLst/>
                        </a:rPr>
                        <a:t>Semaphores</a:t>
                      </a:r>
                    </a:p>
                  </a:txBody>
                  <a:tcPr marL="18368" marR="18368" marT="18368" marB="18368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FF0000"/>
                          </a:solidFill>
                          <a:effectLst/>
                        </a:rPr>
                        <a:t>Shared memory</a:t>
                      </a:r>
                    </a:p>
                  </a:txBody>
                  <a:tcPr marL="18368" marR="18368" marT="18368" marB="18368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884">
                <a:tc>
                  <a:txBody>
                    <a:bodyPr/>
                    <a:lstStyle/>
                    <a:p>
                      <a:r>
                        <a:rPr lang="en-US" sz="2200" dirty="0">
                          <a:effectLst/>
                        </a:rPr>
                        <a:t>Header file</a:t>
                      </a:r>
                    </a:p>
                  </a:txBody>
                  <a:tcPr marL="18368" marR="18368" marT="18368" marB="18368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effectLst/>
                      </a:endParaRPr>
                    </a:p>
                  </a:txBody>
                  <a:tcPr marL="18368" marR="18368" marT="18368" marB="18368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effectLst/>
                      </a:endParaRPr>
                    </a:p>
                  </a:txBody>
                  <a:tcPr marL="18368" marR="18368" marT="18368" marB="18368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effectLst/>
                      </a:endParaRPr>
                    </a:p>
                  </a:txBody>
                  <a:tcPr marL="18368" marR="18368" marT="18368" marB="18368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884">
                <a:tc>
                  <a:txBody>
                    <a:bodyPr/>
                    <a:lstStyle/>
                    <a:p>
                      <a:r>
                        <a:rPr lang="en-US" sz="2200" dirty="0">
                          <a:effectLst/>
                        </a:rPr>
                        <a:t>Object handle</a:t>
                      </a:r>
                    </a:p>
                  </a:txBody>
                  <a:tcPr marL="18368" marR="18368" marT="18368" marB="18368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err="1">
                          <a:effectLst/>
                        </a:rPr>
                        <a:t>mqd_t</a:t>
                      </a:r>
                      <a:endParaRPr lang="en-US" sz="2200" dirty="0">
                        <a:effectLst/>
                      </a:endParaRPr>
                    </a:p>
                  </a:txBody>
                  <a:tcPr marL="18368" marR="18368" marT="18368" marB="18368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</a:rPr>
                        <a:t>sem_t *</a:t>
                      </a:r>
                    </a:p>
                  </a:txBody>
                  <a:tcPr marL="18368" marR="18368" marT="18368" marB="18368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</a:rPr>
                        <a:t>int (file descriptor)</a:t>
                      </a:r>
                    </a:p>
                  </a:txBody>
                  <a:tcPr marL="18368" marR="18368" marT="18368" marB="18368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1050">
                <a:tc>
                  <a:txBody>
                    <a:bodyPr/>
                    <a:lstStyle/>
                    <a:p>
                      <a:r>
                        <a:rPr lang="en-US" sz="2200" dirty="0">
                          <a:effectLst/>
                        </a:rPr>
                        <a:t>Create/open</a:t>
                      </a:r>
                    </a:p>
                  </a:txBody>
                  <a:tcPr marL="18368" marR="18368" marT="18368" marB="18368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err="1">
                          <a:effectLst/>
                        </a:rPr>
                        <a:t>mq_open</a:t>
                      </a:r>
                      <a:r>
                        <a:rPr lang="en-US" sz="2200" dirty="0">
                          <a:effectLst/>
                        </a:rPr>
                        <a:t>()</a:t>
                      </a:r>
                    </a:p>
                  </a:txBody>
                  <a:tcPr marL="18368" marR="18368" marT="18368" marB="18368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</a:rPr>
                        <a:t>sem_open()</a:t>
                      </a:r>
                    </a:p>
                  </a:txBody>
                  <a:tcPr marL="18368" marR="18368" marT="18368" marB="18368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</a:rPr>
                        <a:t>shm_open() + mmap()</a:t>
                      </a:r>
                    </a:p>
                  </a:txBody>
                  <a:tcPr marL="18368" marR="18368" marT="18368" marB="18368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884"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</a:rPr>
                        <a:t>Close</a:t>
                      </a:r>
                    </a:p>
                  </a:txBody>
                  <a:tcPr marL="18368" marR="18368" marT="18368" marB="18368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err="1">
                          <a:effectLst/>
                        </a:rPr>
                        <a:t>mq_close</a:t>
                      </a:r>
                      <a:r>
                        <a:rPr lang="en-US" sz="2200" dirty="0">
                          <a:effectLst/>
                        </a:rPr>
                        <a:t>()</a:t>
                      </a:r>
                    </a:p>
                  </a:txBody>
                  <a:tcPr marL="18368" marR="18368" marT="18368" marB="18368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</a:rPr>
                        <a:t>sem_close()</a:t>
                      </a:r>
                    </a:p>
                  </a:txBody>
                  <a:tcPr marL="18368" marR="18368" marT="18368" marB="18368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</a:rPr>
                        <a:t>munmap()</a:t>
                      </a:r>
                    </a:p>
                  </a:txBody>
                  <a:tcPr marL="18368" marR="18368" marT="18368" marB="18368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884"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</a:rPr>
                        <a:t>Unlink</a:t>
                      </a:r>
                    </a:p>
                  </a:txBody>
                  <a:tcPr marL="18368" marR="18368" marT="18368" marB="18368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err="1">
                          <a:effectLst/>
                        </a:rPr>
                        <a:t>mq_unlink</a:t>
                      </a:r>
                      <a:r>
                        <a:rPr lang="en-US" sz="2200" dirty="0">
                          <a:effectLst/>
                        </a:rPr>
                        <a:t>()</a:t>
                      </a:r>
                    </a:p>
                  </a:txBody>
                  <a:tcPr marL="18368" marR="18368" marT="18368" marB="18368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</a:rPr>
                        <a:t>sem_unlink()</a:t>
                      </a:r>
                    </a:p>
                  </a:txBody>
                  <a:tcPr marL="18368" marR="18368" marT="18368" marB="18368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</a:rPr>
                        <a:t>shm_unlink()</a:t>
                      </a:r>
                    </a:p>
                  </a:txBody>
                  <a:tcPr marL="18368" marR="18368" marT="18368" marB="18368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6216"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</a:rPr>
                        <a:t>Perform IPC</a:t>
                      </a:r>
                    </a:p>
                  </a:txBody>
                  <a:tcPr marL="18368" marR="18368" marT="18368" marB="18368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err="1">
                          <a:effectLst/>
                        </a:rPr>
                        <a:t>mq_send</a:t>
                      </a:r>
                      <a:r>
                        <a:rPr lang="en-US" sz="2200" dirty="0">
                          <a:effectLst/>
                        </a:rPr>
                        <a:t>(), </a:t>
                      </a:r>
                      <a:r>
                        <a:rPr lang="en-US" sz="2200" dirty="0" err="1">
                          <a:effectLst/>
                        </a:rPr>
                        <a:t>mq_receive</a:t>
                      </a:r>
                      <a:r>
                        <a:rPr lang="en-US" sz="2200" dirty="0">
                          <a:effectLst/>
                        </a:rPr>
                        <a:t>()</a:t>
                      </a:r>
                    </a:p>
                  </a:txBody>
                  <a:tcPr marL="18368" marR="18368" marT="18368" marB="18368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err="1">
                          <a:effectLst/>
                        </a:rPr>
                        <a:t>sem_post</a:t>
                      </a:r>
                      <a:r>
                        <a:rPr lang="en-US" sz="2200" dirty="0">
                          <a:effectLst/>
                        </a:rPr>
                        <a:t>(), </a:t>
                      </a:r>
                      <a:r>
                        <a:rPr lang="en-US" sz="2200" dirty="0" err="1">
                          <a:effectLst/>
                        </a:rPr>
                        <a:t>sem_wait</a:t>
                      </a:r>
                      <a:r>
                        <a:rPr lang="en-US" sz="2200" dirty="0">
                          <a:effectLst/>
                        </a:rPr>
                        <a:t>(), </a:t>
                      </a:r>
                      <a:r>
                        <a:rPr lang="en-US" sz="2200" dirty="0" err="1">
                          <a:effectLst/>
                        </a:rPr>
                        <a:t>sem_getvalue</a:t>
                      </a:r>
                      <a:r>
                        <a:rPr lang="en-US" sz="2200" dirty="0">
                          <a:effectLst/>
                        </a:rPr>
                        <a:t>()</a:t>
                      </a:r>
                    </a:p>
                  </a:txBody>
                  <a:tcPr marL="18368" marR="18368" marT="18368" marB="18368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</a:rPr>
                        <a:t>operate on locations in shared region</a:t>
                      </a:r>
                    </a:p>
                  </a:txBody>
                  <a:tcPr marL="18368" marR="18368" marT="18368" marB="18368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1715"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</a:rPr>
                        <a:t>Miscellaneous operations</a:t>
                      </a:r>
                    </a:p>
                  </a:txBody>
                  <a:tcPr marL="18368" marR="18368" marT="18368" marB="18368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</a:rPr>
                        <a:t>mq_setattr() —set attributes, mq_getattr() —get attributes, mq_notify()—request notification</a:t>
                      </a:r>
                    </a:p>
                  </a:txBody>
                  <a:tcPr marL="18368" marR="18368" marT="18368" marB="18368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err="1">
                          <a:effectLst/>
                        </a:rPr>
                        <a:t>sem_init</a:t>
                      </a:r>
                      <a:r>
                        <a:rPr lang="en-US" sz="2200" dirty="0">
                          <a:effectLst/>
                        </a:rPr>
                        <a:t>()—initialize unnamed semaphore, </a:t>
                      </a:r>
                      <a:r>
                        <a:rPr lang="en-US" sz="2200" dirty="0" err="1">
                          <a:effectLst/>
                        </a:rPr>
                        <a:t>sem_destroy</a:t>
                      </a:r>
                      <a:r>
                        <a:rPr lang="en-US" sz="2200" dirty="0">
                          <a:effectLst/>
                        </a:rPr>
                        <a:t>()—destroy unnamed semaphore</a:t>
                      </a:r>
                    </a:p>
                  </a:txBody>
                  <a:tcPr marL="18368" marR="18368" marT="18368" marB="18368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effectLst/>
                        </a:rPr>
                        <a:t>(none)</a:t>
                      </a:r>
                    </a:p>
                  </a:txBody>
                  <a:tcPr marL="18368" marR="18368" marT="18368" marB="18368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887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did not remove your shared memory </a:t>
            </a:r>
            <a:r>
              <a:rPr lang="en-US" dirty="0" smtClean="0"/>
              <a:t>segments they </a:t>
            </a:r>
            <a:r>
              <a:rPr lang="en-US" dirty="0"/>
              <a:t>will be in the </a:t>
            </a:r>
            <a:r>
              <a:rPr lang="en-US" dirty="0" smtClean="0"/>
              <a:t> system </a:t>
            </a:r>
            <a:r>
              <a:rPr lang="en-US" dirty="0"/>
              <a:t>forever. This will degrade the system </a:t>
            </a:r>
            <a:r>
              <a:rPr lang="en-US" dirty="0" smtClean="0"/>
              <a:t>performance.</a:t>
            </a:r>
          </a:p>
          <a:p>
            <a:r>
              <a:rPr lang="en-US" dirty="0" smtClean="0"/>
              <a:t>Use the </a:t>
            </a:r>
            <a:r>
              <a:rPr lang="en-US" dirty="0" err="1"/>
              <a:t>ipcs</a:t>
            </a:r>
            <a:r>
              <a:rPr lang="en-US" dirty="0"/>
              <a:t> command to check if you have shared memory segments left in the system</a:t>
            </a:r>
          </a:p>
          <a:p>
            <a:r>
              <a:rPr lang="en-US" dirty="0" smtClean="0"/>
              <a:t>Use the </a:t>
            </a:r>
            <a:r>
              <a:rPr lang="en-US" dirty="0" err="1" smtClean="0"/>
              <a:t>ipcrm</a:t>
            </a:r>
            <a:r>
              <a:rPr lang="en-US" dirty="0" smtClean="0"/>
              <a:t> command </a:t>
            </a:r>
            <a:r>
              <a:rPr lang="en-US" dirty="0"/>
              <a:t>to remove your </a:t>
            </a:r>
            <a:r>
              <a:rPr lang="en-US" dirty="0" smtClean="0"/>
              <a:t>shared </a:t>
            </a:r>
            <a:r>
              <a:rPr lang="en-US" dirty="0"/>
              <a:t>memory segments.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CCB7-9018-4741-9013-A572F2BCBA9B}" type="datetime1">
              <a:rPr lang="en-US" smtClean="0"/>
              <a:t>08-Oct-14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IPCs - DAC - Feb 2014 Batch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3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Mutex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Mutex</a:t>
            </a:r>
            <a:r>
              <a:rPr lang="en-US" dirty="0" smtClean="0"/>
              <a:t> is an abbreviation for "mutual exclusion". </a:t>
            </a:r>
            <a:r>
              <a:rPr lang="en-US" dirty="0" err="1" smtClean="0"/>
              <a:t>Mutex</a:t>
            </a:r>
            <a:r>
              <a:rPr lang="en-US" dirty="0" smtClean="0"/>
              <a:t> variables are one of the primary means of implementing thread synchronization and for protecting shared data when multiple writes occur.</a:t>
            </a:r>
          </a:p>
          <a:p>
            <a:r>
              <a:rPr lang="en-US" dirty="0" err="1" smtClean="0"/>
              <a:t>Mutexes</a:t>
            </a:r>
            <a:r>
              <a:rPr lang="en-US" dirty="0" smtClean="0"/>
              <a:t> can be used to prevent "race" conditions.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EB57-AF32-438D-B592-3244D5357416}" type="datetime1">
              <a:rPr lang="en-US" smtClean="0"/>
              <a:t>08-Oct-14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IPCs - DAC - Feb 2014 Batch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1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Mutex</a:t>
            </a:r>
            <a:r>
              <a:rPr lang="en-US" dirty="0" smtClean="0"/>
              <a:t> Calls in POSIX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 </a:t>
            </a:r>
            <a:r>
              <a:rPr lang="en-US" dirty="0" err="1" smtClean="0"/>
              <a:t>pthread_mutexattr_init</a:t>
            </a:r>
            <a:r>
              <a:rPr lang="en-US" dirty="0" smtClean="0"/>
              <a:t>() and </a:t>
            </a:r>
            <a:r>
              <a:rPr lang="en-US" dirty="0" err="1" smtClean="0"/>
              <a:t>pthread_mutexattr_destroy</a:t>
            </a:r>
            <a:r>
              <a:rPr lang="en-US" dirty="0" smtClean="0"/>
              <a:t>() routines are used to create and destroy </a:t>
            </a:r>
            <a:r>
              <a:rPr lang="en-US" dirty="0" err="1" smtClean="0"/>
              <a:t>mutex</a:t>
            </a:r>
            <a:r>
              <a:rPr lang="en-US" dirty="0" smtClean="0"/>
              <a:t> attribute objects respectively.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pthread_mutex_lock</a:t>
            </a:r>
            <a:r>
              <a:rPr lang="en-US" dirty="0" smtClean="0"/>
              <a:t>() - to acquire a lock on the specified </a:t>
            </a:r>
            <a:r>
              <a:rPr lang="en-US" dirty="0" err="1" smtClean="0"/>
              <a:t>mutex</a:t>
            </a:r>
            <a:r>
              <a:rPr lang="en-US" dirty="0" smtClean="0"/>
              <a:t> variable. </a:t>
            </a:r>
          </a:p>
          <a:p>
            <a:pPr lvl="1"/>
            <a:r>
              <a:rPr lang="en-US" dirty="0" smtClean="0"/>
              <a:t>If the </a:t>
            </a:r>
            <a:r>
              <a:rPr lang="en-US" dirty="0" err="1" smtClean="0"/>
              <a:t>mutex</a:t>
            </a:r>
            <a:r>
              <a:rPr lang="en-US" dirty="0" smtClean="0"/>
              <a:t> is already locked by another thread, this call will block the calling thread until the </a:t>
            </a:r>
            <a:r>
              <a:rPr lang="en-US" dirty="0" err="1" smtClean="0"/>
              <a:t>mutex</a:t>
            </a:r>
            <a:r>
              <a:rPr lang="en-US" dirty="0" smtClean="0"/>
              <a:t> is unlocked.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F2D6-25D4-4226-8155-3BF45E8ABD81}" type="datetime1">
              <a:rPr lang="en-US" smtClean="0"/>
              <a:t>08-Oct-14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IPCs - DAC - Feb 2014 Batch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4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Mutex</a:t>
            </a:r>
            <a:r>
              <a:rPr lang="en-US" dirty="0" smtClean="0"/>
              <a:t> Calls in POSIX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pthread_mutex_trylock</a:t>
            </a:r>
            <a:r>
              <a:rPr lang="en-US" dirty="0" smtClean="0"/>
              <a:t>() will attempt to lock a </a:t>
            </a:r>
            <a:r>
              <a:rPr lang="en-US" dirty="0" err="1" smtClean="0"/>
              <a:t>mutex</a:t>
            </a:r>
            <a:r>
              <a:rPr lang="en-US" dirty="0" smtClean="0"/>
              <a:t>. However, if the </a:t>
            </a:r>
            <a:r>
              <a:rPr lang="en-US" dirty="0" err="1" smtClean="0"/>
              <a:t>mutex</a:t>
            </a:r>
            <a:r>
              <a:rPr lang="en-US" dirty="0" smtClean="0"/>
              <a:t> is already locked, the routine will return immediately with a "busy" error code.</a:t>
            </a:r>
          </a:p>
          <a:p>
            <a:r>
              <a:rPr lang="en-US" dirty="0" err="1" smtClean="0"/>
              <a:t>pthread_mutex_unlock</a:t>
            </a:r>
            <a:r>
              <a:rPr lang="en-US" dirty="0" smtClean="0"/>
              <a:t>() will unlock a </a:t>
            </a:r>
            <a:r>
              <a:rPr lang="en-US" dirty="0" err="1" smtClean="0"/>
              <a:t>mutex</a:t>
            </a:r>
            <a:r>
              <a:rPr lang="en-US" dirty="0" smtClean="0"/>
              <a:t> if called by the owning thread. Calling this routine is required after a thread has completed its use of protected 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370A5-73DF-4294-BBE7-9C305F7C2FB9}" type="datetime1">
              <a:rPr lang="en-US" smtClean="0"/>
              <a:t>08-Oct-14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IPCs - DAC - Feb 2014 Batch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2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Example Without </a:t>
            </a:r>
            <a:r>
              <a:rPr lang="en-US" dirty="0" err="1" smtClean="0"/>
              <a:t>Mutex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3581400" cy="4953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string.h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pthread.h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stdlib.h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unistd.h</a:t>
            </a:r>
            <a:r>
              <a:rPr lang="en-US" dirty="0" smtClean="0"/>
              <a:t>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pthread_t</a:t>
            </a:r>
            <a:r>
              <a:rPr lang="en-US" dirty="0" smtClean="0"/>
              <a:t> </a:t>
            </a:r>
            <a:r>
              <a:rPr lang="en-US" dirty="0" err="1" smtClean="0"/>
              <a:t>tid</a:t>
            </a:r>
            <a:r>
              <a:rPr lang="en-US" dirty="0" smtClean="0"/>
              <a:t>[2];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counter;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void* </a:t>
            </a:r>
            <a:r>
              <a:rPr lang="en-US" dirty="0" err="1" smtClean="0"/>
              <a:t>doSomeThing</a:t>
            </a:r>
            <a:r>
              <a:rPr lang="en-US" dirty="0" smtClean="0"/>
              <a:t>(void *</a:t>
            </a:r>
            <a:r>
              <a:rPr lang="en-US" dirty="0" err="1" smtClean="0"/>
              <a:t>arg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unsigned long </a:t>
            </a:r>
            <a:r>
              <a:rPr lang="en-US" dirty="0" err="1" smtClean="0"/>
              <a:t>i</a:t>
            </a:r>
            <a:r>
              <a:rPr lang="en-US" dirty="0" smtClean="0"/>
              <a:t> = 0;</a:t>
            </a:r>
          </a:p>
          <a:p>
            <a:pPr>
              <a:buNone/>
            </a:pPr>
            <a:r>
              <a:rPr lang="en-US" dirty="0" smtClean="0"/>
              <a:t>    counter += 1;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("\n Job %d started\n", counter);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for(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&lt;(0xFFFFFFFF);</a:t>
            </a:r>
            <a:r>
              <a:rPr lang="en-US" dirty="0" err="1" smtClean="0"/>
              <a:t>i</a:t>
            </a:r>
            <a:r>
              <a:rPr lang="en-US" dirty="0" smtClean="0"/>
              <a:t>++);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("\n Job %d finished\n", counter);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return NULL;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4191000" y="1295401"/>
            <a:ext cx="4648200" cy="5262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 err="1" smtClean="0"/>
              <a:t>int</a:t>
            </a:r>
            <a:r>
              <a:rPr lang="en-US" sz="1600" dirty="0" smtClean="0"/>
              <a:t> main(void)</a:t>
            </a:r>
          </a:p>
          <a:p>
            <a:pPr>
              <a:buNone/>
            </a:pPr>
            <a:r>
              <a:rPr lang="en-US" sz="1600" dirty="0" smtClean="0"/>
              <a:t>{</a:t>
            </a:r>
          </a:p>
          <a:p>
            <a:pPr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= 0;</a:t>
            </a:r>
          </a:p>
          <a:p>
            <a:pPr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int</a:t>
            </a:r>
            <a:r>
              <a:rPr lang="en-US" sz="1600" dirty="0" smtClean="0"/>
              <a:t> err;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   while(</a:t>
            </a:r>
            <a:r>
              <a:rPr lang="en-US" sz="1600" dirty="0" err="1" smtClean="0"/>
              <a:t>i</a:t>
            </a:r>
            <a:r>
              <a:rPr lang="en-US" sz="1600" dirty="0" smtClean="0"/>
              <a:t> &lt; 2)</a:t>
            </a:r>
          </a:p>
          <a:p>
            <a:pPr>
              <a:buNone/>
            </a:pPr>
            <a:r>
              <a:rPr lang="en-US" sz="1600" dirty="0" smtClean="0"/>
              <a:t>    {</a:t>
            </a:r>
          </a:p>
          <a:p>
            <a:pPr>
              <a:buNone/>
            </a:pPr>
            <a:r>
              <a:rPr lang="en-US" sz="1600" dirty="0" smtClean="0"/>
              <a:t>        err = </a:t>
            </a:r>
            <a:r>
              <a:rPr lang="en-US" sz="1600" dirty="0" err="1" smtClean="0"/>
              <a:t>pthread_create</a:t>
            </a:r>
            <a:r>
              <a:rPr lang="en-US" sz="1600" dirty="0" smtClean="0"/>
              <a:t>(&amp;(</a:t>
            </a:r>
            <a:r>
              <a:rPr lang="en-US" sz="1600" dirty="0" err="1" smtClean="0"/>
              <a:t>tid</a:t>
            </a:r>
            <a:r>
              <a:rPr lang="en-US" sz="1600" dirty="0" smtClean="0"/>
              <a:t>[</a:t>
            </a:r>
            <a:r>
              <a:rPr lang="en-US" sz="1600" dirty="0" err="1" smtClean="0"/>
              <a:t>i</a:t>
            </a:r>
            <a:r>
              <a:rPr lang="en-US" sz="1600" dirty="0" smtClean="0"/>
              <a:t>]), NULL, &amp;</a:t>
            </a:r>
            <a:r>
              <a:rPr lang="en-US" sz="1600" dirty="0" err="1" smtClean="0"/>
              <a:t>doSomeThing</a:t>
            </a:r>
            <a:r>
              <a:rPr lang="en-US" sz="1600" dirty="0" smtClean="0"/>
              <a:t>, NULL);</a:t>
            </a:r>
          </a:p>
          <a:p>
            <a:pPr>
              <a:buNone/>
            </a:pPr>
            <a:r>
              <a:rPr lang="en-US" sz="1600" dirty="0" smtClean="0"/>
              <a:t>        if (err != 0)</a:t>
            </a:r>
          </a:p>
          <a:p>
            <a:pPr>
              <a:buNone/>
            </a:pPr>
            <a:r>
              <a:rPr lang="en-US" sz="1600" dirty="0" smtClean="0"/>
              <a:t>            </a:t>
            </a:r>
            <a:r>
              <a:rPr lang="en-US" sz="1600" dirty="0" err="1" smtClean="0"/>
              <a:t>printf</a:t>
            </a:r>
            <a:r>
              <a:rPr lang="en-US" sz="1600" dirty="0" smtClean="0"/>
              <a:t>("\</a:t>
            </a:r>
            <a:r>
              <a:rPr lang="en-US" sz="1600" dirty="0" err="1" smtClean="0"/>
              <a:t>ncan't</a:t>
            </a:r>
            <a:r>
              <a:rPr lang="en-US" sz="1600" dirty="0" smtClean="0"/>
              <a:t> create thread :[%s]", </a:t>
            </a:r>
            <a:r>
              <a:rPr lang="en-US" sz="1600" dirty="0" err="1" smtClean="0"/>
              <a:t>strerror</a:t>
            </a:r>
            <a:r>
              <a:rPr lang="en-US" sz="1600" dirty="0" smtClean="0"/>
              <a:t>(err));</a:t>
            </a:r>
          </a:p>
          <a:p>
            <a:pPr>
              <a:buNone/>
            </a:pPr>
            <a:r>
              <a:rPr lang="en-US" sz="1600" dirty="0" smtClean="0"/>
              <a:t>        </a:t>
            </a:r>
            <a:r>
              <a:rPr lang="en-US" sz="1600" dirty="0" err="1" smtClean="0"/>
              <a:t>i</a:t>
            </a:r>
            <a:r>
              <a:rPr lang="en-US" sz="1600" dirty="0" smtClean="0"/>
              <a:t>++;</a:t>
            </a:r>
          </a:p>
          <a:p>
            <a:pPr>
              <a:buNone/>
            </a:pPr>
            <a:r>
              <a:rPr lang="en-US" sz="1600" dirty="0" smtClean="0"/>
              <a:t>    }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pthread_join</a:t>
            </a:r>
            <a:r>
              <a:rPr lang="en-US" sz="1600" dirty="0" smtClean="0"/>
              <a:t>(</a:t>
            </a:r>
            <a:r>
              <a:rPr lang="en-US" sz="1600" dirty="0" err="1" smtClean="0"/>
              <a:t>tid</a:t>
            </a:r>
            <a:r>
              <a:rPr lang="en-US" sz="1600" dirty="0" smtClean="0"/>
              <a:t>[0], NULL);</a:t>
            </a:r>
          </a:p>
          <a:p>
            <a:pPr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pthread_join</a:t>
            </a:r>
            <a:r>
              <a:rPr lang="en-US" sz="1600" dirty="0" smtClean="0"/>
              <a:t>(</a:t>
            </a:r>
            <a:r>
              <a:rPr lang="en-US" sz="1600" dirty="0" err="1" smtClean="0"/>
              <a:t>tid</a:t>
            </a:r>
            <a:r>
              <a:rPr lang="en-US" sz="1600" dirty="0" smtClean="0"/>
              <a:t>[1], NULL);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   return 0;</a:t>
            </a:r>
          </a:p>
          <a:p>
            <a:pPr>
              <a:buNone/>
            </a:pPr>
            <a:r>
              <a:rPr lang="en-US" sz="1600" dirty="0" smtClean="0"/>
              <a:t>}</a:t>
            </a:r>
          </a:p>
          <a:p>
            <a:pPr>
              <a:buNone/>
            </a:pPr>
            <a:endParaRPr lang="en-US" sz="16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235C8-C969-4FBB-BDD7-A81E714D42AE}" type="datetime1">
              <a:rPr lang="en-US" smtClean="0"/>
              <a:t>08-Oct-14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IPCs - DAC - Feb 2014 Batch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9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Mutex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Mutex</a:t>
            </a:r>
            <a:r>
              <a:rPr lang="en-US" dirty="0" smtClean="0"/>
              <a:t> is a lock that we set before using a shared resource and release after using it. </a:t>
            </a:r>
          </a:p>
          <a:p>
            <a:r>
              <a:rPr lang="en-US" dirty="0" smtClean="0"/>
              <a:t>When the lock is set, no other thread can access the locked region of code. </a:t>
            </a:r>
          </a:p>
          <a:p>
            <a:r>
              <a:rPr lang="en-US" dirty="0" smtClean="0"/>
              <a:t>Even if thread 2 is scheduled while thread 1 was not done accessing the shared resource and the code is locked by thread 1 using </a:t>
            </a:r>
            <a:r>
              <a:rPr lang="en-US" dirty="0" err="1" smtClean="0"/>
              <a:t>mutexes</a:t>
            </a:r>
            <a:r>
              <a:rPr lang="en-US" dirty="0" smtClean="0"/>
              <a:t> then thread 2 cannot even access that region of code. So this ensures a synchronized access of shared resources in the code.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40B5C-D30E-42C1-BE71-55F27414E628}" type="datetime1">
              <a:rPr lang="en-US" smtClean="0"/>
              <a:t>08-Oct-14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IPCs - DAC - Feb 2014 Batch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7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Example with </a:t>
            </a:r>
            <a:r>
              <a:rPr lang="en-US" dirty="0" err="1" smtClean="0"/>
              <a:t>Mutex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895600" cy="45259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/>
              <a:t>#include&lt;</a:t>
            </a:r>
            <a:r>
              <a:rPr lang="en-US" sz="1200" dirty="0" err="1" smtClean="0"/>
              <a:t>stdio.h</a:t>
            </a:r>
            <a:r>
              <a:rPr lang="en-US" sz="1200" dirty="0" smtClean="0"/>
              <a:t>&gt;</a:t>
            </a:r>
          </a:p>
          <a:p>
            <a:pPr>
              <a:buNone/>
            </a:pPr>
            <a:r>
              <a:rPr lang="en-US" sz="1200" dirty="0" smtClean="0"/>
              <a:t>#include&lt;</a:t>
            </a:r>
            <a:r>
              <a:rPr lang="en-US" sz="1200" dirty="0" err="1" smtClean="0"/>
              <a:t>string.h</a:t>
            </a:r>
            <a:r>
              <a:rPr lang="en-US" sz="1200" dirty="0" smtClean="0"/>
              <a:t>&gt;</a:t>
            </a:r>
          </a:p>
          <a:p>
            <a:pPr>
              <a:buNone/>
            </a:pPr>
            <a:r>
              <a:rPr lang="en-US" sz="1200" dirty="0" smtClean="0"/>
              <a:t>#include&lt;</a:t>
            </a:r>
            <a:r>
              <a:rPr lang="en-US" sz="1200" dirty="0" err="1" smtClean="0"/>
              <a:t>pthread.h</a:t>
            </a:r>
            <a:r>
              <a:rPr lang="en-US" sz="1200" dirty="0" smtClean="0"/>
              <a:t>&gt;</a:t>
            </a:r>
          </a:p>
          <a:p>
            <a:pPr>
              <a:buNone/>
            </a:pPr>
            <a:r>
              <a:rPr lang="en-US" sz="1200" dirty="0" smtClean="0"/>
              <a:t>#include&lt;</a:t>
            </a:r>
            <a:r>
              <a:rPr lang="en-US" sz="1200" dirty="0" err="1" smtClean="0"/>
              <a:t>stdlib.h</a:t>
            </a:r>
            <a:r>
              <a:rPr lang="en-US" sz="1200" dirty="0" smtClean="0"/>
              <a:t>&gt;</a:t>
            </a:r>
          </a:p>
          <a:p>
            <a:pPr>
              <a:buNone/>
            </a:pPr>
            <a:r>
              <a:rPr lang="en-US" sz="1200" dirty="0" smtClean="0"/>
              <a:t>#include&lt;</a:t>
            </a:r>
            <a:r>
              <a:rPr lang="en-US" sz="1200" dirty="0" err="1" smtClean="0"/>
              <a:t>unistd.h</a:t>
            </a:r>
            <a:r>
              <a:rPr lang="en-US" sz="1200" dirty="0" smtClean="0"/>
              <a:t>&gt;</a:t>
            </a:r>
          </a:p>
          <a:p>
            <a:pPr>
              <a:buNone/>
            </a:pPr>
            <a:r>
              <a:rPr lang="en-US" sz="1200" dirty="0" err="1" smtClean="0"/>
              <a:t>pthread_t</a:t>
            </a:r>
            <a:r>
              <a:rPr lang="en-US" sz="1200" dirty="0" smtClean="0"/>
              <a:t> </a:t>
            </a:r>
            <a:r>
              <a:rPr lang="en-US" sz="1200" dirty="0" err="1" smtClean="0"/>
              <a:t>tid</a:t>
            </a:r>
            <a:r>
              <a:rPr lang="en-US" sz="1200" dirty="0" smtClean="0"/>
              <a:t>[2];</a:t>
            </a:r>
          </a:p>
          <a:p>
            <a:pPr>
              <a:buNone/>
            </a:pPr>
            <a:r>
              <a:rPr lang="en-US" sz="1200" dirty="0" err="1" smtClean="0"/>
              <a:t>int</a:t>
            </a:r>
            <a:r>
              <a:rPr lang="en-US" sz="1200" dirty="0" smtClean="0"/>
              <a:t> counter;</a:t>
            </a:r>
          </a:p>
          <a:p>
            <a:pPr>
              <a:buNone/>
            </a:pPr>
            <a:r>
              <a:rPr lang="en-US" sz="1200" dirty="0" err="1" smtClean="0"/>
              <a:t>pthread_mutex_t</a:t>
            </a:r>
            <a:r>
              <a:rPr lang="en-US" sz="1200" dirty="0" smtClean="0"/>
              <a:t> lock;</a:t>
            </a:r>
          </a:p>
          <a:p>
            <a:pPr>
              <a:buNone/>
            </a:pPr>
            <a:r>
              <a:rPr lang="en-US" sz="1200" dirty="0" smtClean="0"/>
              <a:t>void* </a:t>
            </a:r>
            <a:r>
              <a:rPr lang="en-US" sz="1200" dirty="0" err="1" smtClean="0"/>
              <a:t>doSomeThing</a:t>
            </a:r>
            <a:r>
              <a:rPr lang="en-US" sz="1200" dirty="0" smtClean="0"/>
              <a:t>(void *</a:t>
            </a:r>
            <a:r>
              <a:rPr lang="en-US" sz="1200" dirty="0" err="1" smtClean="0"/>
              <a:t>arg</a:t>
            </a:r>
            <a:r>
              <a:rPr lang="en-US" sz="1200" dirty="0" smtClean="0"/>
              <a:t>)</a:t>
            </a:r>
          </a:p>
          <a:p>
            <a:pPr>
              <a:buNone/>
            </a:pPr>
            <a:r>
              <a:rPr lang="en-US" sz="1200" dirty="0" smtClean="0"/>
              <a:t>{</a:t>
            </a:r>
          </a:p>
          <a:p>
            <a:pPr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pthread_mutex_lock</a:t>
            </a:r>
            <a:r>
              <a:rPr lang="en-US" sz="1200" dirty="0" smtClean="0"/>
              <a:t>(&amp;lock);</a:t>
            </a:r>
          </a:p>
          <a:p>
            <a:pPr>
              <a:buNone/>
            </a:pPr>
            <a:r>
              <a:rPr lang="en-US" sz="1200" dirty="0" smtClean="0"/>
              <a:t>    unsigned long </a:t>
            </a:r>
            <a:r>
              <a:rPr lang="en-US" sz="1200" dirty="0" err="1" smtClean="0"/>
              <a:t>i</a:t>
            </a:r>
            <a:r>
              <a:rPr lang="en-US" sz="1200" dirty="0" smtClean="0"/>
              <a:t> = 0;</a:t>
            </a:r>
          </a:p>
          <a:p>
            <a:pPr>
              <a:buNone/>
            </a:pPr>
            <a:r>
              <a:rPr lang="en-US" sz="1200" dirty="0" smtClean="0"/>
              <a:t>    counter += 1;</a:t>
            </a:r>
          </a:p>
          <a:p>
            <a:pPr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printf</a:t>
            </a:r>
            <a:r>
              <a:rPr lang="en-US" sz="1200" dirty="0" smtClean="0"/>
              <a:t>("\n Job %d started\n", counter);</a:t>
            </a:r>
          </a:p>
          <a:p>
            <a:pPr>
              <a:buNone/>
            </a:pPr>
            <a:r>
              <a:rPr lang="en-US" sz="1200" dirty="0" smtClean="0"/>
              <a:t>    for(</a:t>
            </a:r>
            <a:r>
              <a:rPr lang="en-US" sz="1200" dirty="0" err="1" smtClean="0"/>
              <a:t>i</a:t>
            </a:r>
            <a:r>
              <a:rPr lang="en-US" sz="1200" dirty="0" smtClean="0"/>
              <a:t>=0; </a:t>
            </a:r>
            <a:r>
              <a:rPr lang="en-US" sz="1200" dirty="0" err="1" smtClean="0"/>
              <a:t>i</a:t>
            </a:r>
            <a:r>
              <a:rPr lang="en-US" sz="1200" dirty="0" smtClean="0"/>
              <a:t>&lt;(0xFFFFFFFF);</a:t>
            </a:r>
            <a:r>
              <a:rPr lang="en-US" sz="1200" dirty="0" err="1" smtClean="0"/>
              <a:t>i</a:t>
            </a:r>
            <a:r>
              <a:rPr lang="en-US" sz="1200" dirty="0" smtClean="0"/>
              <a:t>++);</a:t>
            </a:r>
          </a:p>
          <a:p>
            <a:pPr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printf</a:t>
            </a:r>
            <a:r>
              <a:rPr lang="en-US" sz="1200" dirty="0" smtClean="0"/>
              <a:t>("\n Job %d finished\n", counter);</a:t>
            </a:r>
          </a:p>
          <a:p>
            <a:pPr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pthread_mutex_unlock</a:t>
            </a:r>
            <a:r>
              <a:rPr lang="en-US" sz="1200" dirty="0" smtClean="0"/>
              <a:t>(&amp;lock);</a:t>
            </a:r>
          </a:p>
          <a:p>
            <a:pPr>
              <a:buNone/>
            </a:pPr>
            <a:r>
              <a:rPr lang="en-US" sz="1200" dirty="0" smtClean="0"/>
              <a:t>    return NULL;</a:t>
            </a:r>
          </a:p>
          <a:p>
            <a:pPr>
              <a:buNone/>
            </a:pPr>
            <a:r>
              <a:rPr lang="en-US" sz="1200" dirty="0" smtClean="0"/>
              <a:t>}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3733800" y="1447800"/>
            <a:ext cx="5029200" cy="4616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 smtClean="0"/>
              <a:t>int</a:t>
            </a:r>
            <a:r>
              <a:rPr lang="en-US" sz="1400" dirty="0" smtClean="0"/>
              <a:t> main(void)</a:t>
            </a:r>
          </a:p>
          <a:p>
            <a:r>
              <a:rPr lang="en-US" sz="1400" dirty="0" smtClean="0"/>
              <a:t>{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 = 0;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int</a:t>
            </a:r>
            <a:r>
              <a:rPr lang="en-US" sz="1400" dirty="0" smtClean="0"/>
              <a:t> err;</a:t>
            </a:r>
          </a:p>
          <a:p>
            <a:r>
              <a:rPr lang="en-US" sz="1400" dirty="0" smtClean="0"/>
              <a:t>    if (</a:t>
            </a:r>
            <a:r>
              <a:rPr lang="en-US" sz="1400" dirty="0" err="1" smtClean="0"/>
              <a:t>pthread_mutex_init</a:t>
            </a:r>
            <a:r>
              <a:rPr lang="en-US" sz="1400" dirty="0" smtClean="0"/>
              <a:t>(&amp;lock, NULL) != 0)</a:t>
            </a:r>
          </a:p>
          <a:p>
            <a:r>
              <a:rPr lang="en-US" sz="1400" dirty="0" smtClean="0"/>
              <a:t>    {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printf</a:t>
            </a:r>
            <a:r>
              <a:rPr lang="en-US" sz="1400" dirty="0" smtClean="0"/>
              <a:t>("\n </a:t>
            </a:r>
            <a:r>
              <a:rPr lang="en-US" sz="1400" dirty="0" err="1" smtClean="0"/>
              <a:t>mutex</a:t>
            </a:r>
            <a:r>
              <a:rPr lang="en-US" sz="1400" dirty="0" smtClean="0"/>
              <a:t> init failed\n");</a:t>
            </a:r>
          </a:p>
          <a:p>
            <a:r>
              <a:rPr lang="en-US" sz="1400" dirty="0" smtClean="0"/>
              <a:t>        return 1;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 smtClean="0"/>
              <a:t>    while(</a:t>
            </a:r>
            <a:r>
              <a:rPr lang="en-US" sz="1400" dirty="0" err="1" smtClean="0"/>
              <a:t>i</a:t>
            </a:r>
            <a:r>
              <a:rPr lang="en-US" sz="1400" dirty="0" smtClean="0"/>
              <a:t> &lt; 2)</a:t>
            </a:r>
          </a:p>
          <a:p>
            <a:r>
              <a:rPr lang="en-US" sz="1400" dirty="0" smtClean="0"/>
              <a:t>    {</a:t>
            </a:r>
          </a:p>
          <a:p>
            <a:r>
              <a:rPr lang="en-US" sz="1400" dirty="0" smtClean="0"/>
              <a:t>        err = </a:t>
            </a:r>
            <a:r>
              <a:rPr lang="en-US" sz="1400" dirty="0" err="1" smtClean="0"/>
              <a:t>pthread_create</a:t>
            </a:r>
            <a:r>
              <a:rPr lang="en-US" sz="1400" dirty="0" smtClean="0"/>
              <a:t>(&amp;(</a:t>
            </a:r>
            <a:r>
              <a:rPr lang="en-US" sz="1400" dirty="0" err="1" smtClean="0"/>
              <a:t>tid</a:t>
            </a:r>
            <a:r>
              <a:rPr lang="en-US" sz="1400" dirty="0" smtClean="0"/>
              <a:t>[</a:t>
            </a:r>
            <a:r>
              <a:rPr lang="en-US" sz="1400" dirty="0" err="1" smtClean="0"/>
              <a:t>i</a:t>
            </a:r>
            <a:r>
              <a:rPr lang="en-US" sz="1400" dirty="0" smtClean="0"/>
              <a:t>]), NULL, &amp;</a:t>
            </a:r>
            <a:r>
              <a:rPr lang="en-US" sz="1400" dirty="0" err="1" smtClean="0"/>
              <a:t>doSomeThing</a:t>
            </a:r>
            <a:r>
              <a:rPr lang="en-US" sz="1400" dirty="0" smtClean="0"/>
              <a:t>, NULL);</a:t>
            </a:r>
          </a:p>
          <a:p>
            <a:r>
              <a:rPr lang="en-US" sz="1400" dirty="0" smtClean="0"/>
              <a:t>        if (err != 0)</a:t>
            </a:r>
          </a:p>
          <a:p>
            <a:r>
              <a:rPr lang="en-US" sz="1400" dirty="0" smtClean="0"/>
              <a:t>            </a:t>
            </a:r>
            <a:r>
              <a:rPr lang="en-US" sz="1400" dirty="0" err="1" smtClean="0"/>
              <a:t>printf</a:t>
            </a:r>
            <a:r>
              <a:rPr lang="en-US" sz="1400" dirty="0" smtClean="0"/>
              <a:t>("\</a:t>
            </a:r>
            <a:r>
              <a:rPr lang="en-US" sz="1400" dirty="0" err="1" smtClean="0"/>
              <a:t>ncan't</a:t>
            </a:r>
            <a:r>
              <a:rPr lang="en-US" sz="1400" dirty="0" smtClean="0"/>
              <a:t> create thread :[%s]", </a:t>
            </a:r>
            <a:r>
              <a:rPr lang="en-US" sz="1400" dirty="0" err="1" smtClean="0"/>
              <a:t>strerror</a:t>
            </a:r>
            <a:r>
              <a:rPr lang="en-US" sz="1400" dirty="0" smtClean="0"/>
              <a:t>(err));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i</a:t>
            </a:r>
            <a:r>
              <a:rPr lang="en-US" sz="1400" dirty="0" smtClean="0"/>
              <a:t>++;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pthread_join</a:t>
            </a:r>
            <a:r>
              <a:rPr lang="en-US" sz="1400" dirty="0" smtClean="0"/>
              <a:t>(</a:t>
            </a:r>
            <a:r>
              <a:rPr lang="en-US" sz="1400" dirty="0" err="1" smtClean="0"/>
              <a:t>tid</a:t>
            </a:r>
            <a:r>
              <a:rPr lang="en-US" sz="1400" dirty="0" smtClean="0"/>
              <a:t>[0], NULL);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pthread_join</a:t>
            </a:r>
            <a:r>
              <a:rPr lang="en-US" sz="1400" dirty="0" smtClean="0"/>
              <a:t>(</a:t>
            </a:r>
            <a:r>
              <a:rPr lang="en-US" sz="1400" dirty="0" err="1" smtClean="0"/>
              <a:t>tid</a:t>
            </a:r>
            <a:r>
              <a:rPr lang="en-US" sz="1400" dirty="0" smtClean="0"/>
              <a:t>[1], NULL);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pthread_mutex_destroy</a:t>
            </a:r>
            <a:r>
              <a:rPr lang="en-US" sz="1400" dirty="0" smtClean="0"/>
              <a:t>(&amp;lock);</a:t>
            </a:r>
          </a:p>
          <a:p>
            <a:r>
              <a:rPr lang="en-US" sz="1400" dirty="0" smtClean="0"/>
              <a:t>    return 0;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ADB04-A9C9-4C80-B8E8-0179A14EB91A}" type="datetime1">
              <a:rPr lang="en-US" smtClean="0"/>
              <a:t>08-Oct-14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IPCs - DAC - Feb 2014 Batch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7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Inter-process </a:t>
            </a:r>
            <a:r>
              <a:rPr lang="en-US" dirty="0"/>
              <a:t>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mechanism </a:t>
            </a:r>
            <a:r>
              <a:rPr lang="en-US" dirty="0"/>
              <a:t>that allow co-operating processes to exchange data and information. </a:t>
            </a:r>
          </a:p>
          <a:p>
            <a:r>
              <a:rPr lang="en-US" dirty="0" smtClean="0"/>
              <a:t>Two </a:t>
            </a:r>
            <a:r>
              <a:rPr lang="en-US" dirty="0"/>
              <a:t>fundamental models: </a:t>
            </a:r>
            <a:endParaRPr lang="en-US" dirty="0" smtClean="0"/>
          </a:p>
          <a:p>
            <a:pPr lvl="1"/>
            <a:r>
              <a:rPr lang="en-US" dirty="0" smtClean="0"/>
              <a:t>Shared-Memory </a:t>
            </a:r>
            <a:r>
              <a:rPr lang="en-US" dirty="0"/>
              <a:t>Mapping </a:t>
            </a:r>
            <a:endParaRPr lang="en-US" dirty="0" smtClean="0"/>
          </a:p>
          <a:p>
            <a:pPr lvl="2"/>
            <a:r>
              <a:rPr lang="en-US" dirty="0" smtClean="0"/>
              <a:t>Accomplished </a:t>
            </a:r>
            <a:r>
              <a:rPr lang="en-US" dirty="0"/>
              <a:t>by mapping addresses to common DRAM! </a:t>
            </a:r>
            <a:endParaRPr lang="en-US" dirty="0" smtClean="0"/>
          </a:p>
          <a:p>
            <a:pPr lvl="2"/>
            <a:r>
              <a:rPr lang="en-US" dirty="0" smtClean="0"/>
              <a:t>Read </a:t>
            </a:r>
            <a:r>
              <a:rPr lang="en-US" dirty="0"/>
              <a:t>and Write through memory </a:t>
            </a:r>
            <a:endParaRPr lang="en-US" dirty="0" smtClean="0"/>
          </a:p>
          <a:p>
            <a:pPr lvl="1"/>
            <a:r>
              <a:rPr lang="en-US" dirty="0" smtClean="0"/>
              <a:t>Message </a:t>
            </a:r>
            <a:r>
              <a:rPr lang="en-US" dirty="0"/>
              <a:t>Passing </a:t>
            </a:r>
            <a:endParaRPr lang="en-US" dirty="0" smtClean="0"/>
          </a:p>
          <a:p>
            <a:pPr lvl="2"/>
            <a:r>
              <a:rPr lang="en-US" dirty="0" smtClean="0"/>
              <a:t>send</a:t>
            </a:r>
            <a:r>
              <a:rPr lang="en-US" dirty="0"/>
              <a:t>() and receive() messages </a:t>
            </a:r>
            <a:endParaRPr lang="en-US" dirty="0" smtClean="0"/>
          </a:p>
          <a:p>
            <a:pPr lvl="2"/>
            <a:r>
              <a:rPr lang="en-US" dirty="0" smtClean="0"/>
              <a:t>Works </a:t>
            </a:r>
            <a:r>
              <a:rPr lang="en-US" dirty="0"/>
              <a:t>across network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34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with </a:t>
            </a:r>
            <a:r>
              <a:rPr lang="en-US" dirty="0" err="1" smtClean="0"/>
              <a:t>Mutex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mutex</a:t>
            </a:r>
            <a:r>
              <a:rPr lang="en-US" dirty="0" smtClean="0"/>
              <a:t> is initialized in the beginning of the main function.</a:t>
            </a:r>
          </a:p>
          <a:p>
            <a:r>
              <a:rPr lang="en-US" dirty="0" smtClean="0"/>
              <a:t>The same </a:t>
            </a:r>
            <a:r>
              <a:rPr lang="en-US" dirty="0" err="1" smtClean="0"/>
              <a:t>mutex</a:t>
            </a:r>
            <a:r>
              <a:rPr lang="en-US" dirty="0" smtClean="0"/>
              <a:t> is locked in the ‘</a:t>
            </a:r>
            <a:r>
              <a:rPr lang="en-US" dirty="0" err="1" smtClean="0"/>
              <a:t>doSomeThing</a:t>
            </a:r>
            <a:r>
              <a:rPr lang="en-US" dirty="0" smtClean="0"/>
              <a:t>()’ function while using the shared resource ‘counter’</a:t>
            </a:r>
          </a:p>
          <a:p>
            <a:r>
              <a:rPr lang="en-US" dirty="0" smtClean="0"/>
              <a:t>At the end of the function ‘</a:t>
            </a:r>
            <a:r>
              <a:rPr lang="en-US" dirty="0" err="1" smtClean="0"/>
              <a:t>doSomeThing</a:t>
            </a:r>
            <a:r>
              <a:rPr lang="en-US" dirty="0" smtClean="0"/>
              <a:t>()’ the same </a:t>
            </a:r>
            <a:r>
              <a:rPr lang="en-US" dirty="0" err="1" smtClean="0"/>
              <a:t>mutex</a:t>
            </a:r>
            <a:r>
              <a:rPr lang="en-US" dirty="0" smtClean="0"/>
              <a:t> is unlocked.</a:t>
            </a:r>
          </a:p>
          <a:p>
            <a:r>
              <a:rPr lang="en-US" dirty="0" smtClean="0"/>
              <a:t>At the end of the main function when both the threads are done, the </a:t>
            </a:r>
            <a:r>
              <a:rPr lang="en-US" dirty="0" err="1" smtClean="0"/>
              <a:t>mutex</a:t>
            </a:r>
            <a:r>
              <a:rPr lang="en-US" dirty="0" smtClean="0"/>
              <a:t> is destroyed.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8B46-4A2E-46E9-96BA-DDF9FA621A12}" type="datetime1">
              <a:rPr lang="en-US" smtClean="0"/>
              <a:t>08-Oct-14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IPCs - DAC - Feb 2014 Batch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9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Mutex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Semaphore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standard producer-consumer problem. </a:t>
            </a:r>
            <a:endParaRPr lang="en-US" dirty="0" smtClean="0"/>
          </a:p>
          <a:p>
            <a:r>
              <a:rPr lang="en-US" dirty="0" smtClean="0"/>
              <a:t>Assume</a:t>
            </a:r>
            <a:r>
              <a:rPr lang="en-US" dirty="0"/>
              <a:t>, we have a buffer of 4096 byte length. A producer thread will collect the data and writes it to the buffer.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consumer thread will process the collected data from the buffer. Objective is, both the threads should not run at the same time.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31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Using </a:t>
            </a:r>
            <a:r>
              <a:rPr lang="en-US" b="1" dirty="0" err="1"/>
              <a:t>Mutex</a:t>
            </a:r>
            <a:r>
              <a:rPr lang="en-US" b="1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57600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err="1"/>
              <a:t>mutex</a:t>
            </a:r>
            <a:r>
              <a:rPr lang="en-US" dirty="0"/>
              <a:t> provides mutual exclusion, either producer or consumer can have the key (</a:t>
            </a:r>
            <a:r>
              <a:rPr lang="en-US" dirty="0" err="1"/>
              <a:t>mutex</a:t>
            </a:r>
            <a:r>
              <a:rPr lang="en-US" dirty="0"/>
              <a:t>) and proceed with their work. As long as the buffer is filled by producer, the consumer needs to wait, and vice versa.</a:t>
            </a:r>
          </a:p>
          <a:p>
            <a:r>
              <a:rPr lang="en-US" dirty="0"/>
              <a:t>At any point of time, only one thread can work with the </a:t>
            </a:r>
            <a:r>
              <a:rPr lang="en-US" i="1" dirty="0"/>
              <a:t>entire</a:t>
            </a:r>
            <a:r>
              <a:rPr lang="en-US" dirty="0"/>
              <a:t> buffer. 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13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Semaphore: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semaphore is a generalized </a:t>
            </a:r>
            <a:r>
              <a:rPr lang="en-US" dirty="0" err="1"/>
              <a:t>mutex</a:t>
            </a:r>
            <a:r>
              <a:rPr lang="en-US" dirty="0"/>
              <a:t>. In lieu of single buffer, we can split the 4 KB buffer into four 1 KB buffers (identical resources). A semaphore can be associated with these four buffers. The consumer and producer can work on different buffers at the same time.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7427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Mutex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Semaphore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Mutex</a:t>
            </a:r>
            <a:r>
              <a:rPr lang="en-US" dirty="0" smtClean="0"/>
              <a:t> </a:t>
            </a:r>
            <a:r>
              <a:rPr lang="en-US" dirty="0"/>
              <a:t>is </a:t>
            </a:r>
            <a:r>
              <a:rPr lang="en-US" b="1" dirty="0"/>
              <a:t>locking mechanism</a:t>
            </a:r>
            <a:r>
              <a:rPr lang="en-US" dirty="0"/>
              <a:t> used to synchronize access to a </a:t>
            </a:r>
            <a:r>
              <a:rPr lang="en-US" dirty="0" smtClean="0"/>
              <a:t>resource</a:t>
            </a:r>
          </a:p>
          <a:p>
            <a:r>
              <a:rPr lang="en-US" dirty="0"/>
              <a:t>Semaphore is </a:t>
            </a:r>
            <a:r>
              <a:rPr lang="en-US" b="1" dirty="0"/>
              <a:t>signaling mechanism</a:t>
            </a:r>
            <a:r>
              <a:rPr lang="en-US" dirty="0"/>
              <a:t> (“I am done, you can carry on” kind of signal).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194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5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3605904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Message passing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904" y="4648200"/>
            <a:ext cx="3962400" cy="1477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Exchange </a:t>
            </a:r>
            <a:r>
              <a:rPr lang="en-US" dirty="0"/>
              <a:t>small amount of </a:t>
            </a:r>
            <a:r>
              <a:rPr lang="en-US" dirty="0" smtClean="0"/>
              <a:t>data</a:t>
            </a:r>
            <a:r>
              <a:rPr lang="da-DK" dirty="0" smtClean="0"/>
              <a:t> </a:t>
            </a:r>
            <a:r>
              <a:rPr lang="da-DK" dirty="0"/>
              <a:t>via kernel using system calls </a:t>
            </a:r>
          </a:p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416643" y="1219200"/>
            <a:ext cx="5445323" cy="3217367"/>
            <a:chOff x="1877291" y="3288230"/>
            <a:chExt cx="5445323" cy="3217367"/>
          </a:xfrm>
        </p:grpSpPr>
        <p:pic>
          <p:nvPicPr>
            <p:cNvPr id="1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77291" y="3288230"/>
              <a:ext cx="5445323" cy="3217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TextBox 11"/>
            <p:cNvSpPr txBox="1"/>
            <p:nvPr/>
          </p:nvSpPr>
          <p:spPr>
            <a:xfrm>
              <a:off x="5105400" y="5257800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Shared memory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81200" y="5257800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Message </a:t>
              </a:r>
              <a:r>
                <a:rPr lang="en-US" dirty="0" smtClean="0"/>
                <a:t>passing</a:t>
              </a:r>
              <a:endParaRPr lang="en-US" dirty="0"/>
            </a:p>
          </p:txBody>
        </p:sp>
      </p:grpSp>
      <p:sp>
        <p:nvSpPr>
          <p:cNvPr id="14" name="Title 1"/>
          <p:cNvSpPr txBox="1">
            <a:spLocks/>
          </p:cNvSpPr>
          <p:nvPr/>
        </p:nvSpPr>
        <p:spPr>
          <a:xfrm>
            <a:off x="3962400" y="304800"/>
            <a:ext cx="404204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Shared memory</a:t>
            </a:r>
            <a:endParaRPr lang="en-US" sz="36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637495" y="4800599"/>
            <a:ext cx="3962400" cy="1477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Establish </a:t>
            </a:r>
            <a:r>
              <a:rPr lang="en-US" dirty="0"/>
              <a:t>shared memory regions. </a:t>
            </a:r>
          </a:p>
          <a:p>
            <a:pPr marL="0" indent="0">
              <a:buNone/>
            </a:pPr>
            <a:r>
              <a:rPr lang="en-US" dirty="0" smtClean="0"/>
              <a:t>Faster </a:t>
            </a:r>
            <a:r>
              <a:rPr lang="en-US" dirty="0"/>
              <a:t>communication </a:t>
            </a:r>
            <a:r>
              <a:rPr lang="en-US" dirty="0" smtClean="0"/>
              <a:t>as Direct </a:t>
            </a:r>
            <a:r>
              <a:rPr lang="en-US" dirty="0"/>
              <a:t>memory access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49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 </a:t>
            </a:r>
            <a:r>
              <a:rPr lang="en-US" dirty="0"/>
              <a:t>Process Communication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831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Mechanism for processes to communicate and to synchronize their actions. </a:t>
            </a:r>
          </a:p>
          <a:p>
            <a:r>
              <a:rPr lang="en-US" dirty="0" smtClean="0"/>
              <a:t>Message </a:t>
            </a:r>
            <a:r>
              <a:rPr lang="en-US" dirty="0"/>
              <a:t>system – processes communicate with each other without resorting to shared variables. </a:t>
            </a:r>
          </a:p>
          <a:p>
            <a:r>
              <a:rPr lang="en-US" dirty="0" smtClean="0"/>
              <a:t>IPC </a:t>
            </a:r>
            <a:r>
              <a:rPr lang="en-US" dirty="0"/>
              <a:t>facility provides two operations: </a:t>
            </a:r>
            <a:endParaRPr lang="en-US" dirty="0" smtClean="0"/>
          </a:p>
          <a:p>
            <a:pPr lvl="1"/>
            <a:r>
              <a:rPr lang="en-US" dirty="0" smtClean="0"/>
              <a:t>send(message</a:t>
            </a:r>
            <a:r>
              <a:rPr lang="en-US" dirty="0"/>
              <a:t>) – message size fixed or variable </a:t>
            </a:r>
            <a:endParaRPr lang="en-US" dirty="0" smtClean="0"/>
          </a:p>
          <a:p>
            <a:pPr lvl="1"/>
            <a:r>
              <a:rPr lang="en-US" dirty="0" smtClean="0"/>
              <a:t>receive(message</a:t>
            </a:r>
            <a:r>
              <a:rPr lang="en-US" dirty="0"/>
              <a:t>) </a:t>
            </a:r>
          </a:p>
          <a:p>
            <a:r>
              <a:rPr lang="en-US" dirty="0" smtClean="0"/>
              <a:t>If </a:t>
            </a:r>
            <a:r>
              <a:rPr lang="en-US" dirty="0"/>
              <a:t>P and Q wish to communicate, they need to: </a:t>
            </a:r>
            <a:endParaRPr lang="en-US" dirty="0" smtClean="0"/>
          </a:p>
          <a:p>
            <a:pPr marL="857250" lvl="1" indent="-457200"/>
            <a:r>
              <a:rPr lang="en-US" dirty="0" smtClean="0"/>
              <a:t>establish </a:t>
            </a:r>
            <a:r>
              <a:rPr lang="en-US" dirty="0"/>
              <a:t>a communication channel between them </a:t>
            </a:r>
            <a:endParaRPr lang="en-US" dirty="0" smtClean="0"/>
          </a:p>
          <a:p>
            <a:pPr marL="857250" lvl="1" indent="-457200"/>
            <a:r>
              <a:rPr lang="en-US" dirty="0" smtClean="0"/>
              <a:t>exchange </a:t>
            </a:r>
            <a:r>
              <a:rPr lang="en-US" dirty="0"/>
              <a:t>messages via send/receive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31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Producer-Consumer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void Producer() {</a:t>
            </a:r>
          </a:p>
          <a:p>
            <a:pPr marL="400050" lvl="1" indent="0">
              <a:buNone/>
            </a:pPr>
            <a:r>
              <a:rPr lang="en-US" dirty="0"/>
              <a:t>while (TRUE) {</a:t>
            </a:r>
          </a:p>
          <a:p>
            <a:pPr marL="800100" lvl="2" indent="0">
              <a:buNone/>
            </a:pPr>
            <a:r>
              <a:rPr lang="en-US" dirty="0"/>
              <a:t>/* produce */</a:t>
            </a:r>
          </a:p>
          <a:p>
            <a:pPr marL="800100" lvl="2" indent="0">
              <a:buNone/>
            </a:pPr>
            <a:r>
              <a:rPr lang="en-US" dirty="0" err="1"/>
              <a:t>build_message</a:t>
            </a:r>
            <a:r>
              <a:rPr lang="en-US" dirty="0"/>
              <a:t>(&amp;m, item); </a:t>
            </a:r>
          </a:p>
          <a:p>
            <a:pPr marL="800100" lvl="2" indent="0">
              <a:buNone/>
            </a:pPr>
            <a:r>
              <a:rPr lang="en-US" dirty="0"/>
              <a:t>/* send message */</a:t>
            </a:r>
          </a:p>
          <a:p>
            <a:pPr marL="800100" lvl="2" indent="0">
              <a:buNone/>
            </a:pPr>
            <a:r>
              <a:rPr lang="en-US" dirty="0"/>
              <a:t>send(consumer, &amp;m); </a:t>
            </a:r>
          </a:p>
          <a:p>
            <a:pPr marL="800100" lvl="2" indent="0">
              <a:buNone/>
            </a:pPr>
            <a:r>
              <a:rPr lang="en-US" dirty="0"/>
              <a:t>/* wait for </a:t>
            </a:r>
            <a:r>
              <a:rPr lang="en-US" dirty="0" err="1"/>
              <a:t>ack</a:t>
            </a:r>
            <a:r>
              <a:rPr lang="en-US" dirty="0"/>
              <a:t> */</a:t>
            </a:r>
          </a:p>
          <a:p>
            <a:pPr marL="800100" lvl="2" indent="0">
              <a:buNone/>
            </a:pPr>
            <a:r>
              <a:rPr lang="en-US" dirty="0"/>
              <a:t>receive(consumer, &amp;m);</a:t>
            </a:r>
          </a:p>
          <a:p>
            <a:pPr marL="400050" lvl="1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00600" y="1570037"/>
            <a:ext cx="3810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void Consumer {</a:t>
            </a:r>
          </a:p>
          <a:p>
            <a:pPr marL="400050" lvl="1" indent="0">
              <a:buNone/>
            </a:pPr>
            <a:r>
              <a:rPr lang="en-US" dirty="0" smtClean="0"/>
              <a:t>while(TRUE) {</a:t>
            </a:r>
          </a:p>
          <a:p>
            <a:pPr marL="800100" lvl="2" indent="0">
              <a:buNone/>
            </a:pPr>
            <a:r>
              <a:rPr lang="en-US" dirty="0" smtClean="0"/>
              <a:t>receive(producer, &amp;m); </a:t>
            </a:r>
          </a:p>
          <a:p>
            <a:pPr marL="800100" lvl="2" indent="0">
              <a:buNone/>
            </a:pPr>
            <a:r>
              <a:rPr lang="en-US" dirty="0" smtClean="0"/>
              <a:t>/* receive message */</a:t>
            </a:r>
          </a:p>
          <a:p>
            <a:pPr marL="800100" lvl="2" indent="0">
              <a:buNone/>
            </a:pPr>
            <a:r>
              <a:rPr lang="en-US" dirty="0" err="1" smtClean="0"/>
              <a:t>extract_item</a:t>
            </a:r>
            <a:r>
              <a:rPr lang="en-US" dirty="0" smtClean="0"/>
              <a:t>(&amp;m, &amp;item);</a:t>
            </a:r>
          </a:p>
          <a:p>
            <a:pPr marL="800100" lvl="2" indent="0">
              <a:buNone/>
            </a:pPr>
            <a:r>
              <a:rPr lang="en-US" dirty="0" smtClean="0"/>
              <a:t>/* send </a:t>
            </a:r>
            <a:r>
              <a:rPr lang="en-US" dirty="0" err="1" smtClean="0"/>
              <a:t>ack</a:t>
            </a:r>
            <a:r>
              <a:rPr lang="en-US" dirty="0" smtClean="0"/>
              <a:t> */</a:t>
            </a:r>
          </a:p>
          <a:p>
            <a:pPr marL="800100" lvl="2" indent="0">
              <a:buNone/>
            </a:pPr>
            <a:r>
              <a:rPr lang="en-US" dirty="0" smtClean="0"/>
              <a:t>send(producer, &amp;m); </a:t>
            </a:r>
          </a:p>
          <a:p>
            <a:pPr marL="800100" lvl="2" indent="0">
              <a:buNone/>
            </a:pPr>
            <a:r>
              <a:rPr lang="en-US" dirty="0" smtClean="0"/>
              <a:t>/* consume item */</a:t>
            </a:r>
          </a:p>
          <a:p>
            <a:pPr marL="400050" lvl="1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2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2650</TotalTime>
  <Words>4319</Words>
  <Application>Microsoft Office PowerPoint</Application>
  <PresentationFormat>On-screen Show (4:3)</PresentationFormat>
  <Paragraphs>825</Paragraphs>
  <Slides>65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Office Theme</vt:lpstr>
      <vt:lpstr>Inter Process Communication</vt:lpstr>
      <vt:lpstr>Process</vt:lpstr>
      <vt:lpstr>PowerPoint Presentation</vt:lpstr>
      <vt:lpstr>Concurrent programming </vt:lpstr>
      <vt:lpstr>Inter-process Communication</vt:lpstr>
      <vt:lpstr> Inter-process Communication</vt:lpstr>
      <vt:lpstr>Message passing</vt:lpstr>
      <vt:lpstr>Inter Process Communication </vt:lpstr>
      <vt:lpstr>Producer-Consumer</vt:lpstr>
      <vt:lpstr>Synchronization in message passing </vt:lpstr>
      <vt:lpstr>PowerPoint Presentation</vt:lpstr>
      <vt:lpstr>IPC</vt:lpstr>
      <vt:lpstr>Pipes</vt:lpstr>
      <vt:lpstr>Pipes</vt:lpstr>
      <vt:lpstr>Creating and using pipe</vt:lpstr>
      <vt:lpstr>Sharing a pipe</vt:lpstr>
      <vt:lpstr>I/O in pipe</vt:lpstr>
      <vt:lpstr>Sample Program</vt:lpstr>
      <vt:lpstr>FIFO (named pipe)</vt:lpstr>
      <vt:lpstr>Named PIPE Example - Writer</vt:lpstr>
      <vt:lpstr>Named PIPE Example - Reader</vt:lpstr>
      <vt:lpstr>PIPEs Vs Named PIPEs</vt:lpstr>
      <vt:lpstr>IPC through Shared variables</vt:lpstr>
      <vt:lpstr>PowerPoint Presentation</vt:lpstr>
      <vt:lpstr>Message Queues</vt:lpstr>
      <vt:lpstr>MQ and PIPE</vt:lpstr>
      <vt:lpstr>Message Queues</vt:lpstr>
      <vt:lpstr>Steps in Message Passing with Message Queues</vt:lpstr>
      <vt:lpstr>Message Queue</vt:lpstr>
      <vt:lpstr>Sending Message</vt:lpstr>
      <vt:lpstr>Receiving Message</vt:lpstr>
      <vt:lpstr>Shared Memory</vt:lpstr>
      <vt:lpstr>Shared Memory</vt:lpstr>
      <vt:lpstr>Shared memory</vt:lpstr>
      <vt:lpstr>Shared Memory - Server</vt:lpstr>
      <vt:lpstr>Shared Memory Client</vt:lpstr>
      <vt:lpstr>PowerPoint Presentation</vt:lpstr>
      <vt:lpstr>PowerPoint Presentation</vt:lpstr>
      <vt:lpstr>Implementing a Lock</vt:lpstr>
      <vt:lpstr>Busy wait lock implementation</vt:lpstr>
      <vt:lpstr>Semaphore</vt:lpstr>
      <vt:lpstr>Semaphore</vt:lpstr>
      <vt:lpstr>PowerPoint Presentation</vt:lpstr>
      <vt:lpstr>Deadlock and Starvation</vt:lpstr>
      <vt:lpstr>Producer-Consumer problem</vt:lpstr>
      <vt:lpstr>PowerPoint Presentation</vt:lpstr>
      <vt:lpstr>Dining Philosophers Problem</vt:lpstr>
      <vt:lpstr>Dining Philosophers Problem</vt:lpstr>
      <vt:lpstr>Data movement</vt:lpstr>
      <vt:lpstr>Synchronization</vt:lpstr>
      <vt:lpstr>PowerPoint Presentation</vt:lpstr>
      <vt:lpstr>PowerPoint Presentation</vt:lpstr>
      <vt:lpstr>Important Note</vt:lpstr>
      <vt:lpstr>Mutex</vt:lpstr>
      <vt:lpstr>Mutex Calls in POSIX</vt:lpstr>
      <vt:lpstr>Mutex Calls in POSIX</vt:lpstr>
      <vt:lpstr>Thread Example Without Mutex</vt:lpstr>
      <vt:lpstr>Mutex</vt:lpstr>
      <vt:lpstr>Thread Example with Mutex</vt:lpstr>
      <vt:lpstr>Example with Mutex</vt:lpstr>
      <vt:lpstr>Mutex Vs Semaphore</vt:lpstr>
      <vt:lpstr>Using Mutex:</vt:lpstr>
      <vt:lpstr>Using Semaphore:</vt:lpstr>
      <vt:lpstr>Mutex Vs Semaphore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 Process Communication</dc:title>
  <dc:creator>rsridharan</dc:creator>
  <cp:lastModifiedBy>rsridharan</cp:lastModifiedBy>
  <cp:revision>131</cp:revision>
  <dcterms:created xsi:type="dcterms:W3CDTF">2014-08-17T14:54:48Z</dcterms:created>
  <dcterms:modified xsi:type="dcterms:W3CDTF">2014-10-08T16:14:36Z</dcterms:modified>
</cp:coreProperties>
</file>