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4" r:id="rId2"/>
    <p:sldId id="265" r:id="rId3"/>
    <p:sldId id="276" r:id="rId4"/>
    <p:sldId id="266" r:id="rId5"/>
    <p:sldId id="267" r:id="rId6"/>
    <p:sldId id="277" r:id="rId7"/>
    <p:sldId id="274" r:id="rId8"/>
    <p:sldId id="275" r:id="rId9"/>
    <p:sldId id="268" r:id="rId10"/>
    <p:sldId id="269" r:id="rId11"/>
    <p:sldId id="27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5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4660"/>
  </p:normalViewPr>
  <p:slideViewPr>
    <p:cSldViewPr>
      <p:cViewPr>
        <p:scale>
          <a:sx n="81" d="100"/>
          <a:sy n="81" d="100"/>
        </p:scale>
        <p:origin x="-1098"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1602594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images indicates food norms of the food to be supplied to schools and nutritional table.</a:t>
            </a:r>
            <a:endParaRPr lang="en-US" dirty="0"/>
          </a:p>
        </p:txBody>
      </p:sp>
      <p:sp>
        <p:nvSpPr>
          <p:cNvPr id="4" name="Slide Number Placeholder 3"/>
          <p:cNvSpPr>
            <a:spLocks noGrp="1"/>
          </p:cNvSpPr>
          <p:nvPr>
            <p:ph type="sldNum" sz="quarter" idx="10"/>
          </p:nvPr>
        </p:nvSpPr>
        <p:spPr/>
        <p:txBody>
          <a:bodyPr/>
          <a:lstStyle/>
          <a:p>
            <a:fld id="{A9A0EA98-5831-4853-B862-C702E6EB345C}" type="slidenum">
              <a:rPr lang="en-US" smtClean="0"/>
              <a:t>9</a:t>
            </a:fld>
            <a:endParaRPr lang="en-US"/>
          </a:p>
        </p:txBody>
      </p:sp>
    </p:spTree>
    <p:extLst>
      <p:ext uri="{BB962C8B-B14F-4D97-AF65-F5344CB8AC3E}">
        <p14:creationId xmlns:p14="http://schemas.microsoft.com/office/powerpoint/2010/main" val="470781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1048600"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48601"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602" name="Date Placeholder 27"/>
          <p:cNvSpPr>
            <a:spLocks noGrp="1"/>
          </p:cNvSpPr>
          <p:nvPr>
            <p:ph type="dt" sz="half" idx="10"/>
          </p:nvPr>
        </p:nvSpPr>
        <p:spPr bwMode="auto">
          <a:xfrm rot="5400000">
            <a:off x="7764621" y="1174097"/>
            <a:ext cx="2286000" cy="381000"/>
          </a:xfrm>
        </p:spPr>
        <p:txBody>
          <a:bodyPr/>
          <a:lstStyle/>
          <a:p>
            <a:fld id="{B2E37FB6-96BC-40D5-A0FB-ECA8450458D1}" type="datetimeFigureOut">
              <a:rPr lang="en-US" smtClean="0"/>
              <a:t>3/29/2018</a:t>
            </a:fld>
            <a:endParaRPr lang="en-IN"/>
          </a:p>
        </p:txBody>
      </p:sp>
      <p:sp>
        <p:nvSpPr>
          <p:cNvPr id="1048603"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48604"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5"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6"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7"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8"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9"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1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11"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12"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13"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14"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15"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16"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17"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18"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19"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20" name="Slide Number Placeholder 28"/>
          <p:cNvSpPr>
            <a:spLocks noGrp="1"/>
          </p:cNvSpPr>
          <p:nvPr>
            <p:ph type="sldNum" sz="quarter" idx="12"/>
          </p:nvPr>
        </p:nvSpPr>
        <p:spPr bwMode="auto">
          <a:xfrm>
            <a:off x="1325544" y="4928702"/>
            <a:ext cx="609600" cy="517524"/>
          </a:xfrm>
        </p:spPr>
        <p:txBody>
          <a:bodyPr/>
          <a:lstStyle/>
          <a:p>
            <a:fld id="{6759E03E-3637-4256-9AEE-5DC5B76D286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kumimoji="0" lang="en-US" smtClean="0"/>
              <a:t>Click to edit Master title style</a:t>
            </a:r>
            <a:endParaRPr kumimoji="0" lang="en-US"/>
          </a:p>
        </p:txBody>
      </p:sp>
      <p:sp>
        <p:nvSpPr>
          <p:cNvPr id="104869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94" name="Date Placeholder 3"/>
          <p:cNvSpPr>
            <a:spLocks noGrp="1"/>
          </p:cNvSpPr>
          <p:nvPr>
            <p:ph type="dt" sz="half" idx="10"/>
          </p:nvPr>
        </p:nvSpPr>
        <p:spPr/>
        <p:txBody>
          <a:bodyPr/>
          <a:lstStyle/>
          <a:p>
            <a:fld id="{B2E37FB6-96BC-40D5-A0FB-ECA8450458D1}" type="datetimeFigureOut">
              <a:rPr lang="en-US" smtClean="0"/>
              <a:t>3/29/2018</a:t>
            </a:fld>
            <a:endParaRPr lang="en-IN"/>
          </a:p>
        </p:txBody>
      </p:sp>
      <p:sp>
        <p:nvSpPr>
          <p:cNvPr id="1048695" name="Footer Placeholder 4"/>
          <p:cNvSpPr>
            <a:spLocks noGrp="1"/>
          </p:cNvSpPr>
          <p:nvPr>
            <p:ph type="ftr" sz="quarter" idx="11"/>
          </p:nvPr>
        </p:nvSpPr>
        <p:spPr/>
        <p:txBody>
          <a:bodyPr/>
          <a:lstStyle/>
          <a:p>
            <a:endParaRPr lang="en-IN"/>
          </a:p>
        </p:txBody>
      </p:sp>
      <p:sp>
        <p:nvSpPr>
          <p:cNvPr id="1048696" name="Slide Number Placeholder 5"/>
          <p:cNvSpPr>
            <a:spLocks noGrp="1"/>
          </p:cNvSpPr>
          <p:nvPr>
            <p:ph type="sldNum" sz="quarter" idx="12"/>
          </p:nvPr>
        </p:nvSpPr>
        <p:spPr/>
        <p:txBody>
          <a:bodyPr/>
          <a:lstStyle/>
          <a:p>
            <a:fld id="{6759E03E-3637-4256-9AEE-5DC5B76D286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0"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1048651"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2" name="Date Placeholder 3"/>
          <p:cNvSpPr>
            <a:spLocks noGrp="1"/>
          </p:cNvSpPr>
          <p:nvPr>
            <p:ph type="dt" sz="half" idx="10"/>
          </p:nvPr>
        </p:nvSpPr>
        <p:spPr/>
        <p:txBody>
          <a:bodyPr/>
          <a:lstStyle/>
          <a:p>
            <a:fld id="{B2E37FB6-96BC-40D5-A0FB-ECA8450458D1}" type="datetimeFigureOut">
              <a:rPr lang="en-US" smtClean="0"/>
              <a:t>3/29/2018</a:t>
            </a:fld>
            <a:endParaRPr lang="en-IN"/>
          </a:p>
        </p:txBody>
      </p:sp>
      <p:sp>
        <p:nvSpPr>
          <p:cNvPr id="1048653" name="Footer Placeholder 4"/>
          <p:cNvSpPr>
            <a:spLocks noGrp="1"/>
          </p:cNvSpPr>
          <p:nvPr>
            <p:ph type="ftr" sz="quarter" idx="11"/>
          </p:nvPr>
        </p:nvSpPr>
        <p:spPr/>
        <p:txBody>
          <a:bodyPr/>
          <a:lstStyle/>
          <a:p>
            <a:endParaRPr lang="en-IN"/>
          </a:p>
        </p:txBody>
      </p:sp>
      <p:sp>
        <p:nvSpPr>
          <p:cNvPr id="1048654" name="Slide Number Placeholder 5"/>
          <p:cNvSpPr>
            <a:spLocks noGrp="1"/>
          </p:cNvSpPr>
          <p:nvPr>
            <p:ph type="sldNum" sz="quarter" idx="12"/>
          </p:nvPr>
        </p:nvSpPr>
        <p:spPr/>
        <p:txBody>
          <a:bodyPr/>
          <a:lstStyle/>
          <a:p>
            <a:fld id="{6759E03E-3637-4256-9AEE-5DC5B76D286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kumimoji="0" lang="en-US" smtClean="0"/>
              <a:t>Click to edit Master title style</a:t>
            </a:r>
            <a:endParaRPr kumimoji="0" lang="en-US"/>
          </a:p>
        </p:txBody>
      </p:sp>
      <p:sp>
        <p:nvSpPr>
          <p:cNvPr id="104858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89" name="Date Placeholder 6"/>
          <p:cNvSpPr>
            <a:spLocks noGrp="1"/>
          </p:cNvSpPr>
          <p:nvPr>
            <p:ph type="dt" sz="half" idx="14"/>
          </p:nvPr>
        </p:nvSpPr>
        <p:spPr/>
        <p:txBody>
          <a:bodyPr rtlCol="0"/>
          <a:lstStyle/>
          <a:p>
            <a:fld id="{B2E37FB6-96BC-40D5-A0FB-ECA8450458D1}" type="datetimeFigureOut">
              <a:rPr lang="en-US" smtClean="0"/>
              <a:t>3/29/2018</a:t>
            </a:fld>
            <a:endParaRPr lang="en-IN"/>
          </a:p>
        </p:txBody>
      </p:sp>
      <p:sp>
        <p:nvSpPr>
          <p:cNvPr id="1048590" name="Slide Number Placeholder 8"/>
          <p:cNvSpPr>
            <a:spLocks noGrp="1"/>
          </p:cNvSpPr>
          <p:nvPr>
            <p:ph type="sldNum" sz="quarter" idx="15"/>
          </p:nvPr>
        </p:nvSpPr>
        <p:spPr/>
        <p:txBody>
          <a:bodyPr rtlCol="0"/>
          <a:lstStyle/>
          <a:p>
            <a:fld id="{6759E03E-3637-4256-9AEE-5DC5B76D2868}" type="slidenum">
              <a:rPr lang="en-IN" smtClean="0"/>
              <a:t>‹#›</a:t>
            </a:fld>
            <a:endParaRPr lang="en-IN"/>
          </a:p>
        </p:txBody>
      </p:sp>
      <p:sp>
        <p:nvSpPr>
          <p:cNvPr id="1048591"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048671"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1048672"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73" name="Date Placeholder 3"/>
          <p:cNvSpPr>
            <a:spLocks noGrp="1"/>
          </p:cNvSpPr>
          <p:nvPr>
            <p:ph type="dt" sz="half" idx="10"/>
          </p:nvPr>
        </p:nvSpPr>
        <p:spPr bwMode="auto">
          <a:xfrm rot="5400000">
            <a:off x="7763256" y="1170432"/>
            <a:ext cx="2286000" cy="381000"/>
          </a:xfrm>
        </p:spPr>
        <p:txBody>
          <a:bodyPr/>
          <a:lstStyle/>
          <a:p>
            <a:fld id="{B2E37FB6-96BC-40D5-A0FB-ECA8450458D1}" type="datetimeFigureOut">
              <a:rPr lang="en-US" smtClean="0"/>
              <a:t>3/29/2018</a:t>
            </a:fld>
            <a:endParaRPr lang="en-IN"/>
          </a:p>
        </p:txBody>
      </p:sp>
      <p:sp>
        <p:nvSpPr>
          <p:cNvPr id="1048674"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1048675"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76"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77"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78"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79"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0"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1"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2"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3"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4"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85"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86"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87"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88"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89"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90"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1" name="Slide Number Placeholder 5"/>
          <p:cNvSpPr>
            <a:spLocks noGrp="1"/>
          </p:cNvSpPr>
          <p:nvPr>
            <p:ph type="sldNum" sz="quarter" idx="12"/>
          </p:nvPr>
        </p:nvSpPr>
        <p:spPr bwMode="auto">
          <a:xfrm>
            <a:off x="1340616" y="4928702"/>
            <a:ext cx="609600" cy="517524"/>
          </a:xfrm>
        </p:spPr>
        <p:txBody>
          <a:bodyPr/>
          <a:lstStyle/>
          <a:p>
            <a:fld id="{6759E03E-3637-4256-9AEE-5DC5B76D286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kumimoji="0" lang="en-US" smtClean="0"/>
              <a:t>Click to edit Master title style</a:t>
            </a:r>
            <a:endParaRPr kumimoji="0" lang="en-US"/>
          </a:p>
        </p:txBody>
      </p:sp>
      <p:sp>
        <p:nvSpPr>
          <p:cNvPr id="1048633" name="Date Placeholder 4"/>
          <p:cNvSpPr>
            <a:spLocks noGrp="1"/>
          </p:cNvSpPr>
          <p:nvPr>
            <p:ph type="dt" sz="half" idx="10"/>
          </p:nvPr>
        </p:nvSpPr>
        <p:spPr/>
        <p:txBody>
          <a:bodyPr/>
          <a:lstStyle/>
          <a:p>
            <a:fld id="{B2E37FB6-96BC-40D5-A0FB-ECA8450458D1}" type="datetimeFigureOut">
              <a:rPr lang="en-US" smtClean="0"/>
              <a:t>3/29/2018</a:t>
            </a:fld>
            <a:endParaRPr lang="en-IN"/>
          </a:p>
        </p:txBody>
      </p:sp>
      <p:sp>
        <p:nvSpPr>
          <p:cNvPr id="1048634" name="Footer Placeholder 5"/>
          <p:cNvSpPr>
            <a:spLocks noGrp="1"/>
          </p:cNvSpPr>
          <p:nvPr>
            <p:ph type="ftr" sz="quarter" idx="11"/>
          </p:nvPr>
        </p:nvSpPr>
        <p:spPr/>
        <p:txBody>
          <a:bodyPr/>
          <a:lstStyle/>
          <a:p>
            <a:endParaRPr lang="en-IN"/>
          </a:p>
        </p:txBody>
      </p:sp>
      <p:sp>
        <p:nvSpPr>
          <p:cNvPr id="1048635" name="Slide Number Placeholder 6"/>
          <p:cNvSpPr>
            <a:spLocks noGrp="1"/>
          </p:cNvSpPr>
          <p:nvPr>
            <p:ph type="sldNum" sz="quarter" idx="12"/>
          </p:nvPr>
        </p:nvSpPr>
        <p:spPr/>
        <p:txBody>
          <a:bodyPr/>
          <a:lstStyle/>
          <a:p>
            <a:fld id="{6759E03E-3637-4256-9AEE-5DC5B76D2868}" type="slidenum">
              <a:rPr lang="en-IN" smtClean="0"/>
              <a:t>‹#›</a:t>
            </a:fld>
            <a:endParaRPr lang="en-IN"/>
          </a:p>
        </p:txBody>
      </p:sp>
      <p:sp>
        <p:nvSpPr>
          <p:cNvPr id="1048636"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7"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8" name="Title 1"/>
          <p:cNvSpPr>
            <a:spLocks noGrp="1"/>
          </p:cNvSpPr>
          <p:nvPr>
            <p:ph type="title"/>
          </p:nvPr>
        </p:nvSpPr>
        <p:spPr>
          <a:xfrm>
            <a:off x="457200" y="273050"/>
            <a:ext cx="7543800" cy="1143000"/>
          </a:xfrm>
        </p:spPr>
        <p:txBody>
          <a:bodyPr anchor="b"/>
          <a:lstStyle/>
          <a:p>
            <a:r>
              <a:rPr kumimoji="0" lang="en-US" smtClean="0"/>
              <a:t>Click to edit Master title style</a:t>
            </a:r>
            <a:endParaRPr kumimoji="0" lang="en-US"/>
          </a:p>
        </p:txBody>
      </p:sp>
      <p:sp>
        <p:nvSpPr>
          <p:cNvPr id="1048639" name="Date Placeholder 6"/>
          <p:cNvSpPr>
            <a:spLocks noGrp="1"/>
          </p:cNvSpPr>
          <p:nvPr>
            <p:ph type="dt" sz="half" idx="10"/>
          </p:nvPr>
        </p:nvSpPr>
        <p:spPr/>
        <p:txBody>
          <a:bodyPr/>
          <a:lstStyle/>
          <a:p>
            <a:fld id="{B2E37FB6-96BC-40D5-A0FB-ECA8450458D1}" type="datetimeFigureOut">
              <a:rPr lang="en-US" smtClean="0"/>
              <a:t>3/29/2018</a:t>
            </a:fld>
            <a:endParaRPr lang="en-IN"/>
          </a:p>
        </p:txBody>
      </p:sp>
      <p:sp>
        <p:nvSpPr>
          <p:cNvPr id="1048640" name="Footer Placeholder 7"/>
          <p:cNvSpPr>
            <a:spLocks noGrp="1"/>
          </p:cNvSpPr>
          <p:nvPr>
            <p:ph type="ftr" sz="quarter" idx="11"/>
          </p:nvPr>
        </p:nvSpPr>
        <p:spPr/>
        <p:txBody>
          <a:bodyPr/>
          <a:lstStyle/>
          <a:p>
            <a:endParaRPr lang="en-IN"/>
          </a:p>
        </p:txBody>
      </p:sp>
      <p:sp>
        <p:nvSpPr>
          <p:cNvPr id="1048641" name="Slide Number Placeholder 8"/>
          <p:cNvSpPr>
            <a:spLocks noGrp="1"/>
          </p:cNvSpPr>
          <p:nvPr>
            <p:ph type="sldNum" sz="quarter" idx="12"/>
          </p:nvPr>
        </p:nvSpPr>
        <p:spPr/>
        <p:txBody>
          <a:bodyPr/>
          <a:lstStyle/>
          <a:p>
            <a:fld id="{6759E03E-3637-4256-9AEE-5DC5B76D2868}" type="slidenum">
              <a:rPr lang="en-IN" smtClean="0"/>
              <a:t>‹#›</a:t>
            </a:fld>
            <a:endParaRPr lang="en-IN"/>
          </a:p>
        </p:txBody>
      </p:sp>
      <p:sp>
        <p:nvSpPr>
          <p:cNvPr id="1048642"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4"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048645"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kumimoji="0" lang="en-US" smtClean="0"/>
              <a:t>Click to edit Master title style</a:t>
            </a:r>
            <a:endParaRPr kumimoji="0" lang="en-US"/>
          </a:p>
        </p:txBody>
      </p:sp>
      <p:sp>
        <p:nvSpPr>
          <p:cNvPr id="1048647" name="Date Placeholder 5"/>
          <p:cNvSpPr>
            <a:spLocks noGrp="1"/>
          </p:cNvSpPr>
          <p:nvPr>
            <p:ph type="dt" sz="half" idx="10"/>
          </p:nvPr>
        </p:nvSpPr>
        <p:spPr/>
        <p:txBody>
          <a:bodyPr rtlCol="0"/>
          <a:lstStyle/>
          <a:p>
            <a:fld id="{B2E37FB6-96BC-40D5-A0FB-ECA8450458D1}" type="datetimeFigureOut">
              <a:rPr lang="en-US" smtClean="0"/>
              <a:t>3/29/2018</a:t>
            </a:fld>
            <a:endParaRPr lang="en-IN"/>
          </a:p>
        </p:txBody>
      </p:sp>
      <p:sp>
        <p:nvSpPr>
          <p:cNvPr id="1048648" name="Slide Number Placeholder 6"/>
          <p:cNvSpPr>
            <a:spLocks noGrp="1"/>
          </p:cNvSpPr>
          <p:nvPr>
            <p:ph type="sldNum" sz="quarter" idx="11"/>
          </p:nvPr>
        </p:nvSpPr>
        <p:spPr/>
        <p:txBody>
          <a:bodyPr rtlCol="0"/>
          <a:lstStyle/>
          <a:p>
            <a:fld id="{6759E03E-3637-4256-9AEE-5DC5B76D2868}" type="slidenum">
              <a:rPr lang="en-IN" smtClean="0"/>
              <a:t>‹#›</a:t>
            </a:fld>
            <a:endParaRPr lang="en-IN"/>
          </a:p>
        </p:txBody>
      </p:sp>
      <p:sp>
        <p:nvSpPr>
          <p:cNvPr id="1048649"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5" name="Date Placeholder 1"/>
          <p:cNvSpPr>
            <a:spLocks noGrp="1"/>
          </p:cNvSpPr>
          <p:nvPr>
            <p:ph type="dt" sz="half" idx="10"/>
          </p:nvPr>
        </p:nvSpPr>
        <p:spPr/>
        <p:txBody>
          <a:bodyPr/>
          <a:lstStyle/>
          <a:p>
            <a:fld id="{B2E37FB6-96BC-40D5-A0FB-ECA8450458D1}" type="datetimeFigureOut">
              <a:rPr lang="en-US" smtClean="0"/>
              <a:t>3/29/2018</a:t>
            </a:fld>
            <a:endParaRPr lang="en-IN"/>
          </a:p>
        </p:txBody>
      </p:sp>
      <p:sp>
        <p:nvSpPr>
          <p:cNvPr id="1048656" name="Footer Placeholder 2"/>
          <p:cNvSpPr>
            <a:spLocks noGrp="1"/>
          </p:cNvSpPr>
          <p:nvPr>
            <p:ph type="ftr" sz="quarter" idx="11"/>
          </p:nvPr>
        </p:nvSpPr>
        <p:spPr/>
        <p:txBody>
          <a:bodyPr/>
          <a:lstStyle/>
          <a:p>
            <a:endParaRPr lang="en-IN"/>
          </a:p>
        </p:txBody>
      </p:sp>
      <p:sp>
        <p:nvSpPr>
          <p:cNvPr id="1048657" name="Slide Number Placeholder 3"/>
          <p:cNvSpPr>
            <a:spLocks noGrp="1"/>
          </p:cNvSpPr>
          <p:nvPr>
            <p:ph type="sldNum" sz="quarter" idx="12"/>
          </p:nvPr>
        </p:nvSpPr>
        <p:spPr/>
        <p:txBody>
          <a:bodyPr/>
          <a:lstStyle/>
          <a:p>
            <a:fld id="{6759E03E-3637-4256-9AEE-5DC5B76D286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48697"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98"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1048699"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048700"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01"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02"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03"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04"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05"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06"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707" name="Date Placeholder 20"/>
          <p:cNvSpPr>
            <a:spLocks noGrp="1"/>
          </p:cNvSpPr>
          <p:nvPr>
            <p:ph type="dt" sz="half" idx="14"/>
          </p:nvPr>
        </p:nvSpPr>
        <p:spPr/>
        <p:txBody>
          <a:bodyPr rtlCol="0"/>
          <a:lstStyle/>
          <a:p>
            <a:fld id="{B2E37FB6-96BC-40D5-A0FB-ECA8450458D1}" type="datetimeFigureOut">
              <a:rPr lang="en-US" smtClean="0"/>
              <a:t>3/29/2018</a:t>
            </a:fld>
            <a:endParaRPr lang="en-IN"/>
          </a:p>
        </p:txBody>
      </p:sp>
      <p:sp>
        <p:nvSpPr>
          <p:cNvPr id="1048708" name="Slide Number Placeholder 21"/>
          <p:cNvSpPr>
            <a:spLocks noGrp="1"/>
          </p:cNvSpPr>
          <p:nvPr>
            <p:ph type="sldNum" sz="quarter" idx="15"/>
          </p:nvPr>
        </p:nvSpPr>
        <p:spPr/>
        <p:txBody>
          <a:bodyPr rtlCol="0"/>
          <a:lstStyle/>
          <a:p>
            <a:fld id="{6759E03E-3637-4256-9AEE-5DC5B76D2868}" type="slidenum">
              <a:rPr lang="en-IN" smtClean="0"/>
              <a:t>‹#›</a:t>
            </a:fld>
            <a:endParaRPr lang="en-IN"/>
          </a:p>
        </p:txBody>
      </p:sp>
      <p:sp>
        <p:nvSpPr>
          <p:cNvPr id="1048709"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58"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59"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60"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1048661"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1048662"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63"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64"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5"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66"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67"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68" name="Date Placeholder 16"/>
          <p:cNvSpPr>
            <a:spLocks noGrp="1"/>
          </p:cNvSpPr>
          <p:nvPr>
            <p:ph type="dt" sz="half" idx="10"/>
          </p:nvPr>
        </p:nvSpPr>
        <p:spPr/>
        <p:txBody>
          <a:bodyPr rtlCol="0"/>
          <a:lstStyle/>
          <a:p>
            <a:fld id="{B2E37FB6-96BC-40D5-A0FB-ECA8450458D1}" type="datetimeFigureOut">
              <a:rPr lang="en-US" smtClean="0"/>
              <a:t>3/29/2018</a:t>
            </a:fld>
            <a:endParaRPr lang="en-IN"/>
          </a:p>
        </p:txBody>
      </p:sp>
      <p:sp>
        <p:nvSpPr>
          <p:cNvPr id="1048669" name="Slide Number Placeholder 17"/>
          <p:cNvSpPr>
            <a:spLocks noGrp="1"/>
          </p:cNvSpPr>
          <p:nvPr>
            <p:ph type="sldNum" sz="quarter" idx="11"/>
          </p:nvPr>
        </p:nvSpPr>
        <p:spPr/>
        <p:txBody>
          <a:bodyPr rtlCol="0"/>
          <a:lstStyle/>
          <a:p>
            <a:fld id="{6759E03E-3637-4256-9AEE-5DC5B76D2868}" type="slidenum">
              <a:rPr lang="en-IN" smtClean="0"/>
              <a:t>‹#›</a:t>
            </a:fld>
            <a:endParaRPr lang="en-IN"/>
          </a:p>
        </p:txBody>
      </p:sp>
      <p:sp>
        <p:nvSpPr>
          <p:cNvPr id="1048670"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577"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048578"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79"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2E37FB6-96BC-40D5-A0FB-ECA8450458D1}" type="datetimeFigureOut">
              <a:rPr lang="en-US" smtClean="0"/>
              <a:t>3/29/2018</a:t>
            </a:fld>
            <a:endParaRPr lang="en-IN"/>
          </a:p>
        </p:txBody>
      </p:sp>
      <p:sp>
        <p:nvSpPr>
          <p:cNvPr id="1048580"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1048581"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2"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3"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4"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5"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6"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759E03E-3637-4256-9AEE-5DC5B76D286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Rectangle 3"/>
          <p:cNvSpPr/>
          <p:nvPr/>
        </p:nvSpPr>
        <p:spPr>
          <a:xfrm>
            <a:off x="2000232" y="642918"/>
            <a:ext cx="6143668" cy="1801177"/>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solidFill>
                    <a:srgbClr val="FF0000"/>
                  </a:solidFill>
                </a:ln>
                <a:solidFill>
                  <a:srgbClr val="F5593F"/>
                </a:solidFill>
                <a:effectLst>
                  <a:outerShdw blurRad="80000" dist="40000" dir="5040000" algn="tl">
                    <a:srgbClr val="000000">
                      <a:alpha val="30000"/>
                    </a:srgbClr>
                  </a:outerShdw>
                </a:effectLst>
                <a:latin typeface="Times New Roman" pitchFamily="18" charset="0"/>
                <a:cs typeface="Times New Roman" pitchFamily="18" charset="0"/>
              </a:rPr>
              <a:t>Smart</a:t>
            </a: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 </a:t>
            </a: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India</a:t>
            </a: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 </a:t>
            </a:r>
            <a:r>
              <a:rPr lang="en-US" sz="5400" b="1" dirty="0" err="1" smtClean="0">
                <a:ln w="11430">
                  <a:solidFill>
                    <a:srgbClr val="00B050"/>
                  </a:solidFill>
                </a:ln>
                <a:solidFill>
                  <a:srgbClr val="00B050"/>
                </a:solidFill>
                <a:effectLst>
                  <a:outerShdw blurRad="80000" dist="40000" dir="5040000" algn="tl">
                    <a:srgbClr val="000000">
                      <a:alpha val="30000"/>
                    </a:srgbClr>
                  </a:outerShdw>
                </a:effectLst>
                <a:latin typeface="Times New Roman" pitchFamily="18" charset="0"/>
                <a:cs typeface="Times New Roman" pitchFamily="18" charset="0"/>
              </a:rPr>
              <a:t>Hackathon</a:t>
            </a:r>
            <a:r>
              <a:rPr lang="en-US" sz="5400" b="1" dirty="0" smtClean="0">
                <a:ln w="11430">
                  <a:solidFill>
                    <a:srgbClr val="00B050"/>
                  </a:solidFill>
                </a:ln>
                <a:solidFill>
                  <a:srgbClr val="00B050"/>
                </a:solidFill>
                <a:effectLst>
                  <a:outerShdw blurRad="80000" dist="40000" dir="5040000" algn="tl">
                    <a:srgbClr val="000000">
                      <a:alpha val="30000"/>
                    </a:srgbClr>
                  </a:outerShdw>
                </a:effectLst>
                <a:latin typeface="Times New Roman" pitchFamily="18" charset="0"/>
                <a:cs typeface="Times New Roman" pitchFamily="18" charset="0"/>
              </a:rPr>
              <a:t> 2018</a:t>
            </a:r>
            <a:endParaRPr lang="en-US" sz="5400" b="1" cap="none" spc="0" dirty="0">
              <a:ln w="11430">
                <a:solidFill>
                  <a:srgbClr val="00B050"/>
                </a:solidFill>
              </a:ln>
              <a:solidFill>
                <a:srgbClr val="00B050"/>
              </a:soli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2097155" name="Picture 4" descr="Screenshot_2017-12-29-23-00-42_com.google.android.apps.docs.png"/>
          <p:cNvPicPr>
            <a:picLocks noChangeAspect="1"/>
          </p:cNvPicPr>
          <p:nvPr/>
        </p:nvPicPr>
        <p:blipFill>
          <a:blip r:embed="rId2"/>
          <a:srcRect l="3703" t="39583" r="7407" b="42708"/>
          <a:stretch>
            <a:fillRect/>
          </a:stretch>
        </p:blipFill>
        <p:spPr>
          <a:xfrm>
            <a:off x="2428860" y="3500438"/>
            <a:ext cx="6352487" cy="22860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048591"/>
          <p:cNvSpPr>
            <a:spLocks noGrp="1"/>
          </p:cNvSpPr>
          <p:nvPr>
            <p:ph type="title"/>
          </p:nvPr>
        </p:nvSpPr>
        <p:spPr/>
        <p:txBody>
          <a:bodyPr/>
          <a:lstStyle/>
          <a:p>
            <a:r>
              <a:rPr lang="en-US" altLang="en-GB"/>
              <a:t>Malnutrition Eradication :</a:t>
            </a:r>
            <a:endParaRPr lang="en-GB"/>
          </a:p>
        </p:txBody>
      </p:sp>
      <p:sp>
        <p:nvSpPr>
          <p:cNvPr id="1048593" name="Content Placeholder 1048592"/>
          <p:cNvSpPr>
            <a:spLocks noGrp="1"/>
          </p:cNvSpPr>
          <p:nvPr>
            <p:ph sz="quarter" idx="1"/>
          </p:nvPr>
        </p:nvSpPr>
        <p:spPr/>
        <p:txBody>
          <a:bodyPr/>
          <a:lstStyle/>
          <a:p>
            <a:endParaRPr lang="en-GB"/>
          </a:p>
        </p:txBody>
      </p:sp>
      <p:pic>
        <p:nvPicPr>
          <p:cNvPr id="2097152" name="Picture 2097151"/>
          <p:cNvPicPr>
            <a:picLocks/>
          </p:cNvPicPr>
          <p:nvPr/>
        </p:nvPicPr>
        <p:blipFill>
          <a:blip r:embed="rId2"/>
          <a:stretch>
            <a:fillRect/>
          </a:stretch>
        </p:blipFill>
        <p:spPr>
          <a:xfrm>
            <a:off x="1198828" y="2352064"/>
            <a:ext cx="5710235" cy="37279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features :</a:t>
            </a:r>
            <a:endParaRPr lang="en-US" dirty="0"/>
          </a:p>
        </p:txBody>
      </p:sp>
      <p:sp>
        <p:nvSpPr>
          <p:cNvPr id="3" name="Content Placeholder 2"/>
          <p:cNvSpPr>
            <a:spLocks noGrp="1"/>
          </p:cNvSpPr>
          <p:nvPr>
            <p:ph sz="quarter" idx="1"/>
          </p:nvPr>
        </p:nvSpPr>
        <p:spPr/>
        <p:txBody>
          <a:bodyPr>
            <a:normAutofit lnSpcReduction="10000"/>
          </a:bodyPr>
          <a:lstStyle/>
          <a:p>
            <a:r>
              <a:rPr lang="en-US" dirty="0"/>
              <a:t> </a:t>
            </a:r>
            <a:r>
              <a:rPr lang="en-US" dirty="0" smtClean="0"/>
              <a:t>The main problem in mid day meal food supplement is some schools may corrupt the money by buying low quality ingredients and feeding adulterated food to children.</a:t>
            </a:r>
          </a:p>
          <a:p>
            <a:pPr marL="0" indent="0">
              <a:buNone/>
            </a:pPr>
            <a:r>
              <a:rPr lang="en-US" dirty="0"/>
              <a:t> </a:t>
            </a:r>
            <a:r>
              <a:rPr lang="en-US" dirty="0" smtClean="0"/>
              <a:t>   </a:t>
            </a:r>
          </a:p>
          <a:p>
            <a:pPr marL="0" indent="0">
              <a:buNone/>
            </a:pPr>
            <a:r>
              <a:rPr lang="en-US" dirty="0">
                <a:solidFill>
                  <a:schemeClr val="accent2">
                    <a:lumMod val="75000"/>
                  </a:schemeClr>
                </a:solidFill>
              </a:rPr>
              <a:t> </a:t>
            </a:r>
            <a:r>
              <a:rPr lang="en-US" dirty="0" smtClean="0">
                <a:solidFill>
                  <a:schemeClr val="accent2">
                    <a:lumMod val="75000"/>
                  </a:schemeClr>
                </a:solidFill>
              </a:rPr>
              <a:t>   SOLUTION :</a:t>
            </a:r>
          </a:p>
          <a:p>
            <a:pPr marL="0" indent="0">
              <a:buNone/>
            </a:pPr>
            <a:r>
              <a:rPr lang="en-US" dirty="0" smtClean="0">
                <a:solidFill>
                  <a:schemeClr val="accent2">
                    <a:lumMod val="75000"/>
                  </a:schemeClr>
                </a:solidFill>
              </a:rPr>
              <a:t>                 </a:t>
            </a:r>
            <a:r>
              <a:rPr lang="en-US" dirty="0" smtClean="0">
                <a:solidFill>
                  <a:srgbClr val="7030A0"/>
                </a:solidFill>
              </a:rPr>
              <a:t>Our solution to the problem is by uploading photograph of the food prepared in the school to the server on daily basis. The date and time of the photo upload could be monitored efficiently  so that hygiene and supplement of proper food according to mid day meal menu could be ensured.  </a:t>
            </a:r>
          </a:p>
        </p:txBody>
      </p:sp>
    </p:spTree>
    <p:extLst>
      <p:ext uri="{BB962C8B-B14F-4D97-AF65-F5344CB8AC3E}">
        <p14:creationId xmlns:p14="http://schemas.microsoft.com/office/powerpoint/2010/main" val="171843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Rectangle 5"/>
          <p:cNvSpPr/>
          <p:nvPr/>
        </p:nvSpPr>
        <p:spPr>
          <a:xfrm>
            <a:off x="2500298" y="571480"/>
            <a:ext cx="4700454" cy="6194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u="sng" dirty="0" smtClean="0">
                <a:ln w="11430">
                  <a:solidFill>
                    <a:srgbClr val="0070C0"/>
                  </a:solidFill>
                </a:ln>
                <a:solidFill>
                  <a:srgbClr val="0070C0"/>
                </a:solidFill>
                <a:effectLst>
                  <a:outerShdw blurRad="80000" dist="40000" dir="5040000" algn="tl">
                    <a:srgbClr val="000000">
                      <a:alpha val="30000"/>
                    </a:srgbClr>
                  </a:outerShdw>
                </a:effectLst>
                <a:latin typeface="Times New Roman" pitchFamily="18" charset="0"/>
                <a:cs typeface="Times New Roman" pitchFamily="18" charset="0"/>
              </a:rPr>
              <a:t>Problem Statement</a:t>
            </a:r>
            <a:endParaRPr lang="en-US" sz="3200" b="1" u="sng" cap="none" spc="0" dirty="0">
              <a:ln w="11430">
                <a:solidFill>
                  <a:srgbClr val="0070C0"/>
                </a:solidFill>
              </a:ln>
              <a:solidFill>
                <a:srgbClr val="0070C0"/>
              </a:soli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1048623" name="Rectangle 6"/>
          <p:cNvSpPr/>
          <p:nvPr/>
        </p:nvSpPr>
        <p:spPr>
          <a:xfrm>
            <a:off x="2643174" y="1428736"/>
            <a:ext cx="4411980" cy="1096645"/>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dirty="0" smtClean="0">
                <a:ln w="11430">
                  <a:solidFill>
                    <a:schemeClr val="accent3"/>
                  </a:solidFill>
                </a:ln>
                <a:solidFill>
                  <a:schemeClr val="accent3"/>
                </a:solidFill>
                <a:effectLst>
                  <a:outerShdw blurRad="80000" dist="40000" dir="5040000" algn="tl">
                    <a:srgbClr val="000000">
                      <a:alpha val="30000"/>
                    </a:srgbClr>
                  </a:outerShdw>
                </a:effectLst>
                <a:latin typeface="Times New Roman" pitchFamily="18" charset="0"/>
                <a:cs typeface="Times New Roman" pitchFamily="18" charset="0"/>
              </a:rPr>
              <a:t>Real time monitoring of</a:t>
            </a:r>
          </a:p>
          <a:p>
            <a:pPr algn="ctr"/>
            <a:r>
              <a:rPr lang="en-US" sz="3200" b="1" dirty="0" smtClean="0">
                <a:ln w="11430">
                  <a:solidFill>
                    <a:schemeClr val="accent3"/>
                  </a:solidFill>
                </a:ln>
                <a:solidFill>
                  <a:schemeClr val="accent3"/>
                </a:solidFill>
                <a:effectLst>
                  <a:outerShdw blurRad="80000" dist="40000" dir="5040000" algn="tl">
                    <a:srgbClr val="000000">
                      <a:alpha val="30000"/>
                    </a:srgbClr>
                  </a:outerShdw>
                </a:effectLst>
                <a:latin typeface="Times New Roman" pitchFamily="18" charset="0"/>
                <a:cs typeface="Times New Roman" pitchFamily="18" charset="0"/>
              </a:rPr>
              <a:t> mid-day meal Scheme</a:t>
            </a:r>
            <a:endParaRPr lang="en-US" sz="3200" b="1" cap="none" spc="0" dirty="0" smtClean="0">
              <a:ln w="11430">
                <a:solidFill>
                  <a:schemeClr val="accent3"/>
                </a:solidFill>
              </a:ln>
              <a:solidFill>
                <a:schemeClr val="accent3"/>
              </a:soli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1048624" name="Rectangle 7"/>
          <p:cNvSpPr/>
          <p:nvPr/>
        </p:nvSpPr>
        <p:spPr>
          <a:xfrm>
            <a:off x="1631524" y="2857496"/>
            <a:ext cx="2053768" cy="584775"/>
          </a:xfrm>
          <a:prstGeom prst="rect">
            <a:avLst/>
          </a:prstGeom>
          <a:noFill/>
        </p:spPr>
        <p:txBody>
          <a:bodyPr wrap="none" lIns="91440" tIns="45720" rIns="91440" bIns="45720">
            <a:spAutoFit/>
          </a:bodyPr>
          <a:lstStyle/>
          <a:p>
            <a:pPr algn="ctr"/>
            <a:r>
              <a:rPr lang="en-US"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itchFamily="18" charset="0"/>
                <a:cs typeface="Times New Roman" pitchFamily="18" charset="0"/>
              </a:rPr>
              <a:t>Ministry : </a:t>
            </a: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1048625" name="Rectangle 8"/>
          <p:cNvSpPr/>
          <p:nvPr/>
        </p:nvSpPr>
        <p:spPr>
          <a:xfrm>
            <a:off x="3643306" y="2857496"/>
            <a:ext cx="4450080" cy="594042"/>
          </a:xfrm>
          <a:prstGeom prst="rect">
            <a:avLst/>
          </a:prstGeom>
          <a:noFill/>
        </p:spPr>
        <p:txBody>
          <a:bodyPr wrap="none" lIns="91440" tIns="45720" rIns="91440" bIns="45720">
            <a:spAutoFit/>
          </a:bodyPr>
          <a:lstStyle/>
          <a:p>
            <a:pPr algn="ctr"/>
            <a:r>
              <a:rPr lang="en-US"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itchFamily="18" charset="0"/>
                <a:cs typeface="Times New Roman" pitchFamily="18" charset="0"/>
              </a:rPr>
              <a:t>Government  of  Assam </a:t>
            </a:r>
          </a:p>
        </p:txBody>
      </p:sp>
      <p:sp>
        <p:nvSpPr>
          <p:cNvPr id="1048626" name="Rectangle 9"/>
          <p:cNvSpPr/>
          <p:nvPr/>
        </p:nvSpPr>
        <p:spPr>
          <a:xfrm>
            <a:off x="1857356" y="3714752"/>
            <a:ext cx="2799080" cy="594042"/>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dirty="0" smtClean="0">
                <a:ln w="11430">
                  <a:solidFill>
                    <a:srgbClr val="00B050"/>
                  </a:solidFill>
                </a:ln>
                <a:solidFill>
                  <a:srgbClr val="00B050"/>
                </a:solidFill>
                <a:effectLst>
                  <a:outerShdw blurRad="80000" dist="40000" dir="5040000" algn="tl">
                    <a:srgbClr val="000000">
                      <a:alpha val="30000"/>
                    </a:srgbClr>
                  </a:outerShdw>
                </a:effectLst>
                <a:latin typeface="Times New Roman" pitchFamily="18" charset="0"/>
                <a:cs typeface="Times New Roman" pitchFamily="18" charset="0"/>
              </a:rPr>
              <a:t>Problem code:</a:t>
            </a:r>
            <a:endParaRPr lang="en-US" sz="3200" b="1" cap="none" spc="0" dirty="0">
              <a:ln w="11430">
                <a:solidFill>
                  <a:srgbClr val="00B050"/>
                </a:solidFill>
              </a:ln>
              <a:solidFill>
                <a:srgbClr val="00B050"/>
              </a:soli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1048627" name="Rectangle 10"/>
          <p:cNvSpPr/>
          <p:nvPr/>
        </p:nvSpPr>
        <p:spPr>
          <a:xfrm>
            <a:off x="5214942" y="3714752"/>
            <a:ext cx="1643380" cy="594042"/>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dirty="0" smtClean="0">
                <a:ln w="11430">
                  <a:solidFill>
                    <a:srgbClr val="00B050"/>
                  </a:solidFill>
                </a:ln>
                <a:solidFill>
                  <a:srgbClr val="00B050"/>
                </a:solidFill>
                <a:effectLst>
                  <a:outerShdw blurRad="80000" dist="40000" dir="5040000" algn="tl">
                    <a:srgbClr val="000000">
                      <a:alpha val="30000"/>
                    </a:srgbClr>
                  </a:outerShdw>
                </a:effectLst>
                <a:latin typeface="Times New Roman" pitchFamily="18" charset="0"/>
                <a:cs typeface="Times New Roman" pitchFamily="18" charset="0"/>
              </a:rPr>
              <a:t>#MWC6</a:t>
            </a:r>
            <a:endParaRPr lang="en-US" sz="3200" b="1" cap="none" spc="0" dirty="0">
              <a:ln w="11430">
                <a:solidFill>
                  <a:srgbClr val="00B050"/>
                </a:solidFill>
              </a:ln>
              <a:solidFill>
                <a:srgbClr val="00B050"/>
              </a:soli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1048628" name="Rectangle 11"/>
          <p:cNvSpPr/>
          <p:nvPr/>
        </p:nvSpPr>
        <p:spPr>
          <a:xfrm>
            <a:off x="1285852" y="4429132"/>
            <a:ext cx="2633980" cy="594042"/>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dirty="0" smtClean="0">
                <a:ln w="11430">
                  <a:solidFill>
                    <a:schemeClr val="tx1">
                      <a:lumMod val="95000"/>
                      <a:lumOff val="5000"/>
                    </a:schemeClr>
                  </a:solidFill>
                </a:ln>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College </a:t>
            </a:r>
            <a:r>
              <a:rPr lang="en-US" sz="3200" b="1" dirty="0" smtClean="0">
                <a:ln w="11430">
                  <a:solidFill>
                    <a:schemeClr val="tx1">
                      <a:lumMod val="95000"/>
                      <a:lumOff val="5000"/>
                    </a:schemeClr>
                  </a:solidFill>
                </a:ln>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code :</a:t>
            </a:r>
            <a:endParaRPr lang="en-US" sz="3200" b="1" cap="none" spc="0" dirty="0">
              <a:ln w="11430">
                <a:solidFill>
                  <a:schemeClr val="tx1">
                    <a:lumMod val="95000"/>
                    <a:lumOff val="5000"/>
                  </a:schemeClr>
                </a:solidFill>
              </a:ln>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1048629" name="Rectangle 12"/>
          <p:cNvSpPr/>
          <p:nvPr/>
        </p:nvSpPr>
        <p:spPr>
          <a:xfrm>
            <a:off x="1190698" y="5072074"/>
            <a:ext cx="2674450" cy="584775"/>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dirty="0" smtClean="0">
                <a:ln w="11430">
                  <a:solidFill>
                    <a:schemeClr val="tx1">
                      <a:lumMod val="95000"/>
                      <a:lumOff val="5000"/>
                    </a:schemeClr>
                  </a:solidFill>
                </a:ln>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 Team leader :</a:t>
            </a:r>
            <a:endParaRPr lang="en-US" sz="3200" b="1" cap="none" spc="0" dirty="0">
              <a:ln w="11430">
                <a:solidFill>
                  <a:schemeClr val="tx1">
                    <a:lumMod val="95000"/>
                    <a:lumOff val="5000"/>
                  </a:schemeClr>
                </a:solidFill>
              </a:ln>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1048630" name="Rectangle 13"/>
          <p:cNvSpPr/>
          <p:nvPr/>
        </p:nvSpPr>
        <p:spPr>
          <a:xfrm>
            <a:off x="4292670" y="5072074"/>
            <a:ext cx="2611612" cy="584775"/>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dirty="0" smtClean="0">
                <a:ln w="11430">
                  <a:solidFill>
                    <a:schemeClr val="tx1">
                      <a:lumMod val="95000"/>
                      <a:lumOff val="5000"/>
                    </a:schemeClr>
                  </a:solidFill>
                </a:ln>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G . Sangeetha</a:t>
            </a:r>
            <a:endParaRPr lang="en-US" sz="3200" b="1" cap="none" spc="0" dirty="0">
              <a:ln w="11430">
                <a:solidFill>
                  <a:schemeClr val="tx1">
                    <a:lumMod val="95000"/>
                    <a:lumOff val="5000"/>
                  </a:schemeClr>
                </a:solidFill>
              </a:ln>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1048631" name="Rectangle 14"/>
          <p:cNvSpPr/>
          <p:nvPr/>
        </p:nvSpPr>
        <p:spPr>
          <a:xfrm>
            <a:off x="4429124" y="4429132"/>
            <a:ext cx="1097280" cy="594042"/>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cap="none" spc="0" dirty="0" smtClean="0">
                <a:ln w="11430">
                  <a:solidFill>
                    <a:schemeClr val="tx1">
                      <a:lumMod val="95000"/>
                      <a:lumOff val="5000"/>
                    </a:schemeClr>
                  </a:solidFill>
                </a:ln>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4736</a:t>
            </a:r>
            <a:endParaRPr lang="en-US" sz="3200" b="1" cap="none" spc="0" dirty="0">
              <a:ln w="11430">
                <a:solidFill>
                  <a:schemeClr val="tx1">
                    <a:lumMod val="95000"/>
                    <a:lumOff val="5000"/>
                  </a:schemeClr>
                </a:solidFill>
              </a:ln>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mid day meals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19672" y="1844824"/>
            <a:ext cx="5544615" cy="3960440"/>
          </a:xfrm>
        </p:spPr>
      </p:pic>
    </p:spTree>
    <p:extLst>
      <p:ext uri="{BB962C8B-B14F-4D97-AF65-F5344CB8AC3E}">
        <p14:creationId xmlns:p14="http://schemas.microsoft.com/office/powerpoint/2010/main" val="131000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normAutofit/>
          </a:bodyPr>
          <a:lstStyle/>
          <a:p>
            <a:r>
              <a:rPr lang="en-US" altLang="en-IN" sz="4800" dirty="0" smtClean="0">
                <a:solidFill>
                  <a:srgbClr val="008000"/>
                </a:solidFill>
                <a:latin typeface="Times New Roman" pitchFamily="18" charset="0"/>
                <a:cs typeface="Times New Roman" pitchFamily="18" charset="0"/>
              </a:rPr>
              <a:t>Mid day meal scheme:</a:t>
            </a:r>
            <a:endParaRPr lang="en-IN" sz="4800" dirty="0">
              <a:solidFill>
                <a:srgbClr val="008000"/>
              </a:solidFill>
              <a:latin typeface="Times New Roman" pitchFamily="18" charset="0"/>
              <a:cs typeface="Times New Roman" pitchFamily="18" charset="0"/>
            </a:endParaRPr>
          </a:p>
        </p:txBody>
      </p:sp>
      <p:sp>
        <p:nvSpPr>
          <p:cNvPr id="1048599" name="Content Placeholder 2"/>
          <p:cNvSpPr>
            <a:spLocks noGrp="1"/>
          </p:cNvSpPr>
          <p:nvPr>
            <p:ph sz="quarter" idx="1"/>
          </p:nvPr>
        </p:nvSpPr>
        <p:spPr>
          <a:xfrm>
            <a:off x="639222" y="1669059"/>
            <a:ext cx="7467600" cy="4873752"/>
          </a:xfrm>
        </p:spPr>
        <p:txBody>
          <a:bodyPr>
            <a:normAutofit fontScale="91667" lnSpcReduction="20000"/>
          </a:bodyPr>
          <a:lstStyle/>
          <a:p>
            <a:pPr>
              <a:buFont typeface="Wingdings" panose="05000000000000000000" pitchFamily="2" charset="2"/>
              <a:buChar char="Ø"/>
            </a:pPr>
            <a:r>
              <a:rPr lang="zh-CN" altLang="en-US" dirty="0"/>
              <a:t> </a:t>
            </a:r>
            <a:r>
              <a:rPr lang="en-US" altLang="zh-CN" dirty="0"/>
              <a:t>      </a:t>
            </a:r>
            <a:r>
              <a:rPr lang="en-US" altLang="zh-CN" dirty="0" smtClean="0"/>
              <a:t>1</a:t>
            </a:r>
            <a:r>
              <a:rPr lang="en-US" altLang="zh-CN" dirty="0"/>
              <a:t>. </a:t>
            </a:r>
            <a:r>
              <a:rPr lang="zh-CN" altLang="en-US" dirty="0"/>
              <a:t>Midday Meal Scheme is a school meal programme of the Government of India designed to improve the nutritionalstatus of school-age children nationwide</a:t>
            </a:r>
            <a:r>
              <a:rPr lang="zh-CN" altLang="en-US" dirty="0" smtClean="0"/>
              <a:t>.</a:t>
            </a:r>
            <a:endParaRPr lang="en-US" altLang="zh-CN" dirty="0"/>
          </a:p>
          <a:p>
            <a:pPr>
              <a:buFont typeface="Arial"/>
              <a:buChar char="•"/>
            </a:pPr>
            <a:endParaRPr lang="en-US" altLang="zh-CN" dirty="0"/>
          </a:p>
          <a:p>
            <a:pPr>
              <a:buFont typeface="Wingdings" panose="05000000000000000000" pitchFamily="2" charset="2"/>
              <a:buChar char="Ø"/>
            </a:pPr>
            <a:r>
              <a:rPr lang="en-US" altLang="zh-CN" dirty="0" smtClean="0"/>
              <a:t>        2</a:t>
            </a:r>
            <a:r>
              <a:rPr lang="en-US" altLang="zh-CN" dirty="0"/>
              <a:t>.</a:t>
            </a:r>
            <a:r>
              <a:rPr lang="zh-CN" altLang="en-US" dirty="0"/>
              <a:t> The programme supplies free lunches on working days for children in </a:t>
            </a:r>
            <a:r>
              <a:rPr lang="en-US" altLang="zh-CN" dirty="0" smtClean="0"/>
              <a:t>lower </a:t>
            </a:r>
            <a:r>
              <a:rPr lang="zh-CN" altLang="en-US" dirty="0" smtClean="0"/>
              <a:t>primary </a:t>
            </a:r>
            <a:r>
              <a:rPr lang="zh-CN" altLang="en-US" dirty="0"/>
              <a:t>and upper primary classes in government, government aided, local body, Education Guarantee Scheme, and alternate innovative education </a:t>
            </a:r>
            <a:r>
              <a:rPr lang="en-US" altLang="zh-CN" dirty="0" err="1" smtClean="0"/>
              <a:t>centres</a:t>
            </a:r>
            <a:r>
              <a:rPr lang="en-US" altLang="zh-CN" dirty="0"/>
              <a:t>.</a:t>
            </a:r>
            <a:endParaRPr lang="en-US" altLang="zh-CN" dirty="0"/>
          </a:p>
          <a:p>
            <a:pPr>
              <a:buFont typeface="Arial"/>
              <a:buChar char="•"/>
            </a:pPr>
            <a:endParaRPr lang="en-US" altLang="zh-CN" dirty="0"/>
          </a:p>
          <a:p>
            <a:pPr>
              <a:buFont typeface="Wingdings" panose="05000000000000000000" pitchFamily="2" charset="2"/>
              <a:buChar char="Ø"/>
            </a:pPr>
            <a:r>
              <a:rPr lang="en-US" altLang="zh-CN" dirty="0" smtClean="0"/>
              <a:t>        3.Tracking </a:t>
            </a:r>
            <a:r>
              <a:rPr lang="en-US" altLang="zh-CN" dirty="0"/>
              <a:t>of mid day meal will decipher the loop holes of the scheme and solve this monitoring issue. </a:t>
            </a:r>
            <a:r>
              <a:rPr lang="en-US" altLang="zh-CN" dirty="0" smtClean="0"/>
              <a:t>This </a:t>
            </a:r>
            <a:r>
              <a:rPr lang="en-US" altLang="zh-CN" dirty="0"/>
              <a:t>program would help in central monitoring of the scheme thus increasing the transparency in scheme.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457200" y="274638"/>
            <a:ext cx="7467600" cy="796908"/>
          </a:xfrm>
        </p:spPr>
        <p:txBody>
          <a:bodyPr/>
          <a:lstStyle/>
          <a:p>
            <a:r>
              <a:rPr lang="en-US" altLang="en-IN" dirty="0" smtClean="0">
                <a:solidFill>
                  <a:schemeClr val="accent3">
                    <a:lumMod val="40000"/>
                    <a:lumOff val="60000"/>
                  </a:schemeClr>
                </a:solidFill>
              </a:rPr>
              <a:t>Solution :</a:t>
            </a:r>
            <a:endParaRPr lang="en-IN" dirty="0">
              <a:solidFill>
                <a:schemeClr val="accent3">
                  <a:lumMod val="40000"/>
                  <a:lumOff val="60000"/>
                </a:schemeClr>
              </a:solidFill>
            </a:endParaRPr>
          </a:p>
        </p:txBody>
      </p:sp>
      <p:sp>
        <p:nvSpPr>
          <p:cNvPr id="1048597" name="Content Placeholder 2"/>
          <p:cNvSpPr>
            <a:spLocks noGrp="1"/>
          </p:cNvSpPr>
          <p:nvPr/>
        </p:nvSpPr>
        <p:spPr>
          <a:xfrm>
            <a:off x="838200" y="1071546"/>
            <a:ext cx="7467600" cy="4873752"/>
          </a:xfrm>
          <a:prstGeom prst="rect">
            <a:avLst/>
          </a:prstGeom>
        </p:spPr>
        <p:txBody>
          <a:bodyPr vert="horz">
            <a:normAutofit fontScale="925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buNone/>
            </a:pPr>
            <a:r>
              <a:rPr lang="en-US" altLang="zh-CN" dirty="0" smtClean="0"/>
              <a:t>        1.  We have developed an optimised and efficient </a:t>
            </a:r>
            <a:r>
              <a:rPr lang="en-US" altLang="zh-CN" dirty="0" smtClean="0"/>
              <a:t>Solution </a:t>
            </a:r>
            <a:r>
              <a:rPr lang="en-US" altLang="zh-CN" dirty="0" smtClean="0"/>
              <a:t>for monitoring of mid day meal scheme. </a:t>
            </a:r>
            <a:r>
              <a:rPr lang="en-US" altLang="zh-CN" dirty="0" smtClean="0"/>
              <a:t>It </a:t>
            </a:r>
            <a:r>
              <a:rPr lang="en-US" altLang="zh-CN" dirty="0" smtClean="0"/>
              <a:t>includes SMS based monitoring of the </a:t>
            </a:r>
            <a:r>
              <a:rPr lang="en-US" altLang="zh-CN" dirty="0" smtClean="0"/>
              <a:t>scheme. </a:t>
            </a:r>
            <a:r>
              <a:rPr lang="en-US" altLang="zh-CN" dirty="0" smtClean="0"/>
              <a:t>
</a:t>
            </a:r>
            <a:r>
              <a:rPr lang="en-US" altLang="zh-CN" dirty="0" smtClean="0">
                <a:solidFill>
                  <a:srgbClr val="0000FF"/>
                </a:solidFill>
              </a:rPr>
              <a:t>     </a:t>
            </a:r>
            <a:r>
              <a:rPr lang="en-US" altLang="zh-CN" dirty="0" smtClean="0"/>
              <a:t>2.Solution </a:t>
            </a:r>
            <a:r>
              <a:rPr lang="en-US" altLang="zh-CN" dirty="0" smtClean="0"/>
              <a:t>includes development of an application  and a web portal for monitoring state's mid day meal </a:t>
            </a:r>
            <a:r>
              <a:rPr lang="en-US" altLang="zh-CN" dirty="0" smtClean="0"/>
              <a:t>activities.</a:t>
            </a:r>
            <a:r>
              <a:rPr lang="en-US" altLang="zh-CN" dirty="0" smtClean="0"/>
              <a:t>
</a:t>
            </a:r>
            <a:r>
              <a:rPr lang="en-US" altLang="zh-CN" dirty="0" smtClean="0">
                <a:solidFill>
                  <a:srgbClr val="0000FF"/>
                </a:solidFill>
              </a:rPr>
              <a:t>
       </a:t>
            </a:r>
            <a:r>
              <a:rPr lang="en-US" altLang="zh-CN" dirty="0" smtClean="0">
                <a:solidFill>
                  <a:srgbClr val="000000"/>
                </a:solidFill>
              </a:rPr>
              <a:t>3. </a:t>
            </a:r>
            <a:r>
              <a:rPr lang="en-US" altLang="zh-CN" dirty="0">
                <a:solidFill>
                  <a:srgbClr val="000000"/>
                </a:solidFill>
              </a:rPr>
              <a:t>S</a:t>
            </a:r>
            <a:r>
              <a:rPr lang="en-US" altLang="zh-CN" dirty="0" smtClean="0">
                <a:solidFill>
                  <a:srgbClr val="000000"/>
                </a:solidFill>
              </a:rPr>
              <a:t>olution is done by automated monitoring system and by setting a gateway protocol for the conversion and it is obtained based on the development without internet that is also useful for rural areas people too.</a:t>
            </a:r>
            <a:endParaRPr lang="zh-CN" altLang="en-US" dirty="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PROTOTYPE :</a:t>
            </a:r>
            <a:endParaRPr lang="en-US" dirty="0"/>
          </a:p>
        </p:txBody>
      </p:sp>
      <p:sp>
        <p:nvSpPr>
          <p:cNvPr id="3" name="Content Placeholder 2"/>
          <p:cNvSpPr>
            <a:spLocks noGrp="1"/>
          </p:cNvSpPr>
          <p:nvPr>
            <p:ph sz="quarter" idx="1"/>
          </p:nvPr>
        </p:nvSpPr>
        <p:spPr>
          <a:xfrm>
            <a:off x="398621" y="1729226"/>
            <a:ext cx="7787208" cy="5141168"/>
          </a:xfrm>
        </p:spPr>
        <p:txBody>
          <a:bodyPr/>
          <a:lstStyle/>
          <a:p>
            <a:pPr marL="0" indent="0">
              <a:buNone/>
            </a:pPr>
            <a:r>
              <a:rPr lang="en-US" dirty="0" smtClean="0"/>
              <a:t>                              APPLICATION</a:t>
            </a:r>
            <a:endParaRPr lang="en-US" dirty="0"/>
          </a:p>
        </p:txBody>
      </p:sp>
      <p:sp>
        <p:nvSpPr>
          <p:cNvPr id="4" name="Flowchart: Alternate Process 3"/>
          <p:cNvSpPr/>
          <p:nvPr/>
        </p:nvSpPr>
        <p:spPr>
          <a:xfrm>
            <a:off x="611560" y="2204864"/>
            <a:ext cx="2160240" cy="1296144"/>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lumMod val="75000"/>
                  </a:schemeClr>
                </a:solidFill>
              </a:rPr>
              <a:t>SMS is sent from a basic mobile to our application</a:t>
            </a:r>
            <a:endParaRPr lang="en-US" dirty="0">
              <a:solidFill>
                <a:schemeClr val="accent3">
                  <a:lumMod val="75000"/>
                </a:schemeClr>
              </a:solidFill>
            </a:endParaRPr>
          </a:p>
        </p:txBody>
      </p:sp>
      <p:sp>
        <p:nvSpPr>
          <p:cNvPr id="5" name="Right Arrow 4"/>
          <p:cNvSpPr/>
          <p:nvPr/>
        </p:nvSpPr>
        <p:spPr>
          <a:xfrm>
            <a:off x="3347864" y="2420888"/>
            <a:ext cx="1080120" cy="864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Alternate Process 5"/>
          <p:cNvSpPr/>
          <p:nvPr/>
        </p:nvSpPr>
        <p:spPr>
          <a:xfrm>
            <a:off x="5076056" y="2123728"/>
            <a:ext cx="2736304" cy="1584176"/>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lumMod val="75000"/>
                  </a:schemeClr>
                </a:solidFill>
              </a:rPr>
              <a:t>Application receives SMS and checks whether it is registered number or not</a:t>
            </a:r>
            <a:endParaRPr lang="en-US" dirty="0">
              <a:solidFill>
                <a:schemeClr val="accent3">
                  <a:lumMod val="75000"/>
                </a:schemeClr>
              </a:solidFill>
            </a:endParaRPr>
          </a:p>
        </p:txBody>
      </p:sp>
      <p:sp>
        <p:nvSpPr>
          <p:cNvPr id="7" name="Down Arrow 6"/>
          <p:cNvSpPr/>
          <p:nvPr/>
        </p:nvSpPr>
        <p:spPr>
          <a:xfrm>
            <a:off x="5951766" y="4005064"/>
            <a:ext cx="864096"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Alternate Process 7"/>
          <p:cNvSpPr/>
          <p:nvPr/>
        </p:nvSpPr>
        <p:spPr>
          <a:xfrm>
            <a:off x="5123674" y="5218185"/>
            <a:ext cx="2952328" cy="1368152"/>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lumMod val="75000"/>
                  </a:schemeClr>
                </a:solidFill>
              </a:rPr>
              <a:t> SMS is forwarded to The contractor and the information is updated in the website</a:t>
            </a:r>
            <a:endParaRPr lang="en-US" dirty="0">
              <a:solidFill>
                <a:schemeClr val="accent3">
                  <a:lumMod val="75000"/>
                </a:schemeClr>
              </a:solidFill>
            </a:endParaRPr>
          </a:p>
        </p:txBody>
      </p:sp>
      <p:sp>
        <p:nvSpPr>
          <p:cNvPr id="9" name="Flowchart: Alternate Process 8"/>
          <p:cNvSpPr/>
          <p:nvPr/>
        </p:nvSpPr>
        <p:spPr>
          <a:xfrm>
            <a:off x="395536" y="5301208"/>
            <a:ext cx="2808312" cy="136815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accent3">
                    <a:lumMod val="75000"/>
                  </a:schemeClr>
                </a:solidFill>
              </a:rPr>
              <a:t>Raw materials or cooked food is delivered accordingly to the schools</a:t>
            </a:r>
            <a:endParaRPr lang="en-US" dirty="0">
              <a:solidFill>
                <a:schemeClr val="accent3">
                  <a:lumMod val="75000"/>
                </a:schemeClr>
              </a:solidFill>
            </a:endParaRPr>
          </a:p>
        </p:txBody>
      </p:sp>
      <p:sp>
        <p:nvSpPr>
          <p:cNvPr id="10" name="Left Arrow 9"/>
          <p:cNvSpPr/>
          <p:nvPr/>
        </p:nvSpPr>
        <p:spPr>
          <a:xfrm>
            <a:off x="3374475" y="5517232"/>
            <a:ext cx="1122424" cy="9361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925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7" name="Title 1048736"/>
          <p:cNvSpPr>
            <a:spLocks noGrp="1"/>
          </p:cNvSpPr>
          <p:nvPr>
            <p:ph type="title"/>
          </p:nvPr>
        </p:nvSpPr>
        <p:spPr>
          <a:solidFill>
            <a:srgbClr val="92D050"/>
          </a:solidFill>
        </p:spPr>
        <p:txBody>
          <a:bodyPr/>
          <a:lstStyle/>
          <a:p>
            <a:r>
              <a:rPr lang="en-GB" dirty="0" smtClean="0"/>
              <a:t>Web  portal</a:t>
            </a:r>
            <a:endParaRPr lang="en-GB" dirty="0"/>
          </a:p>
        </p:txBody>
      </p:sp>
      <p:sp>
        <p:nvSpPr>
          <p:cNvPr id="1048738" name="Content Placeholder 1048737"/>
          <p:cNvSpPr>
            <a:spLocks noGrp="1"/>
          </p:cNvSpPr>
          <p:nvPr>
            <p:ph sz="quarter" idx="1"/>
          </p:nvPr>
        </p:nvSpPr>
        <p:spPr/>
        <p:txBody>
          <a:bodyPr>
            <a:normAutofit lnSpcReduction="10000"/>
          </a:bodyPr>
          <a:lstStyle/>
          <a:p>
            <a:r>
              <a:rPr lang="en-US" altLang="en-GB" dirty="0" smtClean="0"/>
              <a:t>The portal will capture the information regarding the parameters of messages whether it is sent or  not and it will manage the data between the in-charge and contractor.</a:t>
            </a:r>
          </a:p>
          <a:p>
            <a:r>
              <a:rPr lang="en-US" altLang="en-GB" dirty="0" smtClean="0"/>
              <a:t>The website will handle information by collecting data entry forms and enter the data into the online portal according to district level or school level.</a:t>
            </a:r>
          </a:p>
          <a:p>
            <a:r>
              <a:rPr lang="en-US" altLang="en-GB" dirty="0" smtClean="0"/>
              <a:t>Automated monitoring system, it will done the work by capturing the data from the schools by setting up the different systems like SMS and the reports will be made available for real time monitoring of the scheme at district level or school level.</a:t>
            </a:r>
          </a:p>
          <a:p>
            <a:endParaRPr lang="en-US" alt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Highlights :</a:t>
            </a:r>
            <a:endParaRPr lang="en-US" dirty="0"/>
          </a:p>
        </p:txBody>
      </p:sp>
      <p:sp>
        <p:nvSpPr>
          <p:cNvPr id="3" name="Content Placeholder 2"/>
          <p:cNvSpPr>
            <a:spLocks noGrp="1"/>
          </p:cNvSpPr>
          <p:nvPr>
            <p:ph sz="quarter" idx="1"/>
          </p:nvPr>
        </p:nvSpPr>
        <p:spPr/>
        <p:txBody>
          <a:bodyPr/>
          <a:lstStyle/>
          <a:p>
            <a:r>
              <a:rPr lang="en-US" dirty="0" smtClean="0"/>
              <a:t> Since our application has been built by an SMS gateway which acts as a simulator it receives message request from most basic mobile from most remote rural areas, no internet is needed to send request.</a:t>
            </a:r>
          </a:p>
          <a:p>
            <a:r>
              <a:rPr lang="en-US" dirty="0" smtClean="0"/>
              <a:t>Web portal has been built for automatic monitoring and up </a:t>
            </a:r>
            <a:r>
              <a:rPr lang="en-US" dirty="0" err="1" smtClean="0"/>
              <a:t>dation</a:t>
            </a:r>
            <a:r>
              <a:rPr lang="en-US" dirty="0" smtClean="0"/>
              <a:t> of school information on daily basis.</a:t>
            </a:r>
          </a:p>
          <a:p>
            <a:r>
              <a:rPr lang="en-US" dirty="0" smtClean="0"/>
              <a:t>Since it is an automatic monitoring and reporting system corruption could be controlled and transparency is ensured.</a:t>
            </a:r>
          </a:p>
          <a:p>
            <a:r>
              <a:rPr lang="en-US" dirty="0" smtClean="0"/>
              <a:t>  </a:t>
            </a:r>
          </a:p>
          <a:p>
            <a:endParaRPr lang="en-US" dirty="0"/>
          </a:p>
          <a:p>
            <a:endParaRPr lang="en-US" dirty="0" smtClean="0"/>
          </a:p>
          <a:p>
            <a:pPr marL="0" indent="0">
              <a:buNone/>
            </a:pPr>
            <a:endParaRPr lang="en-US" dirty="0"/>
          </a:p>
          <a:p>
            <a:endParaRPr lang="en-US" dirty="0" smtClean="0"/>
          </a:p>
          <a:p>
            <a:endParaRPr lang="en-US" dirty="0"/>
          </a:p>
        </p:txBody>
      </p:sp>
    </p:spTree>
    <p:extLst>
      <p:ext uri="{BB962C8B-B14F-4D97-AF65-F5344CB8AC3E}">
        <p14:creationId xmlns:p14="http://schemas.microsoft.com/office/powerpoint/2010/main" val="90790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428596" y="500042"/>
            <a:ext cx="7467600" cy="642934"/>
          </a:xfrm>
        </p:spPr>
        <p:txBody>
          <a:bodyPr>
            <a:normAutofit/>
          </a:bodyPr>
          <a:lstStyle/>
          <a:p>
            <a:r>
              <a:rPr lang="en-US" altLang="en-IN" dirty="0" smtClean="0"/>
              <a:t>Nutritional Stack:</a:t>
            </a:r>
            <a:endParaRPr lang="en-IN" dirty="0"/>
          </a:p>
        </p:txBody>
      </p:sp>
      <p:sp>
        <p:nvSpPr>
          <p:cNvPr id="1048595" name="Content Placeholder 2"/>
          <p:cNvSpPr>
            <a:spLocks noGrp="1"/>
          </p:cNvSpPr>
          <p:nvPr>
            <p:ph sz="quarter" idx="1"/>
          </p:nvPr>
        </p:nvSpPr>
        <p:spPr/>
        <p:txBody>
          <a:bodyPr/>
          <a:lstStyle/>
          <a:p>
            <a:pPr marL="0" indent="0">
              <a:buNone/>
            </a:pPr>
            <a:r>
              <a:rPr lang="en-US" altLang="en-IN" dirty="0"/>
              <a:t> </a:t>
            </a:r>
            <a:endParaRPr lang="en-IN" dirty="0"/>
          </a:p>
        </p:txBody>
      </p:sp>
      <p:pic>
        <p:nvPicPr>
          <p:cNvPr id="2097153" name="Picture 2097152"/>
          <p:cNvPicPr>
            <a:picLocks/>
          </p:cNvPicPr>
          <p:nvPr/>
        </p:nvPicPr>
        <p:blipFill>
          <a:blip r:embed="rId3"/>
          <a:stretch>
            <a:fillRect/>
          </a:stretch>
        </p:blipFill>
        <p:spPr>
          <a:xfrm>
            <a:off x="3777420" y="1902237"/>
            <a:ext cx="4250964" cy="3903027"/>
          </a:xfrm>
          <a:prstGeom prst="rect">
            <a:avLst/>
          </a:prstGeom>
        </p:spPr>
      </p:pic>
      <p:pic>
        <p:nvPicPr>
          <p:cNvPr id="2097154" name="Picture 2097153"/>
          <p:cNvPicPr>
            <a:picLocks/>
          </p:cNvPicPr>
          <p:nvPr/>
        </p:nvPicPr>
        <p:blipFill>
          <a:blip r:embed="rId4"/>
          <a:stretch>
            <a:fillRect/>
          </a:stretch>
        </p:blipFill>
        <p:spPr>
          <a:xfrm>
            <a:off x="677631" y="1902237"/>
            <a:ext cx="2670233" cy="347097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422</Words>
  <Application>Microsoft Office PowerPoint</Application>
  <PresentationFormat>On-screen Show (4:3)</PresentationFormat>
  <Paragraphs>49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PowerPoint Presentation</vt:lpstr>
      <vt:lpstr>PowerPoint Presentation</vt:lpstr>
      <vt:lpstr>Distribution of mid day meals</vt:lpstr>
      <vt:lpstr>Mid day meal scheme:</vt:lpstr>
      <vt:lpstr>Solution :</vt:lpstr>
      <vt:lpstr>BASIC PROTOTYPE :</vt:lpstr>
      <vt:lpstr>Web  portal</vt:lpstr>
      <vt:lpstr>Highlights :</vt:lpstr>
      <vt:lpstr>Nutritional Stack:</vt:lpstr>
      <vt:lpstr>Malnutrition Eradication :</vt:lpstr>
      <vt:lpstr>Additional features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Thivakar</cp:lastModifiedBy>
  <cp:revision>29</cp:revision>
  <dcterms:created xsi:type="dcterms:W3CDTF">2017-12-28T14:44:34Z</dcterms:created>
  <dcterms:modified xsi:type="dcterms:W3CDTF">2018-03-30T09:22:10Z</dcterms:modified>
</cp:coreProperties>
</file>