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Nunito"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Medium" panose="020B060402020202020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B55996-A348-405D-A892-6FA1B6FD690A}">
  <a:tblStyle styleId="{C5B55996-A348-405D-A892-6FA1B6FD69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SLIDES_API96619574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SLIDES_API96619574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be63af242_1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be63af242_1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SLIDES_API96619574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SLIDES_API966195747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SLIDES_API966195747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SLIDES_API966195747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SLIDES_API96619574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SLIDES_API96619574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SLIDES_API96619574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SLIDES_API96619574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be63af242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be63af242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SLIDES_API96619574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SLIDES_API96619574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bbe63af242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bbe63af242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bbe63af242_1_1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bbe63af242_1_1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07389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4147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42756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08570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336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907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673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45836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3_2">
  <p:cSld name="Points 3_2">
    <p:spTree>
      <p:nvGrpSpPr>
        <p:cNvPr id="1" name="Shape 130"/>
        <p:cNvGrpSpPr/>
        <p:nvPr/>
      </p:nvGrpSpPr>
      <p:grpSpPr>
        <a:xfrm>
          <a:off x="0" y="0"/>
          <a:ext cx="0" cy="0"/>
          <a:chOff x="0" y="0"/>
          <a:chExt cx="0" cy="0"/>
        </a:xfrm>
      </p:grpSpPr>
      <p:sp>
        <p:nvSpPr>
          <p:cNvPr id="133" name="Google Shape;13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13"/>
          <p:cNvSpPr>
            <a:spLocks noGrp="1"/>
          </p:cNvSpPr>
          <p:nvPr>
            <p:ph type="pic" idx="2"/>
          </p:nvPr>
        </p:nvSpPr>
        <p:spPr>
          <a:xfrm>
            <a:off x="5711663" y="100"/>
            <a:ext cx="3432300" cy="5143500"/>
          </a:xfrm>
          <a:prstGeom prst="roundRect">
            <a:avLst>
              <a:gd name="adj" fmla="val 9810"/>
            </a:avLst>
          </a:prstGeom>
          <a:noFill/>
          <a:ln>
            <a:noFill/>
          </a:ln>
        </p:spPr>
      </p:sp>
      <p:sp>
        <p:nvSpPr>
          <p:cNvPr id="135" name="Google Shape;135;p13"/>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6" name="Google Shape;136;p13"/>
          <p:cNvSpPr txBox="1">
            <a:spLocks noGrp="1"/>
          </p:cNvSpPr>
          <p:nvPr>
            <p:ph type="subTitle" idx="1"/>
          </p:nvPr>
        </p:nvSpPr>
        <p:spPr>
          <a:xfrm>
            <a:off x="6427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37" name="Google Shape;137;p13"/>
          <p:cNvSpPr txBox="1">
            <a:spLocks noGrp="1"/>
          </p:cNvSpPr>
          <p:nvPr>
            <p:ph type="subTitle" idx="3"/>
          </p:nvPr>
        </p:nvSpPr>
        <p:spPr>
          <a:xfrm>
            <a:off x="6427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38" name="Google Shape;138;p13"/>
          <p:cNvSpPr txBox="1">
            <a:spLocks noGrp="1"/>
          </p:cNvSpPr>
          <p:nvPr>
            <p:ph type="subTitle" idx="4"/>
          </p:nvPr>
        </p:nvSpPr>
        <p:spPr>
          <a:xfrm>
            <a:off x="642700" y="37655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Tree>
    <p:extLst>
      <p:ext uri="{BB962C8B-B14F-4D97-AF65-F5344CB8AC3E}">
        <p14:creationId xmlns:p14="http://schemas.microsoft.com/office/powerpoint/2010/main" val="134948876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40"/>
        <p:cNvGrpSpPr/>
        <p:nvPr/>
      </p:nvGrpSpPr>
      <p:grpSpPr>
        <a:xfrm>
          <a:off x="0" y="0"/>
          <a:ext cx="0" cy="0"/>
          <a:chOff x="0" y="0"/>
          <a:chExt cx="0" cy="0"/>
        </a:xfrm>
      </p:grpSpPr>
      <p:sp>
        <p:nvSpPr>
          <p:cNvPr id="173" name="Google Shape;17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4" name="Google Shape;174;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0997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1_no_image">
  <p:cSld name="SA_Title_Body_1_no_image">
    <p:spTree>
      <p:nvGrpSpPr>
        <p:cNvPr id="1" name="Shape 175"/>
        <p:cNvGrpSpPr/>
        <p:nvPr/>
      </p:nvGrpSpPr>
      <p:grpSpPr>
        <a:xfrm>
          <a:off x="0" y="0"/>
          <a:ext cx="0" cy="0"/>
          <a:chOff x="0" y="0"/>
          <a:chExt cx="0" cy="0"/>
        </a:xfrm>
      </p:grpSpPr>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15"/>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8" name="Google Shape;178;p15"/>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15445097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6706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oints 2_2">
  <p:cSld name="Points 2_2">
    <p:spTree>
      <p:nvGrpSpPr>
        <p:cNvPr id="1" name="Shape 185"/>
        <p:cNvGrpSpPr/>
        <p:nvPr/>
      </p:nvGrpSpPr>
      <p:grpSpPr>
        <a:xfrm>
          <a:off x="0" y="0"/>
          <a:ext cx="0" cy="0"/>
          <a:chOff x="0" y="0"/>
          <a:chExt cx="0" cy="0"/>
        </a:xfrm>
      </p:grpSpPr>
      <p:sp>
        <p:nvSpPr>
          <p:cNvPr id="187" name="Google Shape;1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16"/>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89" name="Google Shape;189;p16"/>
          <p:cNvSpPr txBox="1">
            <a:spLocks noGrp="1"/>
          </p:cNvSpPr>
          <p:nvPr>
            <p:ph type="subTitle" idx="1"/>
          </p:nvPr>
        </p:nvSpPr>
        <p:spPr>
          <a:xfrm>
            <a:off x="6427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90" name="Google Shape;190;p16"/>
          <p:cNvSpPr txBox="1">
            <a:spLocks noGrp="1"/>
          </p:cNvSpPr>
          <p:nvPr>
            <p:ph type="subTitle" idx="2"/>
          </p:nvPr>
        </p:nvSpPr>
        <p:spPr>
          <a:xfrm>
            <a:off x="6427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93" name="Google Shape;193;p16"/>
          <p:cNvSpPr>
            <a:spLocks noGrp="1"/>
          </p:cNvSpPr>
          <p:nvPr>
            <p:ph type="pic" idx="3"/>
          </p:nvPr>
        </p:nvSpPr>
        <p:spPr>
          <a:xfrm>
            <a:off x="5711663" y="100"/>
            <a:ext cx="3432300" cy="5143500"/>
          </a:xfrm>
          <a:prstGeom prst="roundRect">
            <a:avLst>
              <a:gd name="adj" fmla="val 9810"/>
            </a:avLst>
          </a:prstGeom>
          <a:noFill/>
          <a:ln>
            <a:noFill/>
          </a:ln>
        </p:spPr>
      </p:sp>
    </p:spTree>
    <p:extLst>
      <p:ext uri="{BB962C8B-B14F-4D97-AF65-F5344CB8AC3E}">
        <p14:creationId xmlns:p14="http://schemas.microsoft.com/office/powerpoint/2010/main" val="276556286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oints 2_1">
  <p:cSld name="Points 2_1">
    <p:spTree>
      <p:nvGrpSpPr>
        <p:cNvPr id="1" name="Shape 194"/>
        <p:cNvGrpSpPr/>
        <p:nvPr/>
      </p:nvGrpSpPr>
      <p:grpSpPr>
        <a:xfrm>
          <a:off x="0" y="0"/>
          <a:ext cx="0" cy="0"/>
          <a:chOff x="0" y="0"/>
          <a:chExt cx="0" cy="0"/>
        </a:xfrm>
      </p:grpSpPr>
      <p:sp>
        <p:nvSpPr>
          <p:cNvPr id="197" name="Google Shape;19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99" name="Google Shape;199;p17"/>
          <p:cNvSpPr txBox="1">
            <a:spLocks noGrp="1"/>
          </p:cNvSpPr>
          <p:nvPr>
            <p:ph type="subTitle" idx="1"/>
          </p:nvPr>
        </p:nvSpPr>
        <p:spPr>
          <a:xfrm>
            <a:off x="41352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Font typeface="Open Sans"/>
              <a:buNone/>
              <a:defRPr sz="1100">
                <a:latin typeface="Open Sans"/>
                <a:ea typeface="Open Sans"/>
                <a:cs typeface="Open Sans"/>
                <a:sym typeface="Open Sans"/>
              </a:defRPr>
            </a:lvl2pPr>
            <a:lvl3pPr lvl="2" algn="r" rtl="0">
              <a:spcBef>
                <a:spcPts val="0"/>
              </a:spcBef>
              <a:spcAft>
                <a:spcPts val="0"/>
              </a:spcAft>
              <a:buSzPts val="1100"/>
              <a:buFont typeface="Open Sans"/>
              <a:buNone/>
              <a:defRPr sz="1100">
                <a:latin typeface="Open Sans"/>
                <a:ea typeface="Open Sans"/>
                <a:cs typeface="Open Sans"/>
                <a:sym typeface="Open Sans"/>
              </a:defRPr>
            </a:lvl3pPr>
            <a:lvl4pPr lvl="3" algn="r" rtl="0">
              <a:spcBef>
                <a:spcPts val="0"/>
              </a:spcBef>
              <a:spcAft>
                <a:spcPts val="0"/>
              </a:spcAft>
              <a:buSzPts val="1100"/>
              <a:buFont typeface="Open Sans"/>
              <a:buNone/>
              <a:defRPr sz="1100">
                <a:latin typeface="Open Sans"/>
                <a:ea typeface="Open Sans"/>
                <a:cs typeface="Open Sans"/>
                <a:sym typeface="Open Sans"/>
              </a:defRPr>
            </a:lvl4pPr>
            <a:lvl5pPr lvl="4" algn="r" rtl="0">
              <a:spcBef>
                <a:spcPts val="0"/>
              </a:spcBef>
              <a:spcAft>
                <a:spcPts val="0"/>
              </a:spcAft>
              <a:buSzPts val="1100"/>
              <a:buFont typeface="Open Sans"/>
              <a:buNone/>
              <a:defRPr sz="1100">
                <a:latin typeface="Open Sans"/>
                <a:ea typeface="Open Sans"/>
                <a:cs typeface="Open Sans"/>
                <a:sym typeface="Open Sans"/>
              </a:defRPr>
            </a:lvl5pPr>
            <a:lvl6pPr lvl="5" algn="r" rtl="0">
              <a:spcBef>
                <a:spcPts val="0"/>
              </a:spcBef>
              <a:spcAft>
                <a:spcPts val="0"/>
              </a:spcAft>
              <a:buSzPts val="1100"/>
              <a:buFont typeface="Open Sans"/>
              <a:buNone/>
              <a:defRPr sz="1100">
                <a:latin typeface="Open Sans"/>
                <a:ea typeface="Open Sans"/>
                <a:cs typeface="Open Sans"/>
                <a:sym typeface="Open Sans"/>
              </a:defRPr>
            </a:lvl6pPr>
            <a:lvl7pPr lvl="6" algn="r" rtl="0">
              <a:spcBef>
                <a:spcPts val="0"/>
              </a:spcBef>
              <a:spcAft>
                <a:spcPts val="0"/>
              </a:spcAft>
              <a:buSzPts val="1100"/>
              <a:buFont typeface="Open Sans"/>
              <a:buNone/>
              <a:defRPr sz="1100">
                <a:latin typeface="Open Sans"/>
                <a:ea typeface="Open Sans"/>
                <a:cs typeface="Open Sans"/>
                <a:sym typeface="Open Sans"/>
              </a:defRPr>
            </a:lvl7pPr>
            <a:lvl8pPr lvl="7" algn="r" rtl="0">
              <a:spcBef>
                <a:spcPts val="0"/>
              </a:spcBef>
              <a:spcAft>
                <a:spcPts val="0"/>
              </a:spcAft>
              <a:buSzPts val="1100"/>
              <a:buFont typeface="Open Sans"/>
              <a:buNone/>
              <a:defRPr sz="1100">
                <a:latin typeface="Open Sans"/>
                <a:ea typeface="Open Sans"/>
                <a:cs typeface="Open Sans"/>
                <a:sym typeface="Open Sans"/>
              </a:defRPr>
            </a:lvl8pPr>
            <a:lvl9pPr lvl="8" algn="r" rtl="0">
              <a:spcBef>
                <a:spcPts val="0"/>
              </a:spcBef>
              <a:spcAft>
                <a:spcPts val="0"/>
              </a:spcAft>
              <a:buSzPts val="1100"/>
              <a:buFont typeface="Open Sans"/>
              <a:buNone/>
              <a:defRPr sz="1100">
                <a:latin typeface="Open Sans"/>
                <a:ea typeface="Open Sans"/>
                <a:cs typeface="Open Sans"/>
                <a:sym typeface="Open Sans"/>
              </a:defRPr>
            </a:lvl9pPr>
          </a:lstStyle>
          <a:p>
            <a:endParaRPr/>
          </a:p>
        </p:txBody>
      </p:sp>
      <p:sp>
        <p:nvSpPr>
          <p:cNvPr id="200" name="Google Shape;200;p17"/>
          <p:cNvSpPr txBox="1">
            <a:spLocks noGrp="1"/>
          </p:cNvSpPr>
          <p:nvPr>
            <p:ph type="subTitle" idx="2"/>
          </p:nvPr>
        </p:nvSpPr>
        <p:spPr>
          <a:xfrm>
            <a:off x="41352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Font typeface="Open Sans"/>
              <a:buNone/>
              <a:defRPr sz="1100">
                <a:latin typeface="Open Sans"/>
                <a:ea typeface="Open Sans"/>
                <a:cs typeface="Open Sans"/>
                <a:sym typeface="Open Sans"/>
              </a:defRPr>
            </a:lvl2pPr>
            <a:lvl3pPr lvl="2" algn="r" rtl="0">
              <a:spcBef>
                <a:spcPts val="0"/>
              </a:spcBef>
              <a:spcAft>
                <a:spcPts val="0"/>
              </a:spcAft>
              <a:buSzPts val="1100"/>
              <a:buFont typeface="Open Sans"/>
              <a:buNone/>
              <a:defRPr sz="1100">
                <a:latin typeface="Open Sans"/>
                <a:ea typeface="Open Sans"/>
                <a:cs typeface="Open Sans"/>
                <a:sym typeface="Open Sans"/>
              </a:defRPr>
            </a:lvl3pPr>
            <a:lvl4pPr lvl="3" algn="r" rtl="0">
              <a:spcBef>
                <a:spcPts val="0"/>
              </a:spcBef>
              <a:spcAft>
                <a:spcPts val="0"/>
              </a:spcAft>
              <a:buSzPts val="1100"/>
              <a:buFont typeface="Open Sans"/>
              <a:buNone/>
              <a:defRPr sz="1100">
                <a:latin typeface="Open Sans"/>
                <a:ea typeface="Open Sans"/>
                <a:cs typeface="Open Sans"/>
                <a:sym typeface="Open Sans"/>
              </a:defRPr>
            </a:lvl4pPr>
            <a:lvl5pPr lvl="4" algn="r" rtl="0">
              <a:spcBef>
                <a:spcPts val="0"/>
              </a:spcBef>
              <a:spcAft>
                <a:spcPts val="0"/>
              </a:spcAft>
              <a:buSzPts val="1100"/>
              <a:buFont typeface="Open Sans"/>
              <a:buNone/>
              <a:defRPr sz="1100">
                <a:latin typeface="Open Sans"/>
                <a:ea typeface="Open Sans"/>
                <a:cs typeface="Open Sans"/>
                <a:sym typeface="Open Sans"/>
              </a:defRPr>
            </a:lvl5pPr>
            <a:lvl6pPr lvl="5" algn="r" rtl="0">
              <a:spcBef>
                <a:spcPts val="0"/>
              </a:spcBef>
              <a:spcAft>
                <a:spcPts val="0"/>
              </a:spcAft>
              <a:buSzPts val="1100"/>
              <a:buFont typeface="Open Sans"/>
              <a:buNone/>
              <a:defRPr sz="1100">
                <a:latin typeface="Open Sans"/>
                <a:ea typeface="Open Sans"/>
                <a:cs typeface="Open Sans"/>
                <a:sym typeface="Open Sans"/>
              </a:defRPr>
            </a:lvl6pPr>
            <a:lvl7pPr lvl="6" algn="r" rtl="0">
              <a:spcBef>
                <a:spcPts val="0"/>
              </a:spcBef>
              <a:spcAft>
                <a:spcPts val="0"/>
              </a:spcAft>
              <a:buSzPts val="1100"/>
              <a:buFont typeface="Open Sans"/>
              <a:buNone/>
              <a:defRPr sz="1100">
                <a:latin typeface="Open Sans"/>
                <a:ea typeface="Open Sans"/>
                <a:cs typeface="Open Sans"/>
                <a:sym typeface="Open Sans"/>
              </a:defRPr>
            </a:lvl7pPr>
            <a:lvl8pPr lvl="7" algn="r" rtl="0">
              <a:spcBef>
                <a:spcPts val="0"/>
              </a:spcBef>
              <a:spcAft>
                <a:spcPts val="0"/>
              </a:spcAft>
              <a:buSzPts val="1100"/>
              <a:buFont typeface="Open Sans"/>
              <a:buNone/>
              <a:defRPr sz="1100">
                <a:latin typeface="Open Sans"/>
                <a:ea typeface="Open Sans"/>
                <a:cs typeface="Open Sans"/>
                <a:sym typeface="Open Sans"/>
              </a:defRPr>
            </a:lvl8pPr>
            <a:lvl9pPr lvl="8" algn="r" rtl="0">
              <a:spcBef>
                <a:spcPts val="0"/>
              </a:spcBef>
              <a:spcAft>
                <a:spcPts val="0"/>
              </a:spcAft>
              <a:buSzPts val="1100"/>
              <a:buFont typeface="Open Sans"/>
              <a:buNone/>
              <a:defRPr sz="1100">
                <a:latin typeface="Open Sans"/>
                <a:ea typeface="Open Sans"/>
                <a:cs typeface="Open Sans"/>
                <a:sym typeface="Open Sans"/>
              </a:defRPr>
            </a:lvl9pPr>
          </a:lstStyle>
          <a:p>
            <a:endParaRPr/>
          </a:p>
        </p:txBody>
      </p:sp>
      <p:sp>
        <p:nvSpPr>
          <p:cNvPr id="202" name="Google Shape;202;p17"/>
          <p:cNvSpPr>
            <a:spLocks noGrp="1"/>
          </p:cNvSpPr>
          <p:nvPr>
            <p:ph type="pic" idx="3"/>
          </p:nvPr>
        </p:nvSpPr>
        <p:spPr>
          <a:xfrm>
            <a:off x="-12" y="100"/>
            <a:ext cx="3432300" cy="5143500"/>
          </a:xfrm>
          <a:prstGeom prst="roundRect">
            <a:avLst>
              <a:gd name="adj" fmla="val 9810"/>
            </a:avLst>
          </a:prstGeom>
          <a:noFill/>
          <a:ln>
            <a:noFill/>
          </a:ln>
        </p:spPr>
      </p:sp>
    </p:spTree>
    <p:extLst>
      <p:ext uri="{BB962C8B-B14F-4D97-AF65-F5344CB8AC3E}">
        <p14:creationId xmlns:p14="http://schemas.microsoft.com/office/powerpoint/2010/main" val="331332750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4307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203"/>
        <p:cNvGrpSpPr/>
        <p:nvPr/>
      </p:nvGrpSpPr>
      <p:grpSpPr>
        <a:xfrm>
          <a:off x="0" y="0"/>
          <a:ext cx="0" cy="0"/>
          <a:chOff x="0" y="0"/>
          <a:chExt cx="0" cy="0"/>
        </a:xfrm>
      </p:grpSpPr>
      <p:sp>
        <p:nvSpPr>
          <p:cNvPr id="204" name="Google Shape;2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sp>
        <p:nvSpPr>
          <p:cNvPr id="206" name="Google Shape;206;p18"/>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7" name="Google Shape;207;p18"/>
          <p:cNvSpPr txBox="1">
            <a:spLocks noGrp="1"/>
          </p:cNvSpPr>
          <p:nvPr>
            <p:ph type="sldNum" idx="3"/>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42335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42600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7602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4326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03169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2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78264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2/24/2024</a:t>
            </a:fld>
            <a:endParaRPr lang="en-US" dirty="0"/>
          </a:p>
        </p:txBody>
      </p:sp>
    </p:spTree>
    <p:extLst>
      <p:ext uri="{BB962C8B-B14F-4D97-AF65-F5344CB8AC3E}">
        <p14:creationId xmlns:p14="http://schemas.microsoft.com/office/powerpoint/2010/main" val="26481816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2/24/2024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64905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r/returnoninvestment.asp"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hyperlink" Target="https://www.investopedia.com/terms/v/volatility.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idx="4294967295"/>
          </p:nvPr>
        </p:nvSpPr>
        <p:spPr>
          <a:xfrm>
            <a:off x="732631" y="630238"/>
            <a:ext cx="7678737" cy="7270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Times New Roman" panose="02020603050405020304" pitchFamily="18" charset="0"/>
                <a:ea typeface="Gaegu"/>
                <a:cs typeface="Times New Roman" panose="02020603050405020304" pitchFamily="18" charset="0"/>
                <a:sym typeface="Gaegu"/>
              </a:rPr>
              <a:t>Project 1: Building a Portfolio</a:t>
            </a:r>
            <a:endParaRPr dirty="0">
              <a:latin typeface="Times New Roman" panose="02020603050405020304" pitchFamily="18" charset="0"/>
              <a:ea typeface="Gaegu"/>
              <a:cs typeface="Times New Roman" panose="02020603050405020304" pitchFamily="18" charset="0"/>
              <a:sym typeface="Gaegu"/>
            </a:endParaRPr>
          </a:p>
        </p:txBody>
      </p:sp>
      <p:sp>
        <p:nvSpPr>
          <p:cNvPr id="220" name="Google Shape;220;p19"/>
          <p:cNvSpPr txBox="1">
            <a:spLocks noGrp="1"/>
          </p:cNvSpPr>
          <p:nvPr>
            <p:ph type="body" idx="4294967295"/>
          </p:nvPr>
        </p:nvSpPr>
        <p:spPr>
          <a:xfrm>
            <a:off x="732631" y="1569706"/>
            <a:ext cx="7678737" cy="2752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Nunito"/>
                <a:cs typeface="Times New Roman" panose="02020603050405020304" pitchFamily="18" charset="0"/>
                <a:sym typeface="Nunito"/>
              </a:rPr>
              <a:t>This presentation is about building a portfolio. It covers the process of asset selection, return calculation, portfolio optimization, risk tolerance, CAPM formula, efficient frontier, CML equation, tangency point, individual security market lines, and performance measures.</a:t>
            </a:r>
            <a:endParaRPr dirty="0">
              <a:latin typeface="Times New Roman" panose="02020603050405020304" pitchFamily="18" charset="0"/>
              <a:ea typeface="Nunito"/>
              <a:cs typeface="Times New Roman" panose="02020603050405020304" pitchFamily="18" charset="0"/>
              <a:sym typeface="Nunito"/>
            </a:endParaRPr>
          </a:p>
          <a:p>
            <a:pPr marL="0" lvl="0" indent="0" algn="l" rtl="0">
              <a:spcBef>
                <a:spcPts val="1200"/>
              </a:spcBef>
              <a:spcAft>
                <a:spcPts val="0"/>
              </a:spcAft>
              <a:buNone/>
            </a:pPr>
            <a:r>
              <a:rPr lang="en" b="1" dirty="0">
                <a:latin typeface="Times New Roman" panose="02020603050405020304" pitchFamily="18" charset="0"/>
                <a:cs typeface="Times New Roman" panose="02020603050405020304" pitchFamily="18" charset="0"/>
              </a:rPr>
              <a:t>Submitted by</a:t>
            </a:r>
            <a:endParaRPr b="1" dirty="0">
              <a:latin typeface="Times New Roman" panose="02020603050405020304" pitchFamily="18" charset="0"/>
              <a:cs typeface="Times New Roman" panose="02020603050405020304" pitchFamily="18" charset="0"/>
            </a:endParaRPr>
          </a:p>
          <a:p>
            <a:pPr marL="228600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Jamisetti Venkata Sai Kalyan Aashish 	- M22AI561</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Krishna Kumari Ravuri     			- M22AI567</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Chaitrashree C                  				- M22AI539</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Bharathi Sontem              				- M22AI536</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Rakesh Reddy Kadapala 				- M22AI608</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28"/>
          <p:cNvSpPr txBox="1">
            <a:spLocks noGrp="1"/>
          </p:cNvSpPr>
          <p:nvPr>
            <p:ph type="title" idx="4294967295"/>
          </p:nvPr>
        </p:nvSpPr>
        <p:spPr>
          <a:xfrm>
            <a:off x="258266" y="120922"/>
            <a:ext cx="6910387" cy="7270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Individual Security Market Lines</a:t>
            </a:r>
            <a:endParaRPr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84" name="Google Shape;284;p28"/>
          <p:cNvSpPr txBox="1"/>
          <p:nvPr/>
        </p:nvSpPr>
        <p:spPr>
          <a:xfrm>
            <a:off x="155100" y="847997"/>
            <a:ext cx="3429600" cy="3640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2000" b="1" dirty="0">
                <a:highlight>
                  <a:srgbClr val="FFFFFF"/>
                </a:highlight>
                <a:latin typeface="Times New Roman" panose="02020603050405020304" pitchFamily="18" charset="0"/>
                <a:ea typeface="Times New Roman"/>
                <a:cs typeface="Times New Roman" panose="02020603050405020304" pitchFamily="18" charset="0"/>
                <a:sym typeface="Times New Roman"/>
              </a:rPr>
              <a:t>SML</a:t>
            </a:r>
            <a:endParaRPr sz="1200" b="1" dirty="0">
              <a:highlight>
                <a:srgbClr val="FFFFFF"/>
              </a:highlight>
              <a:latin typeface="Times New Roman" panose="02020603050405020304" pitchFamily="18" charset="0"/>
              <a:cs typeface="Times New Roman" panose="02020603050405020304" pitchFamily="18" charset="0"/>
            </a:endParaRPr>
          </a:p>
          <a:p>
            <a:pPr marL="457200" lvl="0" indent="-298450" algn="just" rtl="0">
              <a:lnSpc>
                <a:spcPct val="115000"/>
              </a:lnSpc>
              <a:spcBef>
                <a:spcPts val="1200"/>
              </a:spcBef>
              <a:spcAft>
                <a:spcPts val="0"/>
              </a:spcAft>
              <a:buClr>
                <a:srgbClr val="0D0D0D"/>
              </a:buClr>
              <a:buSzPts val="1100"/>
              <a:buChar char="●"/>
            </a:pPr>
            <a:r>
              <a:rPr lang="en" sz="1200" dirty="0">
                <a:solidFill>
                  <a:srgbClr val="0D0D0D"/>
                </a:solidFill>
                <a:highlight>
                  <a:srgbClr val="FFFFFF"/>
                </a:highlight>
                <a:latin typeface="Times New Roman" panose="02020603050405020304" pitchFamily="18" charset="0"/>
                <a:cs typeface="Times New Roman" panose="02020603050405020304" pitchFamily="18" charset="0"/>
              </a:rPr>
              <a:t>The Security Market Line gives the relationship between the expected return and the systematic risk (beta) of individual securities or portfolios.</a:t>
            </a:r>
            <a:br>
              <a:rPr lang="en" sz="1200" dirty="0">
                <a:solidFill>
                  <a:srgbClr val="0D0D0D"/>
                </a:solidFill>
                <a:highlight>
                  <a:srgbClr val="FFFFFF"/>
                </a:highlight>
                <a:latin typeface="Times New Roman" panose="02020603050405020304" pitchFamily="18" charset="0"/>
                <a:cs typeface="Times New Roman" panose="02020603050405020304" pitchFamily="18" charset="0"/>
              </a:rPr>
            </a:b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457200" lvl="0" indent="-298450" algn="just" rtl="0">
              <a:lnSpc>
                <a:spcPct val="115000"/>
              </a:lnSpc>
              <a:spcBef>
                <a:spcPts val="0"/>
              </a:spcBef>
              <a:spcAft>
                <a:spcPts val="0"/>
              </a:spcAft>
              <a:buClr>
                <a:srgbClr val="0D0D0D"/>
              </a:buClr>
              <a:buSzPts val="1100"/>
              <a:buChar char="●"/>
            </a:pPr>
            <a:r>
              <a:rPr lang="en" sz="1200" dirty="0">
                <a:solidFill>
                  <a:srgbClr val="0D0D0D"/>
                </a:solidFill>
                <a:highlight>
                  <a:srgbClr val="FFFFFF"/>
                </a:highlight>
                <a:latin typeface="Times New Roman" panose="02020603050405020304" pitchFamily="18" charset="0"/>
                <a:cs typeface="Times New Roman" panose="02020603050405020304" pitchFamily="18" charset="0"/>
              </a:rPr>
              <a:t>Each SML illustrates how the expected return of an asset varies with changes in its beta, assuming a linear relationship based on CAPM. As beta increases, the expected return also increases, reflecting higher systematic risk and thus higher expected compensation for investors. </a:t>
            </a: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120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D2D354-5077-2885-3C65-821DB57CF940}"/>
              </a:ext>
            </a:extLst>
          </p:cNvPr>
          <p:cNvPicPr>
            <a:picLocks noChangeAspect="1"/>
          </p:cNvPicPr>
          <p:nvPr/>
        </p:nvPicPr>
        <p:blipFill>
          <a:blip r:embed="rId3"/>
          <a:stretch>
            <a:fillRect/>
          </a:stretch>
        </p:blipFill>
        <p:spPr>
          <a:xfrm>
            <a:off x="3713460" y="1167789"/>
            <a:ext cx="5089017" cy="3437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412985" y="166675"/>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Performance Measures</a:t>
            </a:r>
            <a:endParaRPr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91" name="Google Shape;291;p29"/>
          <p:cNvSpPr txBox="1">
            <a:spLocks noGrp="1"/>
          </p:cNvSpPr>
          <p:nvPr>
            <p:ph type="subTitle" idx="1"/>
          </p:nvPr>
        </p:nvSpPr>
        <p:spPr>
          <a:xfrm>
            <a:off x="3023861" y="1076500"/>
            <a:ext cx="4270500" cy="149525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300" b="1"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rPr>
              <a:t>Sharpe Ratio:</a:t>
            </a:r>
            <a:endParaRPr sz="1300" b="1"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r>
              <a:rPr lang="en" sz="1300"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rPr>
              <a:t>The Sharpe ratio compares the</a:t>
            </a:r>
            <a:r>
              <a:rPr lang="en" sz="1300" dirty="0">
                <a:solidFill>
                  <a:srgbClr val="0D0D0D"/>
                </a:solidFill>
                <a:highlight>
                  <a:srgbClr val="FFFFFF"/>
                </a:highlight>
                <a:uFill>
                  <a:noFill/>
                </a:u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return of an investment</a:t>
            </a:r>
            <a:r>
              <a:rPr lang="en" sz="1300"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rPr>
              <a:t> with its risk. It's a mathematical expression of the insight that excess returns over a period of time may signify more</a:t>
            </a:r>
            <a:r>
              <a:rPr lang="en" sz="1300" dirty="0">
                <a:solidFill>
                  <a:srgbClr val="0D0D0D"/>
                </a:solidFill>
                <a:highlight>
                  <a:srgbClr val="FFFFFF"/>
                </a:highlight>
                <a:uFill>
                  <a:noFill/>
                </a:uFill>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 volatility</a:t>
            </a:r>
            <a:r>
              <a:rPr lang="en" sz="1300"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rPr>
              <a:t> and risk, rather than investing skill.</a:t>
            </a:r>
            <a:endParaRPr sz="1300" dirty="0">
              <a:solidFill>
                <a:srgbClr val="0D0D0D"/>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1200"/>
              </a:spcAft>
              <a:buNone/>
            </a:pPr>
            <a:endParaRPr dirty="0">
              <a:solidFill>
                <a:srgbClr val="1E293B"/>
              </a:solidFill>
              <a:latin typeface="Times New Roman" panose="02020603050405020304" pitchFamily="18" charset="0"/>
              <a:ea typeface="Nunito Medium"/>
              <a:cs typeface="Times New Roman" panose="02020603050405020304" pitchFamily="18" charset="0"/>
              <a:sym typeface="Nunito Medium"/>
            </a:endParaRPr>
          </a:p>
        </p:txBody>
      </p:sp>
      <p:pic>
        <p:nvPicPr>
          <p:cNvPr id="293" name="Google Shape;293;p29"/>
          <p:cNvPicPr preferRelativeResize="0"/>
          <p:nvPr/>
        </p:nvPicPr>
        <p:blipFill>
          <a:blip r:embed="rId5">
            <a:alphaModFix/>
          </a:blip>
          <a:stretch>
            <a:fillRect/>
          </a:stretch>
        </p:blipFill>
        <p:spPr>
          <a:xfrm>
            <a:off x="3149651" y="2754675"/>
            <a:ext cx="3400436" cy="1495250"/>
          </a:xfrm>
          <a:prstGeom prst="rect">
            <a:avLst/>
          </a:prstGeom>
          <a:noFill/>
          <a:ln>
            <a:noFill/>
          </a:ln>
        </p:spPr>
      </p:pic>
      <p:graphicFrame>
        <p:nvGraphicFramePr>
          <p:cNvPr id="3" name="Table 2">
            <a:extLst>
              <a:ext uri="{FF2B5EF4-FFF2-40B4-BE49-F238E27FC236}">
                <a16:creationId xmlns:a16="http://schemas.microsoft.com/office/drawing/2014/main" id="{8DF23BBD-1CB1-B834-F581-D37AFE0EE1F3}"/>
              </a:ext>
            </a:extLst>
          </p:cNvPr>
          <p:cNvGraphicFramePr>
            <a:graphicFrameLocks noGrp="1"/>
          </p:cNvGraphicFramePr>
          <p:nvPr>
            <p:extLst>
              <p:ext uri="{D42A27DB-BD31-4B8C-83A1-F6EECF244321}">
                <p14:modId xmlns:p14="http://schemas.microsoft.com/office/powerpoint/2010/main" val="1535128185"/>
              </p:ext>
            </p:extLst>
          </p:nvPr>
        </p:nvGraphicFramePr>
        <p:xfrm>
          <a:off x="412985" y="893574"/>
          <a:ext cx="2484451" cy="3986896"/>
        </p:xfrm>
        <a:graphic>
          <a:graphicData uri="http://schemas.openxmlformats.org/drawingml/2006/table">
            <a:tbl>
              <a:tblPr>
                <a:tableStyleId>{C5B55996-A348-405D-A892-6FA1B6FD690A}</a:tableStyleId>
              </a:tblPr>
              <a:tblGrid>
                <a:gridCol w="1412171">
                  <a:extLst>
                    <a:ext uri="{9D8B030D-6E8A-4147-A177-3AD203B41FA5}">
                      <a16:colId xmlns:a16="http://schemas.microsoft.com/office/drawing/2014/main" val="117707725"/>
                    </a:ext>
                  </a:extLst>
                </a:gridCol>
                <a:gridCol w="1072280">
                  <a:extLst>
                    <a:ext uri="{9D8B030D-6E8A-4147-A177-3AD203B41FA5}">
                      <a16:colId xmlns:a16="http://schemas.microsoft.com/office/drawing/2014/main" val="2246575605"/>
                    </a:ext>
                  </a:extLst>
                </a:gridCol>
              </a:tblGrid>
              <a:tr h="249181">
                <a:tc>
                  <a:txBody>
                    <a:bodyPr/>
                    <a:lstStyle/>
                    <a:p>
                      <a:pPr algn="ctr" fontAlgn="ctr"/>
                      <a:r>
                        <a:rPr lang="en-US" sz="1100" u="none" strike="noStrike">
                          <a:effectLst/>
                        </a:rPr>
                        <a:t>Portfolio</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Sharpe Ratio</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049703160"/>
                  </a:ext>
                </a:extLst>
              </a:tr>
              <a:tr h="249181">
                <a:tc>
                  <a:txBody>
                    <a:bodyPr/>
                    <a:lstStyle/>
                    <a:p>
                      <a:pPr algn="ctr" fontAlgn="ctr"/>
                      <a:r>
                        <a:rPr lang="en-US" sz="1100" u="none" strike="noStrike">
                          <a:effectLst/>
                        </a:rPr>
                        <a:t>Portfolio 1</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-0.3948</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450795440"/>
                  </a:ext>
                </a:extLst>
              </a:tr>
              <a:tr h="249181">
                <a:tc>
                  <a:txBody>
                    <a:bodyPr/>
                    <a:lstStyle/>
                    <a:p>
                      <a:pPr algn="ctr" fontAlgn="ctr"/>
                      <a:r>
                        <a:rPr lang="en-US" sz="1100" u="none" strike="noStrike">
                          <a:effectLst/>
                        </a:rPr>
                        <a:t>Portfolio 2</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-0.4583</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1122600518"/>
                  </a:ext>
                </a:extLst>
              </a:tr>
              <a:tr h="249181">
                <a:tc>
                  <a:txBody>
                    <a:bodyPr/>
                    <a:lstStyle/>
                    <a:p>
                      <a:pPr algn="ctr" fontAlgn="ctr"/>
                      <a:r>
                        <a:rPr lang="en-US" sz="1100" u="none" strike="noStrike">
                          <a:effectLst/>
                        </a:rPr>
                        <a:t>Portfolio 3</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-0.5133</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1147832629"/>
                  </a:ext>
                </a:extLst>
              </a:tr>
              <a:tr h="249181">
                <a:tc>
                  <a:txBody>
                    <a:bodyPr/>
                    <a:lstStyle/>
                    <a:p>
                      <a:pPr algn="ctr" fontAlgn="ctr"/>
                      <a:r>
                        <a:rPr lang="en-US" sz="1100" u="none" strike="noStrike">
                          <a:effectLst/>
                        </a:rPr>
                        <a:t>Portfolio 4</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-0.5532</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1203866196"/>
                  </a:ext>
                </a:extLst>
              </a:tr>
              <a:tr h="249181">
                <a:tc>
                  <a:txBody>
                    <a:bodyPr/>
                    <a:lstStyle/>
                    <a:p>
                      <a:pPr algn="ctr" fontAlgn="ctr"/>
                      <a:r>
                        <a:rPr lang="en-US" sz="1100" u="none" strike="noStrike">
                          <a:effectLst/>
                        </a:rPr>
                        <a:t>Portfolio 5</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-0.5601</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66280928"/>
                  </a:ext>
                </a:extLst>
              </a:tr>
              <a:tr h="249181">
                <a:tc>
                  <a:txBody>
                    <a:bodyPr/>
                    <a:lstStyle/>
                    <a:p>
                      <a:pPr algn="ctr" fontAlgn="ctr"/>
                      <a:r>
                        <a:rPr lang="en-US" sz="1100" u="none" strike="noStrike">
                          <a:effectLst/>
                        </a:rPr>
                        <a:t>Portfolio 6</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-0.5531</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3163691936"/>
                  </a:ext>
                </a:extLst>
              </a:tr>
              <a:tr h="249181">
                <a:tc>
                  <a:txBody>
                    <a:bodyPr/>
                    <a:lstStyle/>
                    <a:p>
                      <a:pPr algn="ctr" fontAlgn="ctr"/>
                      <a:r>
                        <a:rPr lang="en-US" sz="1100" u="none" strike="noStrike">
                          <a:effectLst/>
                        </a:rPr>
                        <a:t>Portfolio 7</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-0.5449</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127411273"/>
                  </a:ext>
                </a:extLst>
              </a:tr>
              <a:tr h="249181">
                <a:tc>
                  <a:txBody>
                    <a:bodyPr/>
                    <a:lstStyle/>
                    <a:p>
                      <a:pPr algn="ctr" fontAlgn="ctr"/>
                      <a:r>
                        <a:rPr lang="en-US" sz="1100" u="none" strike="noStrike">
                          <a:effectLst/>
                        </a:rPr>
                        <a:t>Portfolio 8</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-0.5355</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121321638"/>
                  </a:ext>
                </a:extLst>
              </a:tr>
              <a:tr h="249181">
                <a:tc>
                  <a:txBody>
                    <a:bodyPr/>
                    <a:lstStyle/>
                    <a:p>
                      <a:pPr algn="ctr" fontAlgn="ctr"/>
                      <a:r>
                        <a:rPr lang="en-US" sz="1100" u="none" strike="noStrike">
                          <a:effectLst/>
                        </a:rPr>
                        <a:t>Portfolio 9</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-0.5248</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3787057049"/>
                  </a:ext>
                </a:extLst>
              </a:tr>
              <a:tr h="249181">
                <a:tc>
                  <a:txBody>
                    <a:bodyPr/>
                    <a:lstStyle/>
                    <a:p>
                      <a:pPr algn="ctr" fontAlgn="ctr"/>
                      <a:r>
                        <a:rPr lang="en-US" sz="1100" u="none" strike="noStrike">
                          <a:effectLst/>
                        </a:rPr>
                        <a:t>Portfolio 10</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-0.513</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648933840"/>
                  </a:ext>
                </a:extLst>
              </a:tr>
              <a:tr h="249181">
                <a:tc>
                  <a:txBody>
                    <a:bodyPr/>
                    <a:lstStyle/>
                    <a:p>
                      <a:pPr algn="ctr" fontAlgn="ctr"/>
                      <a:r>
                        <a:rPr lang="en-US" sz="1100" u="none" strike="noStrike">
                          <a:effectLst/>
                        </a:rPr>
                        <a:t>Portfolio 11</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-0.5001</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056197669"/>
                  </a:ext>
                </a:extLst>
              </a:tr>
              <a:tr h="249181">
                <a:tc>
                  <a:txBody>
                    <a:bodyPr/>
                    <a:lstStyle/>
                    <a:p>
                      <a:pPr algn="ctr" fontAlgn="ctr"/>
                      <a:r>
                        <a:rPr lang="en-US" sz="1100" u="none" strike="noStrike">
                          <a:effectLst/>
                        </a:rPr>
                        <a:t>Portfolio 12</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-0.4862</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90763959"/>
                  </a:ext>
                </a:extLst>
              </a:tr>
              <a:tr h="249181">
                <a:tc>
                  <a:txBody>
                    <a:bodyPr/>
                    <a:lstStyle/>
                    <a:p>
                      <a:pPr algn="ctr" fontAlgn="ctr"/>
                      <a:r>
                        <a:rPr lang="en-US" sz="1100" u="none" strike="noStrike">
                          <a:effectLst/>
                        </a:rPr>
                        <a:t>Portfolio 13</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-0.4718</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1527552954"/>
                  </a:ext>
                </a:extLst>
              </a:tr>
              <a:tr h="249181">
                <a:tc>
                  <a:txBody>
                    <a:bodyPr/>
                    <a:lstStyle/>
                    <a:p>
                      <a:pPr algn="ctr" fontAlgn="ctr"/>
                      <a:r>
                        <a:rPr lang="en-US" sz="1100" u="none" strike="noStrike">
                          <a:effectLst/>
                        </a:rPr>
                        <a:t>Portfolio 14</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a:effectLst/>
                        </a:rPr>
                        <a:t>-0.4568</a:t>
                      </a:r>
                      <a:endParaRPr lang="en-US" sz="1100" b="0" i="0" u="none" strike="noStrike">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2841101128"/>
                  </a:ext>
                </a:extLst>
              </a:tr>
              <a:tr h="249181">
                <a:tc>
                  <a:txBody>
                    <a:bodyPr/>
                    <a:lstStyle/>
                    <a:p>
                      <a:pPr algn="ctr" fontAlgn="ctr"/>
                      <a:r>
                        <a:rPr lang="en-US" sz="1100" u="none" strike="noStrike">
                          <a:effectLst/>
                        </a:rPr>
                        <a:t>Portfolio 15</a:t>
                      </a:r>
                      <a:endParaRPr lang="en-US" sz="1100" b="0" i="0" u="none" strike="noStrike">
                        <a:solidFill>
                          <a:srgbClr val="000000"/>
                        </a:solidFill>
                        <a:effectLst/>
                        <a:latin typeface="Courier New" panose="02070309020205020404" pitchFamily="49" charset="0"/>
                      </a:endParaRPr>
                    </a:p>
                  </a:txBody>
                  <a:tcPr marL="9093" marR="9093" marT="9093" marB="0" anchor="ctr"/>
                </a:tc>
                <a:tc>
                  <a:txBody>
                    <a:bodyPr/>
                    <a:lstStyle/>
                    <a:p>
                      <a:pPr algn="ctr" fontAlgn="b"/>
                      <a:r>
                        <a:rPr lang="en-US" sz="1100" u="none" strike="noStrike" dirty="0">
                          <a:effectLst/>
                        </a:rPr>
                        <a:t>-0.4414</a:t>
                      </a:r>
                      <a:endParaRPr lang="en-US" sz="1100" b="0" i="0" u="none" strike="noStrike" dirty="0">
                        <a:solidFill>
                          <a:srgbClr val="000000"/>
                        </a:solidFill>
                        <a:effectLst/>
                        <a:latin typeface="Calibri" panose="020F0502020204030204" pitchFamily="34" charset="0"/>
                      </a:endParaRPr>
                    </a:p>
                  </a:txBody>
                  <a:tcPr marL="9093" marR="9093" marT="9093" marB="0" anchor="ctr"/>
                </a:tc>
                <a:extLst>
                  <a:ext uri="{0D108BD9-81ED-4DB2-BD59-A6C34878D82A}">
                    <a16:rowId xmlns:a16="http://schemas.microsoft.com/office/drawing/2014/main" val="347374336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6EC1-2BAD-498D-7977-1C934D0DE086}"/>
              </a:ext>
            </a:extLst>
          </p:cNvPr>
          <p:cNvSpPr>
            <a:spLocks noGrp="1"/>
          </p:cNvSpPr>
          <p:nvPr>
            <p:ph type="title"/>
          </p:nvPr>
        </p:nvSpPr>
        <p:spPr>
          <a:xfrm>
            <a:off x="488233" y="395069"/>
            <a:ext cx="4270500" cy="726900"/>
          </a:xfrm>
        </p:spPr>
        <p:txBody>
          <a:bodyPr>
            <a:noAutofit/>
          </a:bodyPr>
          <a:lstStyle/>
          <a:p>
            <a:r>
              <a:rPr lang="en-IN"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647298-4A03-0885-7B49-6CB4458FF418}"/>
              </a:ext>
            </a:extLst>
          </p:cNvPr>
          <p:cNvSpPr>
            <a:spLocks noGrp="1"/>
          </p:cNvSpPr>
          <p:nvPr>
            <p:ph type="subTitle" idx="1"/>
          </p:nvPr>
        </p:nvSpPr>
        <p:spPr>
          <a:xfrm>
            <a:off x="844800" y="1251189"/>
            <a:ext cx="3572964" cy="3342075"/>
          </a:xfrm>
        </p:spPr>
        <p:txBody>
          <a:bodyPr>
            <a:normAutofit lnSpcReduction="10000"/>
          </a:bodyPr>
          <a:lstStyle/>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Based on these Sharpe Ratios, investors looking for the best risk-adjusted returns should think about </a:t>
            </a:r>
            <a:r>
              <a:rPr lang="en-US" sz="14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Portfolio 82</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which offers the ideal ratio of return to risk. Additionally, portfolios 42 through 82 provide favorable and increasing risk-adjusted returns, which could make them appealing choices. Portfolios 1 through 39 perform poorly when adjusted for risk and might not be as appealing as they could be from an investment perspective. The efficiency of risk-adjusted returns starts to slightly decrease after Portfolio 83, indicating that portfolios beyond this point should carefully weigh risk against return.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400" dirty="0"/>
          </a:p>
        </p:txBody>
      </p:sp>
      <p:graphicFrame>
        <p:nvGraphicFramePr>
          <p:cNvPr id="6" name="Table 5">
            <a:extLst>
              <a:ext uri="{FF2B5EF4-FFF2-40B4-BE49-F238E27FC236}">
                <a16:creationId xmlns:a16="http://schemas.microsoft.com/office/drawing/2014/main" id="{59B9F9F7-B7A9-437B-411A-16D01516F459}"/>
              </a:ext>
            </a:extLst>
          </p:cNvPr>
          <p:cNvGraphicFramePr>
            <a:graphicFrameLocks noGrp="1"/>
          </p:cNvGraphicFramePr>
          <p:nvPr>
            <p:extLst>
              <p:ext uri="{D42A27DB-BD31-4B8C-83A1-F6EECF244321}">
                <p14:modId xmlns:p14="http://schemas.microsoft.com/office/powerpoint/2010/main" val="3240165279"/>
              </p:ext>
            </p:extLst>
          </p:nvPr>
        </p:nvGraphicFramePr>
        <p:xfrm>
          <a:off x="4572000" y="1031119"/>
          <a:ext cx="2097663" cy="3342079"/>
        </p:xfrm>
        <a:graphic>
          <a:graphicData uri="http://schemas.openxmlformats.org/drawingml/2006/table">
            <a:tbl>
              <a:tblPr>
                <a:tableStyleId>{C5B55996-A348-405D-A892-6FA1B6FD690A}</a:tableStyleId>
              </a:tblPr>
              <a:tblGrid>
                <a:gridCol w="1229665">
                  <a:extLst>
                    <a:ext uri="{9D8B030D-6E8A-4147-A177-3AD203B41FA5}">
                      <a16:colId xmlns:a16="http://schemas.microsoft.com/office/drawing/2014/main" val="1942710028"/>
                    </a:ext>
                  </a:extLst>
                </a:gridCol>
                <a:gridCol w="867998">
                  <a:extLst>
                    <a:ext uri="{9D8B030D-6E8A-4147-A177-3AD203B41FA5}">
                      <a16:colId xmlns:a16="http://schemas.microsoft.com/office/drawing/2014/main" val="907539249"/>
                    </a:ext>
                  </a:extLst>
                </a:gridCol>
              </a:tblGrid>
              <a:tr h="255495">
                <a:tc>
                  <a:txBody>
                    <a:bodyPr/>
                    <a:lstStyle/>
                    <a:p>
                      <a:pPr algn="ctr" fontAlgn="b"/>
                      <a:r>
                        <a:rPr lang="en-US" sz="1100" u="none" strike="noStrike" dirty="0">
                          <a:effectLst/>
                        </a:rPr>
                        <a:t>Portfolio 74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0.2681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3230358"/>
                  </a:ext>
                </a:extLst>
              </a:tr>
              <a:tr h="255495">
                <a:tc>
                  <a:txBody>
                    <a:bodyPr/>
                    <a:lstStyle/>
                    <a:p>
                      <a:pPr algn="ctr" fontAlgn="b"/>
                      <a:r>
                        <a:rPr lang="en-US" sz="1100" u="none" strike="noStrike">
                          <a:effectLst/>
                        </a:rPr>
                        <a:t>Portfolio 75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0.2704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7775940"/>
                  </a:ext>
                </a:extLst>
              </a:tr>
              <a:tr h="255495">
                <a:tc>
                  <a:txBody>
                    <a:bodyPr/>
                    <a:lstStyle/>
                    <a:p>
                      <a:pPr algn="ctr" fontAlgn="b"/>
                      <a:r>
                        <a:rPr lang="en-US" sz="1100" u="none" strike="noStrike">
                          <a:effectLst/>
                        </a:rPr>
                        <a:t>Portfolio 76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0.2725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022409"/>
                  </a:ext>
                </a:extLst>
              </a:tr>
              <a:tr h="255495">
                <a:tc>
                  <a:txBody>
                    <a:bodyPr/>
                    <a:lstStyle/>
                    <a:p>
                      <a:pPr algn="ctr" fontAlgn="b"/>
                      <a:r>
                        <a:rPr lang="en-US" sz="1100" u="none" strike="noStrike">
                          <a:effectLst/>
                        </a:rPr>
                        <a:t>Portfolio 77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0.2744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0196452"/>
                  </a:ext>
                </a:extLst>
              </a:tr>
              <a:tr h="255495">
                <a:tc>
                  <a:txBody>
                    <a:bodyPr/>
                    <a:lstStyle/>
                    <a:p>
                      <a:pPr algn="ctr" fontAlgn="b"/>
                      <a:r>
                        <a:rPr lang="en-US" sz="1100" u="none" strike="noStrike">
                          <a:effectLst/>
                        </a:rPr>
                        <a:t>Portfolio 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0.2761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4621951"/>
                  </a:ext>
                </a:extLst>
              </a:tr>
              <a:tr h="255495">
                <a:tc>
                  <a:txBody>
                    <a:bodyPr/>
                    <a:lstStyle/>
                    <a:p>
                      <a:pPr algn="ctr" fontAlgn="b"/>
                      <a:r>
                        <a:rPr lang="en-US" sz="1100" u="none" strike="noStrike" dirty="0">
                          <a:effectLst/>
                        </a:rPr>
                        <a:t>Portfolio 79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0.2773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9622842"/>
                  </a:ext>
                </a:extLst>
              </a:tr>
              <a:tr h="255495">
                <a:tc>
                  <a:txBody>
                    <a:bodyPr/>
                    <a:lstStyle/>
                    <a:p>
                      <a:pPr algn="ctr" fontAlgn="b"/>
                      <a:r>
                        <a:rPr lang="en-US" sz="1100" u="none" strike="noStrike">
                          <a:effectLst/>
                        </a:rPr>
                        <a:t>Portfolio 80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0.2782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76493178"/>
                  </a:ext>
                </a:extLst>
              </a:tr>
              <a:tr h="255495">
                <a:tc>
                  <a:txBody>
                    <a:bodyPr/>
                    <a:lstStyle/>
                    <a:p>
                      <a:pPr algn="ctr" fontAlgn="b"/>
                      <a:r>
                        <a:rPr lang="en-US" sz="1100" u="none" strike="noStrike">
                          <a:effectLst/>
                        </a:rPr>
                        <a:t>Portfolio 81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0.2787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0770400"/>
                  </a:ext>
                </a:extLst>
              </a:tr>
              <a:tr h="255495">
                <a:tc>
                  <a:txBody>
                    <a:bodyPr/>
                    <a:lstStyle/>
                    <a:p>
                      <a:pPr algn="ctr" fontAlgn="b"/>
                      <a:r>
                        <a:rPr lang="en-US" sz="1100" u="none" strike="noStrike">
                          <a:effectLst/>
                        </a:rPr>
                        <a:t>Portfolio 82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3385734"/>
                  </a:ext>
                </a:extLst>
              </a:tr>
              <a:tr h="276139">
                <a:tc>
                  <a:txBody>
                    <a:bodyPr/>
                    <a:lstStyle/>
                    <a:p>
                      <a:pPr algn="ctr" fontAlgn="b"/>
                      <a:r>
                        <a:rPr lang="en-US" sz="1100" u="none" strike="noStrike">
                          <a:effectLst/>
                        </a:rPr>
                        <a:t>Portfolio 83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0761657"/>
                  </a:ext>
                </a:extLst>
              </a:tr>
              <a:tr h="255495">
                <a:tc>
                  <a:txBody>
                    <a:bodyPr/>
                    <a:lstStyle/>
                    <a:p>
                      <a:pPr algn="ctr" fontAlgn="b"/>
                      <a:r>
                        <a:rPr lang="en-US" sz="1100" u="none" strike="noStrike" dirty="0">
                          <a:effectLst/>
                        </a:rPr>
                        <a:t>Portfolio 84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0.2788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5291555"/>
                  </a:ext>
                </a:extLst>
              </a:tr>
              <a:tr h="255495">
                <a:tc>
                  <a:txBody>
                    <a:bodyPr/>
                    <a:lstStyle/>
                    <a:p>
                      <a:pPr algn="ctr" fontAlgn="b"/>
                      <a:r>
                        <a:rPr lang="en-US" sz="1100" u="none" strike="noStrike">
                          <a:effectLst/>
                        </a:rPr>
                        <a:t>Portfolio 85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0.2784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129490"/>
                  </a:ext>
                </a:extLst>
              </a:tr>
              <a:tr h="255495">
                <a:tc>
                  <a:txBody>
                    <a:bodyPr/>
                    <a:lstStyle/>
                    <a:p>
                      <a:pPr algn="ctr" fontAlgn="b"/>
                      <a:r>
                        <a:rPr lang="en-US" sz="1100" u="none" strike="noStrike">
                          <a:effectLst/>
                        </a:rPr>
                        <a:t>Portfolio 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0.2779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2284732"/>
                  </a:ext>
                </a:extLst>
              </a:tr>
            </a:tbl>
          </a:graphicData>
        </a:graphic>
      </p:graphicFrame>
    </p:spTree>
    <p:extLst>
      <p:ext uri="{BB962C8B-B14F-4D97-AF65-F5344CB8AC3E}">
        <p14:creationId xmlns:p14="http://schemas.microsoft.com/office/powerpoint/2010/main" val="21216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latin typeface="Times New Roman" panose="02020603050405020304" pitchFamily="18" charset="0"/>
                <a:ea typeface="Gaegu"/>
                <a:cs typeface="Times New Roman" panose="02020603050405020304" pitchFamily="18" charset="0"/>
                <a:sym typeface="Gaegu"/>
              </a:rPr>
              <a:t>Thank you for your time🙂</a:t>
            </a:r>
            <a:endParaRPr dirty="0">
              <a:solidFill>
                <a:srgbClr val="000000"/>
              </a:solidFill>
              <a:latin typeface="Times New Roman" panose="02020603050405020304" pitchFamily="18" charset="0"/>
              <a:ea typeface="Gaegu"/>
              <a:cs typeface="Times New Roman" panose="02020603050405020304" pitchFamily="18" charset="0"/>
              <a:sym typeface="Gaeg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0"/>
          <p:cNvPicPr preferRelativeResize="0">
            <a:picLocks noGrp="1"/>
          </p:cNvPicPr>
          <p:nvPr>
            <p:ph type="pic" idx="2"/>
          </p:nvPr>
        </p:nvPicPr>
        <p:blipFill rotWithShape="1">
          <a:blip r:embed="rId3">
            <a:alphaModFix/>
          </a:blip>
          <a:srcRect l="73491" r="2803"/>
          <a:stretch/>
        </p:blipFill>
        <p:spPr>
          <a:xfrm>
            <a:off x="0" y="0"/>
            <a:ext cx="1285424" cy="5143500"/>
          </a:xfrm>
          <a:prstGeom prst="roundRect">
            <a:avLst>
              <a:gd name="adj" fmla="val 16667"/>
            </a:avLst>
          </a:prstGeom>
          <a:effectLst/>
        </p:spPr>
      </p:pic>
      <p:sp>
        <p:nvSpPr>
          <p:cNvPr id="226" name="Google Shape;226;p20"/>
          <p:cNvSpPr txBox="1">
            <a:spLocks noGrp="1"/>
          </p:cNvSpPr>
          <p:nvPr>
            <p:ph type="title"/>
          </p:nvPr>
        </p:nvSpPr>
        <p:spPr>
          <a:xfrm>
            <a:off x="1539450" y="148392"/>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Introduction</a:t>
            </a:r>
            <a:endParaRPr sz="20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27" name="Google Shape;227;p20"/>
          <p:cNvSpPr txBox="1">
            <a:spLocks noGrp="1"/>
          </p:cNvSpPr>
          <p:nvPr>
            <p:ph type="subTitle" idx="1"/>
          </p:nvPr>
        </p:nvSpPr>
        <p:spPr>
          <a:xfrm>
            <a:off x="1760840" y="1058173"/>
            <a:ext cx="5469300" cy="3539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To design an investment strategy balancing risk and return in a volatile market, we collected historical data of stocks and implemented it in Python. </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a:p>
            <a:pPr marL="0" lvl="0" indent="0" algn="l" rtl="0">
              <a:spcBef>
                <a:spcPts val="1200"/>
              </a:spcBef>
              <a:spcAft>
                <a:spcPts val="0"/>
              </a:spcAft>
              <a:buNone/>
            </a:pP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We are followed two key approaches:</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a:p>
            <a:pPr marL="0" lvl="0" indent="0" algn="l" rtl="0">
              <a:spcBef>
                <a:spcPts val="1200"/>
              </a:spcBef>
              <a:spcAft>
                <a:spcPts val="0"/>
              </a:spcAft>
              <a:buNone/>
            </a:pP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Markowitz's mean-variance optimization: This helps construct the efficient frontier, representing the best portfolios for different risk tolerance levels. The project identifies two optimal portfolios on this frontier and calculates their weights.</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a:p>
            <a:pPr marL="0" lvl="0" indent="0" algn="l" rtl="0">
              <a:spcBef>
                <a:spcPts val="1200"/>
              </a:spcBef>
              <a:spcAft>
                <a:spcPts val="0"/>
              </a:spcAft>
              <a:buNone/>
            </a:pP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Capital Asset Pricing Model (CAPM): This estimates expected returns for assets and plots them as the Capital Market Line (CML). The project finds the tangency point where CML and efficient frontier meet, representing the portfolio with the highest Sharpe ratio (return per unit of risk).</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a:p>
            <a:pPr marL="0" lvl="0" indent="0" algn="l" rtl="0">
              <a:spcBef>
                <a:spcPts val="1200"/>
              </a:spcBef>
              <a:spcAft>
                <a:spcPts val="1200"/>
              </a:spcAft>
              <a:buNone/>
            </a:pP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By analyzing individual Security Market Lines (SMLs) for specific assets and calculating risk-adjusted measures like the Sharpe Ratio, the project emphasizes the importance of diversification in mitigating risk and achieving optimal portfolio performance.</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268087" y="196550"/>
            <a:ext cx="5947800" cy="8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Description of selected stocks</a:t>
            </a:r>
            <a:endParaRPr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graphicFrame>
        <p:nvGraphicFramePr>
          <p:cNvPr id="233" name="Google Shape;233;p21"/>
          <p:cNvGraphicFramePr/>
          <p:nvPr>
            <p:extLst>
              <p:ext uri="{D42A27DB-BD31-4B8C-83A1-F6EECF244321}">
                <p14:modId xmlns:p14="http://schemas.microsoft.com/office/powerpoint/2010/main" val="3070466941"/>
              </p:ext>
            </p:extLst>
          </p:nvPr>
        </p:nvGraphicFramePr>
        <p:xfrm>
          <a:off x="268087" y="997250"/>
          <a:ext cx="8325070" cy="3695935"/>
        </p:xfrm>
        <a:graphic>
          <a:graphicData uri="http://schemas.openxmlformats.org/drawingml/2006/table">
            <a:tbl>
              <a:tblPr>
                <a:noFill/>
                <a:tableStyleId>{C5B55996-A348-405D-A892-6FA1B6FD690A}</a:tableStyleId>
              </a:tblPr>
              <a:tblGrid>
                <a:gridCol w="1931050">
                  <a:extLst>
                    <a:ext uri="{9D8B030D-6E8A-4147-A177-3AD203B41FA5}">
                      <a16:colId xmlns:a16="http://schemas.microsoft.com/office/drawing/2014/main" val="20000"/>
                    </a:ext>
                  </a:extLst>
                </a:gridCol>
                <a:gridCol w="1542630">
                  <a:extLst>
                    <a:ext uri="{9D8B030D-6E8A-4147-A177-3AD203B41FA5}">
                      <a16:colId xmlns:a16="http://schemas.microsoft.com/office/drawing/2014/main" val="20001"/>
                    </a:ext>
                  </a:extLst>
                </a:gridCol>
                <a:gridCol w="4851390">
                  <a:extLst>
                    <a:ext uri="{9D8B030D-6E8A-4147-A177-3AD203B41FA5}">
                      <a16:colId xmlns:a16="http://schemas.microsoft.com/office/drawing/2014/main" val="20002"/>
                    </a:ext>
                  </a:extLst>
                </a:gridCol>
              </a:tblGrid>
              <a:tr h="510173">
                <a:tc>
                  <a:txBody>
                    <a:bodyPr/>
                    <a:lstStyle/>
                    <a:p>
                      <a:pPr marL="0" lvl="0" indent="0" algn="just" rtl="0">
                        <a:lnSpc>
                          <a:spcPct val="115000"/>
                        </a:lnSpc>
                        <a:spcBef>
                          <a:spcPts val="0"/>
                        </a:spcBef>
                        <a:spcAft>
                          <a:spcPts val="0"/>
                        </a:spcAft>
                        <a:buNone/>
                      </a:pPr>
                      <a:r>
                        <a:rPr lang="en" sz="1200" b="1">
                          <a:solidFill>
                            <a:srgbClr val="1F1F1F"/>
                          </a:solidFill>
                        </a:rPr>
                        <a:t>Company Name</a:t>
                      </a:r>
                      <a:endParaRPr sz="1200" b="1">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a:solidFill>
                            <a:srgbClr val="1F1F1F"/>
                          </a:solidFill>
                        </a:rPr>
                        <a:t>Industry</a:t>
                      </a:r>
                      <a:endParaRPr sz="1200" b="1">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a:solidFill>
                            <a:srgbClr val="1F1F1F"/>
                          </a:solidFill>
                        </a:rPr>
                        <a:t>Brief Description</a:t>
                      </a:r>
                      <a:endParaRPr sz="1200" b="1">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0"/>
                  </a:ext>
                </a:extLst>
              </a:tr>
              <a:tr h="721010">
                <a:tc>
                  <a:txBody>
                    <a:bodyPr/>
                    <a:lstStyle/>
                    <a:p>
                      <a:pPr marL="0" lvl="0" indent="0" algn="just" rtl="0">
                        <a:lnSpc>
                          <a:spcPct val="115000"/>
                        </a:lnSpc>
                        <a:spcBef>
                          <a:spcPts val="0"/>
                        </a:spcBef>
                        <a:spcAft>
                          <a:spcPts val="0"/>
                        </a:spcAft>
                        <a:buNone/>
                      </a:pPr>
                      <a:r>
                        <a:rPr lang="en" sz="1200">
                          <a:solidFill>
                            <a:srgbClr val="1F1F1F"/>
                          </a:solidFill>
                        </a:rPr>
                        <a:t>Indian Railway Finance Corporation Limited (IRFC)</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Financial Services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dirty="0">
                          <a:solidFill>
                            <a:srgbClr val="1F1F1F"/>
                          </a:solidFill>
                        </a:rPr>
                        <a:t>Public sector undertaking financing Indian Railways' infrastructure projects.</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1"/>
                  </a:ext>
                </a:extLst>
              </a:tr>
              <a:tr h="616188">
                <a:tc>
                  <a:txBody>
                    <a:bodyPr/>
                    <a:lstStyle/>
                    <a:p>
                      <a:pPr marL="0" lvl="0" indent="0" algn="just" rtl="0">
                        <a:lnSpc>
                          <a:spcPct val="115000"/>
                        </a:lnSpc>
                        <a:spcBef>
                          <a:spcPts val="0"/>
                        </a:spcBef>
                        <a:spcAft>
                          <a:spcPts val="0"/>
                        </a:spcAft>
                        <a:buNone/>
                      </a:pPr>
                      <a:r>
                        <a:rPr lang="en" sz="1200">
                          <a:solidFill>
                            <a:srgbClr val="1F1F1F"/>
                          </a:solidFill>
                        </a:rPr>
                        <a:t>Gujarat Pipavav Port Limited (GPIL)</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dirty="0">
                          <a:solidFill>
                            <a:srgbClr val="1F1F1F"/>
                          </a:solidFill>
                        </a:rPr>
                        <a:t>Logistics  &amp; Infrastructure</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Private port operator in Gujarat, India.</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2"/>
                  </a:ext>
                </a:extLst>
              </a:tr>
              <a:tr h="616188">
                <a:tc>
                  <a:txBody>
                    <a:bodyPr/>
                    <a:lstStyle/>
                    <a:p>
                      <a:pPr marL="0" lvl="0" indent="0" algn="just" rtl="0">
                        <a:lnSpc>
                          <a:spcPct val="115000"/>
                        </a:lnSpc>
                        <a:spcBef>
                          <a:spcPts val="0"/>
                        </a:spcBef>
                        <a:spcAft>
                          <a:spcPts val="0"/>
                        </a:spcAft>
                        <a:buNone/>
                      </a:pPr>
                      <a:r>
                        <a:rPr lang="en" sz="1200">
                          <a:solidFill>
                            <a:srgbClr val="1F1F1F"/>
                          </a:solidFill>
                        </a:rPr>
                        <a:t>Hindustan Unilever Limited (HINDUNILVR)</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Consumer Goods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Leading FMCG company in India with a diverse product portfolio.</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3"/>
                  </a:ext>
                </a:extLst>
              </a:tr>
              <a:tr h="616188">
                <a:tc>
                  <a:txBody>
                    <a:bodyPr/>
                    <a:lstStyle/>
                    <a:p>
                      <a:pPr marL="0" lvl="0" indent="0" algn="just" rtl="0">
                        <a:lnSpc>
                          <a:spcPct val="115000"/>
                        </a:lnSpc>
                        <a:spcBef>
                          <a:spcPts val="0"/>
                        </a:spcBef>
                        <a:spcAft>
                          <a:spcPts val="0"/>
                        </a:spcAft>
                        <a:buNone/>
                      </a:pPr>
                      <a:r>
                        <a:rPr lang="en" sz="1200">
                          <a:solidFill>
                            <a:srgbClr val="1F1F1F"/>
                          </a:solidFill>
                        </a:rPr>
                        <a:t>RBL Bank Limited (RBLBANK)</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Banking &amp; Finance</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Private sector bank with a focus on retail and corporate banking.</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4"/>
                  </a:ext>
                </a:extLst>
              </a:tr>
              <a:tr h="616188">
                <a:tc>
                  <a:txBody>
                    <a:bodyPr/>
                    <a:lstStyle/>
                    <a:p>
                      <a:pPr marL="0" lvl="0" indent="0" algn="just" rtl="0">
                        <a:lnSpc>
                          <a:spcPct val="115000"/>
                        </a:lnSpc>
                        <a:spcBef>
                          <a:spcPts val="0"/>
                        </a:spcBef>
                        <a:spcAft>
                          <a:spcPts val="0"/>
                        </a:spcAft>
                        <a:buNone/>
                      </a:pPr>
                      <a:r>
                        <a:rPr lang="en" sz="1200">
                          <a:solidFill>
                            <a:srgbClr val="1F1F1F"/>
                          </a:solidFill>
                        </a:rPr>
                        <a:t>Life Insurance Corporation of India (LICI)</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Insurance</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dirty="0">
                          <a:solidFill>
                            <a:srgbClr val="1F1F1F"/>
                          </a:solidFill>
                        </a:rPr>
                        <a:t>Largest life insurance company in India, offering a range of insurance products.</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aphicFrame>
        <p:nvGraphicFramePr>
          <p:cNvPr id="238" name="Google Shape;238;p22"/>
          <p:cNvGraphicFramePr/>
          <p:nvPr>
            <p:extLst>
              <p:ext uri="{D42A27DB-BD31-4B8C-83A1-F6EECF244321}">
                <p14:modId xmlns:p14="http://schemas.microsoft.com/office/powerpoint/2010/main" val="3223252505"/>
              </p:ext>
            </p:extLst>
          </p:nvPr>
        </p:nvGraphicFramePr>
        <p:xfrm>
          <a:off x="268087" y="991518"/>
          <a:ext cx="8225919" cy="3756753"/>
        </p:xfrm>
        <a:graphic>
          <a:graphicData uri="http://schemas.openxmlformats.org/drawingml/2006/table">
            <a:tbl>
              <a:tblPr>
                <a:noFill/>
                <a:tableStyleId>{C5B55996-A348-405D-A892-6FA1B6FD690A}</a:tableStyleId>
              </a:tblPr>
              <a:tblGrid>
                <a:gridCol w="2141656">
                  <a:extLst>
                    <a:ext uri="{9D8B030D-6E8A-4147-A177-3AD203B41FA5}">
                      <a16:colId xmlns:a16="http://schemas.microsoft.com/office/drawing/2014/main" val="20000"/>
                    </a:ext>
                  </a:extLst>
                </a:gridCol>
                <a:gridCol w="1700758">
                  <a:extLst>
                    <a:ext uri="{9D8B030D-6E8A-4147-A177-3AD203B41FA5}">
                      <a16:colId xmlns:a16="http://schemas.microsoft.com/office/drawing/2014/main" val="20001"/>
                    </a:ext>
                  </a:extLst>
                </a:gridCol>
                <a:gridCol w="4383505">
                  <a:extLst>
                    <a:ext uri="{9D8B030D-6E8A-4147-A177-3AD203B41FA5}">
                      <a16:colId xmlns:a16="http://schemas.microsoft.com/office/drawing/2014/main" val="20002"/>
                    </a:ext>
                  </a:extLst>
                </a:gridCol>
              </a:tblGrid>
              <a:tr h="501063">
                <a:tc>
                  <a:txBody>
                    <a:bodyPr/>
                    <a:lstStyle/>
                    <a:p>
                      <a:pPr marL="0" lvl="0" indent="0" algn="just" rtl="0">
                        <a:lnSpc>
                          <a:spcPct val="115000"/>
                        </a:lnSpc>
                        <a:spcBef>
                          <a:spcPts val="0"/>
                        </a:spcBef>
                        <a:spcAft>
                          <a:spcPts val="0"/>
                        </a:spcAft>
                        <a:buNone/>
                      </a:pPr>
                      <a:r>
                        <a:rPr lang="en" sz="1200" b="1" dirty="0">
                          <a:solidFill>
                            <a:srgbClr val="1F1F1F"/>
                          </a:solidFill>
                        </a:rPr>
                        <a:t>Company Name</a:t>
                      </a:r>
                      <a:endParaRPr sz="1200" b="1"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a:solidFill>
                            <a:srgbClr val="1F1F1F"/>
                          </a:solidFill>
                        </a:rPr>
                        <a:t>Industry</a:t>
                      </a:r>
                      <a:endParaRPr sz="1200" b="1">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a:solidFill>
                            <a:srgbClr val="1F1F1F"/>
                          </a:solidFill>
                        </a:rPr>
                        <a:t>Brief Description</a:t>
                      </a:r>
                      <a:endParaRPr sz="1200" b="1">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0"/>
                  </a:ext>
                </a:extLst>
              </a:tr>
              <a:tr h="651138">
                <a:tc>
                  <a:txBody>
                    <a:bodyPr/>
                    <a:lstStyle/>
                    <a:p>
                      <a:pPr marL="0" lvl="0" indent="0" algn="just" rtl="0">
                        <a:lnSpc>
                          <a:spcPct val="115000"/>
                        </a:lnSpc>
                        <a:spcBef>
                          <a:spcPts val="0"/>
                        </a:spcBef>
                        <a:spcAft>
                          <a:spcPts val="0"/>
                        </a:spcAft>
                        <a:buNone/>
                      </a:pPr>
                      <a:r>
                        <a:rPr lang="en" sz="1200">
                          <a:solidFill>
                            <a:srgbClr val="1F1F1F"/>
                          </a:solidFill>
                        </a:rPr>
                        <a:t>ITC Limited (ITC)</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Consumer Goods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Diversified conglomerate with interests in FMCG, hotels, and paper &amp; packaging.</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1"/>
                  </a:ext>
                </a:extLst>
              </a:tr>
              <a:tr h="651138">
                <a:tc>
                  <a:txBody>
                    <a:bodyPr/>
                    <a:lstStyle/>
                    <a:p>
                      <a:pPr marL="0" lvl="0" indent="0" algn="just" rtl="0">
                        <a:lnSpc>
                          <a:spcPct val="115000"/>
                        </a:lnSpc>
                        <a:spcBef>
                          <a:spcPts val="0"/>
                        </a:spcBef>
                        <a:spcAft>
                          <a:spcPts val="0"/>
                        </a:spcAft>
                        <a:buNone/>
                      </a:pPr>
                      <a:r>
                        <a:rPr lang="en" sz="1200">
                          <a:solidFill>
                            <a:srgbClr val="1F1F1F"/>
                          </a:solidFill>
                        </a:rPr>
                        <a:t>Wipro Limited</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Information Technology</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Global IT services company offering consulting, digital transformation, and cloud solutions.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2"/>
                  </a:ext>
                </a:extLst>
              </a:tr>
              <a:tr h="651138">
                <a:tc>
                  <a:txBody>
                    <a:bodyPr/>
                    <a:lstStyle/>
                    <a:p>
                      <a:pPr marL="0" lvl="0" indent="0" algn="just" rtl="0">
                        <a:lnSpc>
                          <a:spcPct val="115000"/>
                        </a:lnSpc>
                        <a:spcBef>
                          <a:spcPts val="0"/>
                        </a:spcBef>
                        <a:spcAft>
                          <a:spcPts val="0"/>
                        </a:spcAft>
                        <a:buNone/>
                      </a:pPr>
                      <a:r>
                        <a:rPr lang="en" sz="1200">
                          <a:solidFill>
                            <a:srgbClr val="1F1F1F"/>
                          </a:solidFill>
                        </a:rPr>
                        <a:t>Tata Elxsi Limited</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Information Technology</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Design and technology services company focusing on automotive, aerospace, and communications.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3"/>
                  </a:ext>
                </a:extLst>
              </a:tr>
              <a:tr h="651138">
                <a:tc>
                  <a:txBody>
                    <a:bodyPr/>
                    <a:lstStyle/>
                    <a:p>
                      <a:pPr marL="0" lvl="0" indent="0" algn="just" rtl="0">
                        <a:lnSpc>
                          <a:spcPct val="115000"/>
                        </a:lnSpc>
                        <a:spcBef>
                          <a:spcPts val="0"/>
                        </a:spcBef>
                        <a:spcAft>
                          <a:spcPts val="0"/>
                        </a:spcAft>
                        <a:buNone/>
                      </a:pPr>
                      <a:r>
                        <a:rPr lang="en" sz="1200">
                          <a:solidFill>
                            <a:srgbClr val="1F1F1F"/>
                          </a:solidFill>
                        </a:rPr>
                        <a:t>Indian Oil Corporation Limited (IOC)</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Oil &amp; Gas</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State-owned oil refining and marketing company in India.</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4"/>
                  </a:ext>
                </a:extLst>
              </a:tr>
              <a:tr h="651138">
                <a:tc>
                  <a:txBody>
                    <a:bodyPr/>
                    <a:lstStyle/>
                    <a:p>
                      <a:pPr marL="0" lvl="0" indent="0" algn="just" rtl="0">
                        <a:lnSpc>
                          <a:spcPct val="115000"/>
                        </a:lnSpc>
                        <a:spcBef>
                          <a:spcPts val="0"/>
                        </a:spcBef>
                        <a:spcAft>
                          <a:spcPts val="0"/>
                        </a:spcAft>
                        <a:buNone/>
                      </a:pPr>
                      <a:r>
                        <a:rPr lang="en" sz="1200">
                          <a:solidFill>
                            <a:srgbClr val="1F1F1F"/>
                          </a:solidFill>
                        </a:rPr>
                        <a:t>Reliance Industries Limited (RELIANCE)</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a:solidFill>
                            <a:srgbClr val="1F1F1F"/>
                          </a:solidFill>
                        </a:rPr>
                        <a:t>Conglomerate</a:t>
                      </a:r>
                      <a:endParaRPr sz="120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dirty="0">
                          <a:solidFill>
                            <a:srgbClr val="1F1F1F"/>
                          </a:solidFill>
                        </a:rPr>
                        <a:t>Major player in oil &amp; gas, retail, telecom, and digital services.</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
        <p:nvSpPr>
          <p:cNvPr id="2" name="Google Shape;232;p21">
            <a:extLst>
              <a:ext uri="{FF2B5EF4-FFF2-40B4-BE49-F238E27FC236}">
                <a16:creationId xmlns:a16="http://schemas.microsoft.com/office/drawing/2014/main" id="{8557BC2F-D734-02E9-D9C0-05A8FDACA0A4}"/>
              </a:ext>
            </a:extLst>
          </p:cNvPr>
          <p:cNvSpPr txBox="1">
            <a:spLocks noGrp="1"/>
          </p:cNvSpPr>
          <p:nvPr>
            <p:ph type="title"/>
          </p:nvPr>
        </p:nvSpPr>
        <p:spPr>
          <a:xfrm>
            <a:off x="268087" y="196550"/>
            <a:ext cx="5947800" cy="8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Description of selected stocks</a:t>
            </a:r>
            <a:endParaRPr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57200" y="165725"/>
            <a:ext cx="7347300" cy="63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Simple &amp; log returns for each stock:</a:t>
            </a:r>
            <a:endParaRPr sz="28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44" name="Google Shape;244;p23"/>
          <p:cNvSpPr txBox="1"/>
          <p:nvPr/>
        </p:nvSpPr>
        <p:spPr>
          <a:xfrm>
            <a:off x="457200" y="1107650"/>
            <a:ext cx="6560288" cy="103409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b="1" dirty="0">
                <a:solidFill>
                  <a:srgbClr val="0D0D0D"/>
                </a:solidFill>
                <a:highlight>
                  <a:srgbClr val="FFFFFF"/>
                </a:highlight>
                <a:latin typeface="Times New Roman" panose="02020603050405020304" pitchFamily="18" charset="0"/>
                <a:cs typeface="Times New Roman" panose="02020603050405020304" pitchFamily="18" charset="0"/>
              </a:rPr>
              <a:t>Simple Returns:</a:t>
            </a:r>
            <a:r>
              <a:rPr lang="en" sz="1200" dirty="0">
                <a:solidFill>
                  <a:srgbClr val="0D0D0D"/>
                </a:solidFill>
                <a:highlight>
                  <a:srgbClr val="FFFFFF"/>
                </a:highlight>
                <a:latin typeface="Times New Roman" panose="02020603050405020304" pitchFamily="18" charset="0"/>
                <a:cs typeface="Times New Roman" panose="02020603050405020304" pitchFamily="18" charset="0"/>
              </a:rPr>
              <a:t>  Simple returns are calculated as the difference between the closing price of one day and the closing price of the previous day, divided by the closing price of the previous day.</a:t>
            </a: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245" name="Google Shape;245;p23"/>
          <p:cNvPicPr preferRelativeResize="0"/>
          <p:nvPr/>
        </p:nvPicPr>
        <p:blipFill>
          <a:blip r:embed="rId3">
            <a:alphaModFix/>
          </a:blip>
          <a:stretch>
            <a:fillRect/>
          </a:stretch>
        </p:blipFill>
        <p:spPr>
          <a:xfrm>
            <a:off x="1310107" y="1831212"/>
            <a:ext cx="4038600" cy="962025"/>
          </a:xfrm>
          <a:prstGeom prst="rect">
            <a:avLst/>
          </a:prstGeom>
          <a:noFill/>
          <a:ln>
            <a:noFill/>
          </a:ln>
        </p:spPr>
      </p:pic>
      <p:sp>
        <p:nvSpPr>
          <p:cNvPr id="246" name="Google Shape;246;p23"/>
          <p:cNvSpPr txBox="1"/>
          <p:nvPr/>
        </p:nvSpPr>
        <p:spPr>
          <a:xfrm>
            <a:off x="457200" y="2831275"/>
            <a:ext cx="6560288" cy="103409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 sz="1200" b="1" dirty="0">
                <a:solidFill>
                  <a:srgbClr val="0D0D0D"/>
                </a:solidFill>
                <a:highlight>
                  <a:srgbClr val="FFFFFF"/>
                </a:highlight>
                <a:latin typeface="Times New Roman" panose="02020603050405020304" pitchFamily="18" charset="0"/>
                <a:cs typeface="Times New Roman" panose="02020603050405020304" pitchFamily="18" charset="0"/>
              </a:rPr>
              <a:t>Log Returns: </a:t>
            </a:r>
            <a:r>
              <a:rPr lang="en" sz="1200" dirty="0">
                <a:solidFill>
                  <a:srgbClr val="0D0D0D"/>
                </a:solidFill>
                <a:highlight>
                  <a:srgbClr val="FFFFFF"/>
                </a:highlight>
                <a:latin typeface="Times New Roman" panose="02020603050405020304" pitchFamily="18" charset="0"/>
                <a:cs typeface="Times New Roman" panose="02020603050405020304" pitchFamily="18" charset="0"/>
              </a:rPr>
              <a:t>Log returns are calculated as the natural logarithm of the ratio between the closing price of one day and the closing price of the previous day</a:t>
            </a: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247" name="Google Shape;247;p23"/>
          <p:cNvPicPr preferRelativeResize="0"/>
          <p:nvPr/>
        </p:nvPicPr>
        <p:blipFill>
          <a:blip r:embed="rId4">
            <a:alphaModFix/>
          </a:blip>
          <a:stretch>
            <a:fillRect/>
          </a:stretch>
        </p:blipFill>
        <p:spPr>
          <a:xfrm>
            <a:off x="1848269" y="3865374"/>
            <a:ext cx="2962275" cy="8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360875" y="12540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Capital Asset Pricing Model (CAPM) formula to calculate the expected return for each stocks.</a:t>
            </a:r>
            <a:endParaRPr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53" name="Google Shape;253;p24"/>
          <p:cNvSpPr txBox="1">
            <a:spLocks noGrp="1"/>
          </p:cNvSpPr>
          <p:nvPr>
            <p:ph type="subTitle" idx="1"/>
          </p:nvPr>
        </p:nvSpPr>
        <p:spPr>
          <a:xfrm>
            <a:off x="127274" y="1156074"/>
            <a:ext cx="4550100" cy="2231935"/>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000000"/>
              </a:buClr>
              <a:buSzPts val="1100"/>
              <a:buFont typeface="Arial"/>
              <a:buChar char="●"/>
            </a:pPr>
            <a:r>
              <a:rPr lang="en" sz="1200" dirty="0">
                <a:solidFill>
                  <a:srgbClr val="000000"/>
                </a:solidFill>
                <a:latin typeface="Times New Roman" panose="02020603050405020304" pitchFamily="18" charset="0"/>
                <a:ea typeface="Arial"/>
                <a:cs typeface="Times New Roman" panose="02020603050405020304" pitchFamily="18" charset="0"/>
                <a:sym typeface="Arial"/>
              </a:rPr>
              <a:t>It is a financial model which gives the linear relation between systematic risk and the expected returns for assets.  </a:t>
            </a: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98450" algn="l" rtl="0">
              <a:spcBef>
                <a:spcPts val="0"/>
              </a:spcBef>
              <a:spcAft>
                <a:spcPts val="0"/>
              </a:spcAft>
              <a:buClr>
                <a:srgbClr val="000000"/>
              </a:buClr>
              <a:buSzPts val="1100"/>
              <a:buFont typeface="Arial"/>
              <a:buChar char="●"/>
            </a:pPr>
            <a:r>
              <a:rPr lang="en" sz="1200" dirty="0">
                <a:solidFill>
                  <a:srgbClr val="000000"/>
                </a:solidFill>
                <a:latin typeface="Times New Roman" panose="02020603050405020304" pitchFamily="18" charset="0"/>
                <a:ea typeface="Arial"/>
                <a:cs typeface="Times New Roman" panose="02020603050405020304" pitchFamily="18" charset="0"/>
                <a:sym typeface="Arial"/>
              </a:rPr>
              <a:t>CAPM estimates the expected return of an asset based on its beta, representing its sensitivity to market movements</a:t>
            </a: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98450" algn="l" rtl="0">
              <a:spcBef>
                <a:spcPts val="0"/>
              </a:spcBef>
              <a:spcAft>
                <a:spcPts val="0"/>
              </a:spcAft>
              <a:buClr>
                <a:srgbClr val="000000"/>
              </a:buClr>
              <a:buSzPts val="1100"/>
              <a:buFont typeface="Arial"/>
              <a:buChar char="●"/>
            </a:pPr>
            <a:r>
              <a:rPr lang="en" sz="1200" dirty="0">
                <a:solidFill>
                  <a:srgbClr val="000000"/>
                </a:solidFill>
                <a:latin typeface="Times New Roman" panose="02020603050405020304" pitchFamily="18" charset="0"/>
                <a:ea typeface="Arial"/>
                <a:cs typeface="Times New Roman" panose="02020603050405020304" pitchFamily="18" charset="0"/>
                <a:sym typeface="Arial"/>
              </a:rPr>
              <a:t>The expected returns obtained through CAPM provide valuable insights into the potential performance of the assets within the portfolio</a:t>
            </a: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98450" algn="l" rtl="0">
              <a:spcBef>
                <a:spcPts val="0"/>
              </a:spcBef>
              <a:spcAft>
                <a:spcPts val="0"/>
              </a:spcAft>
              <a:buClr>
                <a:srgbClr val="000000"/>
              </a:buClr>
              <a:buSzPts val="1100"/>
              <a:buFont typeface="Arial"/>
              <a:buChar char="●"/>
            </a:pPr>
            <a:r>
              <a:rPr lang="en" sz="1200" dirty="0">
                <a:solidFill>
                  <a:srgbClr val="000000"/>
                </a:solidFill>
                <a:latin typeface="Times New Roman" panose="02020603050405020304" pitchFamily="18" charset="0"/>
                <a:ea typeface="Arial"/>
                <a:cs typeface="Times New Roman" panose="02020603050405020304" pitchFamily="18" charset="0"/>
                <a:sym typeface="Arial"/>
              </a:rPr>
              <a:t>By analyzing the expected returns derived from CAPM, investors can assess the attractiveness of individual assets and allocate their investments strategically to optimize risk-adjusted returns.</a:t>
            </a: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298450" algn="l" rtl="0">
              <a:spcBef>
                <a:spcPts val="0"/>
              </a:spcBef>
              <a:spcAft>
                <a:spcPts val="0"/>
              </a:spcAft>
              <a:buClr>
                <a:srgbClr val="000000"/>
              </a:buClr>
              <a:buSzPts val="1100"/>
              <a:buFont typeface="Arial"/>
              <a:buChar char="●"/>
            </a:pP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p:txBody>
      </p:sp>
      <p:pic>
        <p:nvPicPr>
          <p:cNvPr id="254" name="Google Shape;254;p24"/>
          <p:cNvPicPr preferRelativeResize="0"/>
          <p:nvPr/>
        </p:nvPicPr>
        <p:blipFill>
          <a:blip r:embed="rId3">
            <a:alphaModFix/>
          </a:blip>
          <a:stretch>
            <a:fillRect/>
          </a:stretch>
        </p:blipFill>
        <p:spPr>
          <a:xfrm>
            <a:off x="1874052" y="3143638"/>
            <a:ext cx="3254100" cy="1687575"/>
          </a:xfrm>
          <a:prstGeom prst="rect">
            <a:avLst/>
          </a:prstGeom>
          <a:noFill/>
          <a:ln>
            <a:noFill/>
          </a:ln>
        </p:spPr>
      </p:pic>
      <p:pic>
        <p:nvPicPr>
          <p:cNvPr id="3" name="Picture 2">
            <a:extLst>
              <a:ext uri="{FF2B5EF4-FFF2-40B4-BE49-F238E27FC236}">
                <a16:creationId xmlns:a16="http://schemas.microsoft.com/office/drawing/2014/main" id="{741D3FDE-7AA6-C5E0-1826-1EB6D528725B}"/>
              </a:ext>
            </a:extLst>
          </p:cNvPr>
          <p:cNvPicPr>
            <a:picLocks noChangeAspect="1"/>
          </p:cNvPicPr>
          <p:nvPr/>
        </p:nvPicPr>
        <p:blipFill>
          <a:blip r:embed="rId4"/>
          <a:stretch>
            <a:fillRect/>
          </a:stretch>
        </p:blipFill>
        <p:spPr>
          <a:xfrm>
            <a:off x="4845439" y="716053"/>
            <a:ext cx="4058982" cy="3028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702743" y="224082"/>
            <a:ext cx="6559293"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Markowitz efficient frontier</a:t>
            </a:r>
            <a:endParaRPr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61" name="Google Shape;261;p25"/>
          <p:cNvSpPr txBox="1">
            <a:spLocks noGrp="1"/>
          </p:cNvSpPr>
          <p:nvPr>
            <p:ph type="subTitle" idx="1"/>
          </p:nvPr>
        </p:nvSpPr>
        <p:spPr>
          <a:xfrm>
            <a:off x="922042" y="950982"/>
            <a:ext cx="6201772" cy="59073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dirty="0">
                <a:solidFill>
                  <a:srgbClr val="1E293B"/>
                </a:solidFill>
                <a:latin typeface="Times New Roman" panose="02020603050405020304" pitchFamily="18" charset="0"/>
                <a:ea typeface="Nunito"/>
                <a:cs typeface="Times New Roman" panose="02020603050405020304" pitchFamily="18" charset="0"/>
                <a:sym typeface="Nunito"/>
              </a:rPr>
              <a:t>Efficient Frontier : </a:t>
            </a:r>
            <a:r>
              <a:rPr lang="en" sz="1200" dirty="0">
                <a:solidFill>
                  <a:srgbClr val="1E293B"/>
                </a:solidFill>
                <a:latin typeface="Times New Roman" panose="02020603050405020304" pitchFamily="18" charset="0"/>
                <a:ea typeface="Nunito Medium"/>
                <a:cs typeface="Times New Roman" panose="02020603050405020304" pitchFamily="18" charset="0"/>
                <a:sym typeface="Nunito Medium"/>
              </a:rPr>
              <a:t>The efficient frontier is the set of optimal portfolios that offer the highest expected return for a defined level of risk or the lowest risk for a given level of expected return.</a:t>
            </a:r>
            <a:endParaRPr sz="1200" dirty="0">
              <a:solidFill>
                <a:srgbClr val="1E293B"/>
              </a:solidFill>
              <a:latin typeface="Times New Roman" panose="02020603050405020304" pitchFamily="18" charset="0"/>
              <a:ea typeface="Nunito Medium"/>
              <a:cs typeface="Times New Roman" panose="02020603050405020304" pitchFamily="18" charset="0"/>
              <a:sym typeface="Nunito Medium"/>
            </a:endParaRPr>
          </a:p>
        </p:txBody>
      </p:sp>
      <p:pic>
        <p:nvPicPr>
          <p:cNvPr id="262" name="Google Shape;262;p25"/>
          <p:cNvPicPr preferRelativeResize="0"/>
          <p:nvPr/>
        </p:nvPicPr>
        <p:blipFill>
          <a:blip r:embed="rId3">
            <a:alphaModFix/>
          </a:blip>
          <a:stretch>
            <a:fillRect/>
          </a:stretch>
        </p:blipFill>
        <p:spPr>
          <a:xfrm>
            <a:off x="874060" y="1541721"/>
            <a:ext cx="4803725" cy="33776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671450" y="204623"/>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Constructing CML:</a:t>
            </a:r>
            <a:endParaRPr>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sp>
        <p:nvSpPr>
          <p:cNvPr id="268" name="Google Shape;268;p26"/>
          <p:cNvSpPr txBox="1">
            <a:spLocks noGrp="1"/>
          </p:cNvSpPr>
          <p:nvPr>
            <p:ph type="subTitle" idx="1"/>
          </p:nvPr>
        </p:nvSpPr>
        <p:spPr>
          <a:xfrm>
            <a:off x="787700" y="859471"/>
            <a:ext cx="6336114" cy="7269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1E293B"/>
              </a:buClr>
              <a:buSzPts val="1100"/>
              <a:buFont typeface="Nunito"/>
              <a:buChar char="●"/>
            </a:pPr>
            <a:r>
              <a:rPr lang="en" dirty="0">
                <a:solidFill>
                  <a:srgbClr val="1E293B"/>
                </a:solidFill>
                <a:latin typeface="Times New Roman" panose="02020603050405020304" pitchFamily="18" charset="0"/>
                <a:ea typeface="Nunito"/>
                <a:cs typeface="Times New Roman" panose="02020603050405020304" pitchFamily="18" charset="0"/>
                <a:sym typeface="Nunito"/>
              </a:rPr>
              <a:t>The Capital Market Line is a graphical representation of all the portfolios that optimally combine risk and return</a:t>
            </a:r>
            <a:endParaRPr dirty="0">
              <a:solidFill>
                <a:srgbClr val="1E293B"/>
              </a:solidFill>
              <a:latin typeface="Times New Roman" panose="02020603050405020304" pitchFamily="18" charset="0"/>
              <a:ea typeface="Nunito"/>
              <a:cs typeface="Times New Roman" panose="02020603050405020304" pitchFamily="18" charset="0"/>
              <a:sym typeface="Nunito"/>
            </a:endParaRPr>
          </a:p>
          <a:p>
            <a:pPr marL="457200" lvl="0" indent="-298450" algn="l" rtl="0">
              <a:spcBef>
                <a:spcPts val="0"/>
              </a:spcBef>
              <a:spcAft>
                <a:spcPts val="0"/>
              </a:spcAft>
              <a:buClr>
                <a:srgbClr val="1E293B"/>
              </a:buClr>
              <a:buSzPts val="1100"/>
              <a:buFont typeface="Nunito"/>
              <a:buChar char="●"/>
            </a:pPr>
            <a:r>
              <a:rPr lang="en" dirty="0">
                <a:solidFill>
                  <a:srgbClr val="1E293B"/>
                </a:solidFill>
                <a:latin typeface="Times New Roman" panose="02020603050405020304" pitchFamily="18" charset="0"/>
                <a:ea typeface="Nunito"/>
                <a:cs typeface="Times New Roman" panose="02020603050405020304" pitchFamily="18" charset="0"/>
                <a:sym typeface="Nunito"/>
              </a:rPr>
              <a:t>The point of tangency is the most efficient portfolio.</a:t>
            </a:r>
            <a:endParaRPr dirty="0">
              <a:solidFill>
                <a:srgbClr val="1E293B"/>
              </a:solidFill>
              <a:latin typeface="Times New Roman" panose="02020603050405020304" pitchFamily="18" charset="0"/>
              <a:ea typeface="Nunito"/>
              <a:cs typeface="Times New Roman" panose="02020603050405020304" pitchFamily="18" charset="0"/>
              <a:sym typeface="Nunito"/>
            </a:endParaRPr>
          </a:p>
        </p:txBody>
      </p:sp>
      <p:pic>
        <p:nvPicPr>
          <p:cNvPr id="269" name="Google Shape;269;p26"/>
          <p:cNvPicPr preferRelativeResize="0"/>
          <p:nvPr/>
        </p:nvPicPr>
        <p:blipFill>
          <a:blip r:embed="rId3">
            <a:alphaModFix/>
          </a:blip>
          <a:stretch>
            <a:fillRect/>
          </a:stretch>
        </p:blipFill>
        <p:spPr>
          <a:xfrm>
            <a:off x="671450" y="1690578"/>
            <a:ext cx="4740522" cy="33279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7"/>
          <p:cNvSpPr txBox="1">
            <a:spLocks noGrp="1"/>
          </p:cNvSpPr>
          <p:nvPr>
            <p:ph type="title"/>
          </p:nvPr>
        </p:nvSpPr>
        <p:spPr>
          <a:xfrm>
            <a:off x="213725" y="88950"/>
            <a:ext cx="88512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rPr>
              <a:t>Efficient Frontier for Differing Risk Tolerance Levels: Optimal Portfolio Weights</a:t>
            </a:r>
            <a:endParaRPr sz="2000" dirty="0">
              <a:solidFill>
                <a:schemeClr val="accent1">
                  <a:lumMod val="60000"/>
                  <a:lumOff val="40000"/>
                </a:schemeClr>
              </a:solidFill>
              <a:latin typeface="Times New Roman" panose="02020603050405020304" pitchFamily="18" charset="0"/>
              <a:ea typeface="Gaegu"/>
              <a:cs typeface="Times New Roman" panose="02020603050405020304" pitchFamily="18" charset="0"/>
              <a:sym typeface="Gaegu"/>
            </a:endParaRPr>
          </a:p>
        </p:txBody>
      </p:sp>
      <p:pic>
        <p:nvPicPr>
          <p:cNvPr id="275" name="Google Shape;275;p27"/>
          <p:cNvPicPr preferRelativeResize="0"/>
          <p:nvPr/>
        </p:nvPicPr>
        <p:blipFill>
          <a:blip r:embed="rId3">
            <a:alphaModFix/>
          </a:blip>
          <a:stretch>
            <a:fillRect/>
          </a:stretch>
        </p:blipFill>
        <p:spPr>
          <a:xfrm>
            <a:off x="3798722" y="1336945"/>
            <a:ext cx="5007649" cy="3614850"/>
          </a:xfrm>
          <a:prstGeom prst="rect">
            <a:avLst/>
          </a:prstGeom>
          <a:noFill/>
          <a:ln>
            <a:noFill/>
          </a:ln>
        </p:spPr>
      </p:pic>
      <p:graphicFrame>
        <p:nvGraphicFramePr>
          <p:cNvPr id="276" name="Google Shape;276;p27"/>
          <p:cNvGraphicFramePr/>
          <p:nvPr>
            <p:extLst>
              <p:ext uri="{D42A27DB-BD31-4B8C-83A1-F6EECF244321}">
                <p14:modId xmlns:p14="http://schemas.microsoft.com/office/powerpoint/2010/main" val="3352153485"/>
              </p:ext>
            </p:extLst>
          </p:nvPr>
        </p:nvGraphicFramePr>
        <p:xfrm>
          <a:off x="213725" y="1417368"/>
          <a:ext cx="3443875" cy="3339236"/>
        </p:xfrm>
        <a:graphic>
          <a:graphicData uri="http://schemas.openxmlformats.org/drawingml/2006/table">
            <a:tbl>
              <a:tblPr>
                <a:noFill/>
                <a:tableStyleId>{C5B55996-A348-405D-A892-6FA1B6FD690A}</a:tableStyleId>
              </a:tblPr>
              <a:tblGrid>
                <a:gridCol w="1229485">
                  <a:extLst>
                    <a:ext uri="{9D8B030D-6E8A-4147-A177-3AD203B41FA5}">
                      <a16:colId xmlns:a16="http://schemas.microsoft.com/office/drawing/2014/main" val="20000"/>
                    </a:ext>
                  </a:extLst>
                </a:gridCol>
                <a:gridCol w="958467">
                  <a:extLst>
                    <a:ext uri="{9D8B030D-6E8A-4147-A177-3AD203B41FA5}">
                      <a16:colId xmlns:a16="http://schemas.microsoft.com/office/drawing/2014/main" val="20001"/>
                    </a:ext>
                  </a:extLst>
                </a:gridCol>
                <a:gridCol w="1255923">
                  <a:extLst>
                    <a:ext uri="{9D8B030D-6E8A-4147-A177-3AD203B41FA5}">
                      <a16:colId xmlns:a16="http://schemas.microsoft.com/office/drawing/2014/main" val="20002"/>
                    </a:ext>
                  </a:extLst>
                </a:gridCol>
              </a:tblGrid>
              <a:tr h="432697">
                <a:tc>
                  <a:txBody>
                    <a:bodyPr/>
                    <a:lstStyle/>
                    <a:p>
                      <a:pPr marL="0" lvl="0" indent="0" algn="ctr" rtl="0">
                        <a:spcBef>
                          <a:spcPts val="0"/>
                        </a:spcBef>
                        <a:spcAft>
                          <a:spcPts val="0"/>
                        </a:spcAft>
                        <a:buNone/>
                      </a:pPr>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dirty="0">
                          <a:solidFill>
                            <a:srgbClr val="0D0D0D"/>
                          </a:solidFill>
                        </a:rPr>
                        <a:t>Point 1 (0.00191203) </a:t>
                      </a:r>
                      <a:endParaRPr sz="1000" dirty="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dirty="0">
                          <a:solidFill>
                            <a:srgbClr val="0D0D0D"/>
                          </a:solidFill>
                        </a:rPr>
                        <a:t>Point 2 </a:t>
                      </a:r>
                    </a:p>
                    <a:p>
                      <a:pPr marL="0" lvl="0" indent="0" algn="ctr" rtl="0">
                        <a:lnSpc>
                          <a:spcPct val="115000"/>
                        </a:lnSpc>
                        <a:spcBef>
                          <a:spcPts val="0"/>
                        </a:spcBef>
                        <a:spcAft>
                          <a:spcPts val="0"/>
                        </a:spcAft>
                        <a:buNone/>
                      </a:pPr>
                      <a:r>
                        <a:rPr lang="en" sz="1000" dirty="0">
                          <a:solidFill>
                            <a:srgbClr val="0D0D0D"/>
                          </a:solidFill>
                        </a:rPr>
                        <a:t>(0.01208075)</a:t>
                      </a:r>
                      <a:endParaRPr sz="1000" dirty="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3652">
                <a:tc>
                  <a:txBody>
                    <a:bodyPr/>
                    <a:lstStyle/>
                    <a:p>
                      <a:pPr marL="0" lvl="0" indent="0" algn="ctr" rtl="0">
                        <a:lnSpc>
                          <a:spcPct val="115000"/>
                        </a:lnSpc>
                        <a:spcBef>
                          <a:spcPts val="0"/>
                        </a:spcBef>
                        <a:spcAft>
                          <a:spcPts val="0"/>
                        </a:spcAft>
                        <a:buNone/>
                      </a:pPr>
                      <a:r>
                        <a:rPr lang="en" sz="1000">
                          <a:solidFill>
                            <a:srgbClr val="0D0D0D"/>
                          </a:solidFill>
                        </a:rPr>
                        <a:t>IRFC.NS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dirty="0">
                          <a:solidFill>
                            <a:srgbClr val="0D0D0D"/>
                          </a:solidFill>
                        </a:rPr>
                        <a:t>0.0218</a:t>
                      </a:r>
                      <a:endParaRPr sz="1000" dirty="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0.1669</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2318">
                <a:tc>
                  <a:txBody>
                    <a:bodyPr/>
                    <a:lstStyle/>
                    <a:p>
                      <a:pPr marL="0" lvl="0" indent="0" algn="ctr" rtl="0">
                        <a:lnSpc>
                          <a:spcPct val="115000"/>
                        </a:lnSpc>
                        <a:spcBef>
                          <a:spcPts val="0"/>
                        </a:spcBef>
                        <a:spcAft>
                          <a:spcPts val="0"/>
                        </a:spcAft>
                        <a:buNone/>
                      </a:pPr>
                      <a:r>
                        <a:rPr lang="en" sz="1000">
                          <a:solidFill>
                            <a:srgbClr val="0D0D0D"/>
                          </a:solidFill>
                        </a:rPr>
                        <a:t>IOC.NS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0.0255</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0.1463</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93652">
                <a:tc>
                  <a:txBody>
                    <a:bodyPr/>
                    <a:lstStyle/>
                    <a:p>
                      <a:pPr marL="0" lvl="0" indent="0" algn="ctr" rtl="0">
                        <a:lnSpc>
                          <a:spcPct val="115000"/>
                        </a:lnSpc>
                        <a:spcBef>
                          <a:spcPts val="0"/>
                        </a:spcBef>
                        <a:spcAft>
                          <a:spcPts val="0"/>
                        </a:spcAft>
                        <a:buNone/>
                      </a:pPr>
                      <a:r>
                        <a:rPr lang="en" sz="1000">
                          <a:solidFill>
                            <a:srgbClr val="0D0D0D"/>
                          </a:solidFill>
                        </a:rPr>
                        <a:t>LICI.NS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0.027</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0.14</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93652">
                <a:tc>
                  <a:txBody>
                    <a:bodyPr/>
                    <a:lstStyle/>
                    <a:p>
                      <a:pPr marL="0" lvl="0" indent="0" algn="ctr" rtl="0">
                        <a:lnSpc>
                          <a:spcPct val="115000"/>
                        </a:lnSpc>
                        <a:spcBef>
                          <a:spcPts val="0"/>
                        </a:spcBef>
                        <a:spcAft>
                          <a:spcPts val="0"/>
                        </a:spcAft>
                        <a:buNone/>
                      </a:pPr>
                      <a:r>
                        <a:rPr lang="en" sz="1000">
                          <a:solidFill>
                            <a:srgbClr val="0D0D0D"/>
                          </a:solidFill>
                        </a:rPr>
                        <a:t>WIPRO.NS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0.0455</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0.1031</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3652">
                <a:tc>
                  <a:txBody>
                    <a:bodyPr/>
                    <a:lstStyle/>
                    <a:p>
                      <a:pPr marL="0" lvl="0" indent="0" algn="ctr" rtl="0">
                        <a:lnSpc>
                          <a:spcPct val="115000"/>
                        </a:lnSpc>
                        <a:spcBef>
                          <a:spcPts val="0"/>
                        </a:spcBef>
                        <a:spcAft>
                          <a:spcPts val="0"/>
                        </a:spcAft>
                        <a:buNone/>
                      </a:pPr>
                      <a:r>
                        <a:rPr lang="en" sz="1000">
                          <a:solidFill>
                            <a:srgbClr val="0D0D0D"/>
                          </a:solidFill>
                        </a:rPr>
                        <a:t>RELIANCE.NS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0.0537</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0.0955</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3652">
                <a:tc>
                  <a:txBody>
                    <a:bodyPr/>
                    <a:lstStyle/>
                    <a:p>
                      <a:pPr marL="0" lvl="0" indent="0" algn="ctr" rtl="0">
                        <a:lnSpc>
                          <a:spcPct val="115000"/>
                        </a:lnSpc>
                        <a:spcBef>
                          <a:spcPts val="0"/>
                        </a:spcBef>
                        <a:spcAft>
                          <a:spcPts val="0"/>
                        </a:spcAft>
                        <a:buNone/>
                      </a:pPr>
                      <a:r>
                        <a:rPr lang="en" sz="1000">
                          <a:solidFill>
                            <a:srgbClr val="0D0D0D"/>
                          </a:solidFill>
                        </a:rPr>
                        <a:t>GPIL.NS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0.0618</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0.0899</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3652">
                <a:tc>
                  <a:txBody>
                    <a:bodyPr/>
                    <a:lstStyle/>
                    <a:p>
                      <a:pPr marL="0" lvl="0" indent="0" algn="ctr" rtl="0">
                        <a:lnSpc>
                          <a:spcPct val="115000"/>
                        </a:lnSpc>
                        <a:spcBef>
                          <a:spcPts val="0"/>
                        </a:spcBef>
                        <a:spcAft>
                          <a:spcPts val="0"/>
                        </a:spcAft>
                        <a:buNone/>
                      </a:pPr>
                      <a:r>
                        <a:rPr lang="en" sz="1000">
                          <a:solidFill>
                            <a:srgbClr val="0D0D0D"/>
                          </a:solidFill>
                        </a:rPr>
                        <a:t>RBLBANK.NS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0.0848</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0.079</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5005">
                <a:tc>
                  <a:txBody>
                    <a:bodyPr/>
                    <a:lstStyle/>
                    <a:p>
                      <a:pPr marL="0" lvl="0" indent="0" algn="ctr" rtl="0">
                        <a:lnSpc>
                          <a:spcPct val="115000"/>
                        </a:lnSpc>
                        <a:spcBef>
                          <a:spcPts val="0"/>
                        </a:spcBef>
                        <a:spcAft>
                          <a:spcPts val="0"/>
                        </a:spcAft>
                        <a:buNone/>
                      </a:pPr>
                      <a:r>
                        <a:rPr lang="en" sz="1000">
                          <a:solidFill>
                            <a:srgbClr val="0D0D0D"/>
                          </a:solidFill>
                        </a:rPr>
                        <a:t>HINDUNILVR.NS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0.1546</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0.0629</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3652">
                <a:tc>
                  <a:txBody>
                    <a:bodyPr/>
                    <a:lstStyle/>
                    <a:p>
                      <a:pPr marL="0" lvl="0" indent="0" algn="ctr" rtl="0">
                        <a:lnSpc>
                          <a:spcPct val="115000"/>
                        </a:lnSpc>
                        <a:spcBef>
                          <a:spcPts val="0"/>
                        </a:spcBef>
                        <a:spcAft>
                          <a:spcPts val="0"/>
                        </a:spcAft>
                        <a:buNone/>
                      </a:pPr>
                      <a:r>
                        <a:rPr lang="en" sz="1000">
                          <a:solidFill>
                            <a:srgbClr val="0D0D0D"/>
                          </a:solidFill>
                        </a:rPr>
                        <a:t>TATAELXSI.NS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0.2084</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0.0588</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3652">
                <a:tc>
                  <a:txBody>
                    <a:bodyPr/>
                    <a:lstStyle/>
                    <a:p>
                      <a:pPr marL="0" lvl="0" indent="0" algn="ctr" rtl="0">
                        <a:lnSpc>
                          <a:spcPct val="115000"/>
                        </a:lnSpc>
                        <a:spcBef>
                          <a:spcPts val="0"/>
                        </a:spcBef>
                        <a:spcAft>
                          <a:spcPts val="0"/>
                        </a:spcAft>
                        <a:buNone/>
                      </a:pPr>
                      <a:r>
                        <a:rPr lang="en" sz="1000">
                          <a:solidFill>
                            <a:srgbClr val="0D0D0D"/>
                          </a:solidFill>
                        </a:rPr>
                        <a:t>ITC.NS</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a:solidFill>
                            <a:srgbClr val="0D0D0D"/>
                          </a:solidFill>
                        </a:rPr>
                        <a:t>0.3169</a:t>
                      </a:r>
                      <a:endParaRPr sz="100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lnSpc>
                          <a:spcPct val="115000"/>
                        </a:lnSpc>
                        <a:spcBef>
                          <a:spcPts val="0"/>
                        </a:spcBef>
                        <a:spcAft>
                          <a:spcPts val="0"/>
                        </a:spcAft>
                        <a:buNone/>
                      </a:pPr>
                      <a:r>
                        <a:rPr lang="en" sz="1000" dirty="0">
                          <a:solidFill>
                            <a:srgbClr val="0D0D0D"/>
                          </a:solidFill>
                        </a:rPr>
                        <a:t>0.0576</a:t>
                      </a:r>
                      <a:endParaRPr sz="1000" dirty="0">
                        <a:solidFill>
                          <a:srgbClr val="0D0D0D"/>
                        </a:solidFill>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277" name="Google Shape;277;p27"/>
          <p:cNvSpPr txBox="1"/>
          <p:nvPr/>
        </p:nvSpPr>
        <p:spPr>
          <a:xfrm>
            <a:off x="163625" y="920859"/>
            <a:ext cx="3553100" cy="3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latin typeface="Times New Roman" panose="02020603050405020304" pitchFamily="18" charset="0"/>
                <a:ea typeface="Gaegu"/>
                <a:cs typeface="Times New Roman" panose="02020603050405020304" pitchFamily="18" charset="0"/>
                <a:sym typeface="Gaegu"/>
              </a:rPr>
              <a:t>Risk tolerance levels at the points chosen</a:t>
            </a:r>
            <a:r>
              <a:rPr lang="en" sz="1200" dirty="0">
                <a:latin typeface="Times New Roman" panose="02020603050405020304" pitchFamily="18" charset="0"/>
                <a:ea typeface="Nunito"/>
                <a:cs typeface="Times New Roman" panose="02020603050405020304" pitchFamily="18" charset="0"/>
                <a:sym typeface="Nunito"/>
              </a:rPr>
              <a:t>:</a:t>
            </a:r>
            <a:endParaRPr sz="1200" dirty="0">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130</TotalTime>
  <Words>1133</Words>
  <Application>Microsoft Office PowerPoint</Application>
  <PresentationFormat>On-screen Show (16:9)</PresentationFormat>
  <Paragraphs>165</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Open Sans Medium</vt:lpstr>
      <vt:lpstr>Nunito</vt:lpstr>
      <vt:lpstr>Times New Roman</vt:lpstr>
      <vt:lpstr>Calibri</vt:lpstr>
      <vt:lpstr>Open Sans</vt:lpstr>
      <vt:lpstr>Wingdings 3</vt:lpstr>
      <vt:lpstr>Poppins</vt:lpstr>
      <vt:lpstr>Trebuchet MS</vt:lpstr>
      <vt:lpstr>Courier New</vt:lpstr>
      <vt:lpstr>Facet</vt:lpstr>
      <vt:lpstr>Project 1: Building a Portfolio</vt:lpstr>
      <vt:lpstr>Introduction</vt:lpstr>
      <vt:lpstr>Description of selected stocks</vt:lpstr>
      <vt:lpstr>Description of selected stocks</vt:lpstr>
      <vt:lpstr>Simple &amp; log returns for each stock:</vt:lpstr>
      <vt:lpstr>Capital Asset Pricing Model (CAPM) formula to calculate the expected return for each stocks.</vt:lpstr>
      <vt:lpstr>Markowitz efficient frontier</vt:lpstr>
      <vt:lpstr>Constructing CML:</vt:lpstr>
      <vt:lpstr>Efficient Frontier for Differing Risk Tolerance Levels: Optimal Portfolio Weights</vt:lpstr>
      <vt:lpstr>Individual Security Market Lines</vt:lpstr>
      <vt:lpstr>Performance Measures</vt:lpstr>
      <vt:lpstr>Conclusion: </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Portfolio</dc:title>
  <cp:lastModifiedBy>Chaitrashree C</cp:lastModifiedBy>
  <cp:revision>4</cp:revision>
  <dcterms:modified xsi:type="dcterms:W3CDTF">2024-02-24T13:33:53Z</dcterms:modified>
</cp:coreProperties>
</file>