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29"/>
  </p:notesMasterIdLst>
  <p:sldIdLst>
    <p:sldId id="256" r:id="rId2"/>
    <p:sldId id="269" r:id="rId3"/>
    <p:sldId id="258" r:id="rId4"/>
    <p:sldId id="260" r:id="rId5"/>
    <p:sldId id="270" r:id="rId6"/>
    <p:sldId id="279" r:id="rId7"/>
    <p:sldId id="280" r:id="rId8"/>
    <p:sldId id="281" r:id="rId9"/>
    <p:sldId id="271" r:id="rId10"/>
    <p:sldId id="282" r:id="rId11"/>
    <p:sldId id="272" r:id="rId12"/>
    <p:sldId id="283" r:id="rId13"/>
    <p:sldId id="284" r:id="rId14"/>
    <p:sldId id="285" r:id="rId15"/>
    <p:sldId id="274" r:id="rId16"/>
    <p:sldId id="286" r:id="rId17"/>
    <p:sldId id="276" r:id="rId18"/>
    <p:sldId id="277" r:id="rId19"/>
    <p:sldId id="287" r:id="rId20"/>
    <p:sldId id="262" r:id="rId21"/>
    <p:sldId id="288" r:id="rId22"/>
    <p:sldId id="289" r:id="rId23"/>
    <p:sldId id="290" r:id="rId24"/>
    <p:sldId id="291" r:id="rId25"/>
    <p:sldId id="292" r:id="rId26"/>
    <p:sldId id="293" r:id="rId27"/>
    <p:sldId id="267" r:id="rId28"/>
  </p:sldIdLst>
  <p:sldSz cx="9144000" cy="5143500" type="screen16x9"/>
  <p:notesSz cx="6858000" cy="9144000"/>
  <p:embeddedFontLst>
    <p:embeddedFont>
      <p:font typeface="Open Sans" panose="020B0606030504020204" pitchFamily="3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
      <p:font typeface="Wingdings 3" panose="05040102010807070707" pitchFamily="18" charset="2"/>
      <p:regular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B55996-A348-405D-A892-6FA1B6FD690A}">
  <a:tblStyle styleId="{C5B55996-A348-405D-A892-6FA1B6FD69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yanaashish199@gmail.com" userId="ccbb4890ec9fe965" providerId="LiveId" clId="{8C7DADA8-BE95-486D-A60E-51AD2B3259A7}"/>
    <pc:docChg chg="undo custSel modSld">
      <pc:chgData name="kalyanaashish199@gmail.com" userId="ccbb4890ec9fe965" providerId="LiveId" clId="{8C7DADA8-BE95-486D-A60E-51AD2B3259A7}" dt="2024-04-20T11:34:13.443" v="19" actId="403"/>
      <pc:docMkLst>
        <pc:docMk/>
      </pc:docMkLst>
      <pc:sldChg chg="modSp mod">
        <pc:chgData name="kalyanaashish199@gmail.com" userId="ccbb4890ec9fe965" providerId="LiveId" clId="{8C7DADA8-BE95-486D-A60E-51AD2B3259A7}" dt="2024-04-20T11:33:43.875" v="11" actId="255"/>
        <pc:sldMkLst>
          <pc:docMk/>
          <pc:sldMk cId="0" sldId="256"/>
        </pc:sldMkLst>
        <pc:spChg chg="mod">
          <ac:chgData name="kalyanaashish199@gmail.com" userId="ccbb4890ec9fe965" providerId="LiveId" clId="{8C7DADA8-BE95-486D-A60E-51AD2B3259A7}" dt="2024-04-20T11:33:43.875" v="11" actId="255"/>
          <ac:spMkLst>
            <pc:docMk/>
            <pc:sldMk cId="0" sldId="256"/>
            <ac:spMk id="220" creationId="{00000000-0000-0000-0000-000000000000}"/>
          </ac:spMkLst>
        </pc:spChg>
      </pc:sldChg>
      <pc:sldChg chg="modSp mod">
        <pc:chgData name="kalyanaashish199@gmail.com" userId="ccbb4890ec9fe965" providerId="LiveId" clId="{8C7DADA8-BE95-486D-A60E-51AD2B3259A7}" dt="2024-04-20T11:31:39.194" v="0" actId="2711"/>
        <pc:sldMkLst>
          <pc:docMk/>
          <pc:sldMk cId="0" sldId="260"/>
        </pc:sldMkLst>
        <pc:spChg chg="mod">
          <ac:chgData name="kalyanaashish199@gmail.com" userId="ccbb4890ec9fe965" providerId="LiveId" clId="{8C7DADA8-BE95-486D-A60E-51AD2B3259A7}" dt="2024-04-20T11:31:39.194" v="0" actId="2711"/>
          <ac:spMkLst>
            <pc:docMk/>
            <pc:sldMk cId="0" sldId="260"/>
            <ac:spMk id="243" creationId="{00000000-0000-0000-0000-000000000000}"/>
          </ac:spMkLst>
        </pc:spChg>
        <pc:spChg chg="mod">
          <ac:chgData name="kalyanaashish199@gmail.com" userId="ccbb4890ec9fe965" providerId="LiveId" clId="{8C7DADA8-BE95-486D-A60E-51AD2B3259A7}" dt="2024-04-20T11:31:39.194" v="0" actId="2711"/>
          <ac:spMkLst>
            <pc:docMk/>
            <pc:sldMk cId="0" sldId="260"/>
            <ac:spMk id="244" creationId="{00000000-0000-0000-0000-000000000000}"/>
          </ac:spMkLst>
        </pc:spChg>
      </pc:sldChg>
      <pc:sldChg chg="modSp mod">
        <pc:chgData name="kalyanaashish199@gmail.com" userId="ccbb4890ec9fe965" providerId="LiveId" clId="{8C7DADA8-BE95-486D-A60E-51AD2B3259A7}" dt="2024-04-20T11:34:13.443" v="19" actId="403"/>
        <pc:sldMkLst>
          <pc:docMk/>
          <pc:sldMk cId="3696693438" sldId="269"/>
        </pc:sldMkLst>
        <pc:spChg chg="mod">
          <ac:chgData name="kalyanaashish199@gmail.com" userId="ccbb4890ec9fe965" providerId="LiveId" clId="{8C7DADA8-BE95-486D-A60E-51AD2B3259A7}" dt="2024-04-20T11:34:13.443" v="19" actId="403"/>
          <ac:spMkLst>
            <pc:docMk/>
            <pc:sldMk cId="3696693438" sldId="269"/>
            <ac:spMk id="227" creationId="{00000000-0000-0000-0000-000000000000}"/>
          </ac:spMkLst>
        </pc:spChg>
      </pc:sldChg>
      <pc:sldChg chg="modSp mod">
        <pc:chgData name="kalyanaashish199@gmail.com" userId="ccbb4890ec9fe965" providerId="LiveId" clId="{8C7DADA8-BE95-486D-A60E-51AD2B3259A7}" dt="2024-04-20T11:31:52.474" v="1" actId="2711"/>
        <pc:sldMkLst>
          <pc:docMk/>
          <pc:sldMk cId="3189737166" sldId="270"/>
        </pc:sldMkLst>
        <pc:spChg chg="mod">
          <ac:chgData name="kalyanaashish199@gmail.com" userId="ccbb4890ec9fe965" providerId="LiveId" clId="{8C7DADA8-BE95-486D-A60E-51AD2B3259A7}" dt="2024-04-20T11:31:52.474" v="1" actId="2711"/>
          <ac:spMkLst>
            <pc:docMk/>
            <pc:sldMk cId="3189737166" sldId="270"/>
            <ac:spMk id="243" creationId="{00000000-0000-0000-0000-000000000000}"/>
          </ac:spMkLst>
        </pc:spChg>
        <pc:spChg chg="mod">
          <ac:chgData name="kalyanaashish199@gmail.com" userId="ccbb4890ec9fe965" providerId="LiveId" clId="{8C7DADA8-BE95-486D-A60E-51AD2B3259A7}" dt="2024-04-20T11:31:52.474" v="1" actId="2711"/>
          <ac:spMkLst>
            <pc:docMk/>
            <pc:sldMk cId="3189737166" sldId="270"/>
            <ac:spMk id="246" creationId="{00000000-0000-0000-0000-000000000000}"/>
          </ac:spMkLst>
        </pc:spChg>
      </pc:sldChg>
      <pc:sldChg chg="modSp mod">
        <pc:chgData name="kalyanaashish199@gmail.com" userId="ccbb4890ec9fe965" providerId="LiveId" clId="{8C7DADA8-BE95-486D-A60E-51AD2B3259A7}" dt="2024-04-20T11:32:22.148" v="2" actId="2711"/>
        <pc:sldMkLst>
          <pc:docMk/>
          <pc:sldMk cId="269123492" sldId="271"/>
        </pc:sldMkLst>
        <pc:spChg chg="mod">
          <ac:chgData name="kalyanaashish199@gmail.com" userId="ccbb4890ec9fe965" providerId="LiveId" clId="{8C7DADA8-BE95-486D-A60E-51AD2B3259A7}" dt="2024-04-20T11:32:22.148" v="2" actId="2711"/>
          <ac:spMkLst>
            <pc:docMk/>
            <pc:sldMk cId="269123492" sldId="271"/>
            <ac:spMk id="252" creationId="{00000000-0000-0000-0000-000000000000}"/>
          </ac:spMkLst>
        </pc:spChg>
        <pc:spChg chg="mod">
          <ac:chgData name="kalyanaashish199@gmail.com" userId="ccbb4890ec9fe965" providerId="LiveId" clId="{8C7DADA8-BE95-486D-A60E-51AD2B3259A7}" dt="2024-04-20T11:32:22.148" v="2" actId="2711"/>
          <ac:spMkLst>
            <pc:docMk/>
            <pc:sldMk cId="269123492" sldId="271"/>
            <ac:spMk id="253" creationId="{00000000-0000-0000-0000-000000000000}"/>
          </ac:spMkLst>
        </pc:spChg>
      </pc:sldChg>
      <pc:sldChg chg="modSp mod">
        <pc:chgData name="kalyanaashish199@gmail.com" userId="ccbb4890ec9fe965" providerId="LiveId" clId="{8C7DADA8-BE95-486D-A60E-51AD2B3259A7}" dt="2024-04-20T11:33:01.183" v="8" actId="403"/>
        <pc:sldMkLst>
          <pc:docMk/>
          <pc:sldMk cId="2486500143" sldId="272"/>
        </pc:sldMkLst>
        <pc:spChg chg="mod">
          <ac:chgData name="kalyanaashish199@gmail.com" userId="ccbb4890ec9fe965" providerId="LiveId" clId="{8C7DADA8-BE95-486D-A60E-51AD2B3259A7}" dt="2024-04-20T11:32:49.467" v="3" actId="255"/>
          <ac:spMkLst>
            <pc:docMk/>
            <pc:sldMk cId="2486500143" sldId="272"/>
            <ac:spMk id="3" creationId="{07DC0D25-3D79-D59F-025A-BB883DEA4146}"/>
          </ac:spMkLst>
        </pc:spChg>
        <pc:spChg chg="mod">
          <ac:chgData name="kalyanaashish199@gmail.com" userId="ccbb4890ec9fe965" providerId="LiveId" clId="{8C7DADA8-BE95-486D-A60E-51AD2B3259A7}" dt="2024-04-20T11:32:49.467" v="3" actId="255"/>
          <ac:spMkLst>
            <pc:docMk/>
            <pc:sldMk cId="2486500143" sldId="272"/>
            <ac:spMk id="5" creationId="{CDB1C78A-75DA-EBA8-9797-AE2E8E59C042}"/>
          </ac:spMkLst>
        </pc:spChg>
        <pc:spChg chg="mod">
          <ac:chgData name="kalyanaashish199@gmail.com" userId="ccbb4890ec9fe965" providerId="LiveId" clId="{8C7DADA8-BE95-486D-A60E-51AD2B3259A7}" dt="2024-04-20T11:33:01.183" v="8" actId="403"/>
          <ac:spMkLst>
            <pc:docMk/>
            <pc:sldMk cId="2486500143" sldId="272"/>
            <ac:spMk id="25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SLIDES_API96619574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SLIDES_API96619574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093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375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2320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752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106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070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096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86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06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794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SLIDES_API966195747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SLIDES_API96619574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420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38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83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35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867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368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SLIDES_API966195747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SLIDES_API966195747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0601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SLIDES_API966195747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SLIDES_API966195747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SLIDES_API966195747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SLIDES_API966195747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SLIDES_API96619574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SLIDES_API96619574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SLIDES_API966195747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SLIDES_API96619574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603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307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63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90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SLIDES_API966195747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SLIDES_API966195747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37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07389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654147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42756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08570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3366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2907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56734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45836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oints 3_2">
  <p:cSld name="Points 3_2">
    <p:spTree>
      <p:nvGrpSpPr>
        <p:cNvPr id="1" name="Shape 130"/>
        <p:cNvGrpSpPr/>
        <p:nvPr/>
      </p:nvGrpSpPr>
      <p:grpSpPr>
        <a:xfrm>
          <a:off x="0" y="0"/>
          <a:ext cx="0" cy="0"/>
          <a:chOff x="0" y="0"/>
          <a:chExt cx="0" cy="0"/>
        </a:xfrm>
      </p:grpSpPr>
      <p:sp>
        <p:nvSpPr>
          <p:cNvPr id="133" name="Google Shape;13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13"/>
          <p:cNvSpPr>
            <a:spLocks noGrp="1"/>
          </p:cNvSpPr>
          <p:nvPr>
            <p:ph type="pic" idx="2"/>
          </p:nvPr>
        </p:nvSpPr>
        <p:spPr>
          <a:xfrm>
            <a:off x="5711663" y="100"/>
            <a:ext cx="3432300" cy="5143500"/>
          </a:xfrm>
          <a:prstGeom prst="roundRect">
            <a:avLst>
              <a:gd name="adj" fmla="val 9810"/>
            </a:avLst>
          </a:prstGeom>
          <a:noFill/>
          <a:ln>
            <a:noFill/>
          </a:ln>
        </p:spPr>
      </p:sp>
      <p:sp>
        <p:nvSpPr>
          <p:cNvPr id="135" name="Google Shape;135;p13"/>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36" name="Google Shape;136;p13"/>
          <p:cNvSpPr txBox="1">
            <a:spLocks noGrp="1"/>
          </p:cNvSpPr>
          <p:nvPr>
            <p:ph type="subTitle" idx="1"/>
          </p:nvPr>
        </p:nvSpPr>
        <p:spPr>
          <a:xfrm>
            <a:off x="642700"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37" name="Google Shape;137;p13"/>
          <p:cNvSpPr txBox="1">
            <a:spLocks noGrp="1"/>
          </p:cNvSpPr>
          <p:nvPr>
            <p:ph type="subTitle" idx="3"/>
          </p:nvPr>
        </p:nvSpPr>
        <p:spPr>
          <a:xfrm>
            <a:off x="642700"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38" name="Google Shape;138;p13"/>
          <p:cNvSpPr txBox="1">
            <a:spLocks noGrp="1"/>
          </p:cNvSpPr>
          <p:nvPr>
            <p:ph type="subTitle" idx="4"/>
          </p:nvPr>
        </p:nvSpPr>
        <p:spPr>
          <a:xfrm>
            <a:off x="642700" y="37655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Tree>
    <p:extLst>
      <p:ext uri="{BB962C8B-B14F-4D97-AF65-F5344CB8AC3E}">
        <p14:creationId xmlns:p14="http://schemas.microsoft.com/office/powerpoint/2010/main" val="134948876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40"/>
        <p:cNvGrpSpPr/>
        <p:nvPr/>
      </p:nvGrpSpPr>
      <p:grpSpPr>
        <a:xfrm>
          <a:off x="0" y="0"/>
          <a:ext cx="0" cy="0"/>
          <a:chOff x="0" y="0"/>
          <a:chExt cx="0" cy="0"/>
        </a:xfrm>
      </p:grpSpPr>
      <p:sp>
        <p:nvSpPr>
          <p:cNvPr id="173" name="Google Shape;173;p14"/>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4" name="Google Shape;174;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70997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A_Title_Body_1_no_image">
  <p:cSld name="SA_Title_Body_1_no_image">
    <p:spTree>
      <p:nvGrpSpPr>
        <p:cNvPr id="1" name="Shape 175"/>
        <p:cNvGrpSpPr/>
        <p:nvPr/>
      </p:nvGrpSpPr>
      <p:grpSpPr>
        <a:xfrm>
          <a:off x="0" y="0"/>
          <a:ext cx="0" cy="0"/>
          <a:chOff x="0" y="0"/>
          <a:chExt cx="0" cy="0"/>
        </a:xfrm>
      </p:grpSpPr>
      <p:sp>
        <p:nvSpPr>
          <p:cNvPr id="176" name="Google Shape;176;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15"/>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8" name="Google Shape;178;p15"/>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154450978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67064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oints 2_2">
  <p:cSld name="Points 2_2">
    <p:spTree>
      <p:nvGrpSpPr>
        <p:cNvPr id="1" name="Shape 185"/>
        <p:cNvGrpSpPr/>
        <p:nvPr/>
      </p:nvGrpSpPr>
      <p:grpSpPr>
        <a:xfrm>
          <a:off x="0" y="0"/>
          <a:ext cx="0" cy="0"/>
          <a:chOff x="0" y="0"/>
          <a:chExt cx="0" cy="0"/>
        </a:xfrm>
      </p:grpSpPr>
      <p:sp>
        <p:nvSpPr>
          <p:cNvPr id="187" name="Google Shape;1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8" name="Google Shape;188;p16"/>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89" name="Google Shape;189;p16"/>
          <p:cNvSpPr txBox="1">
            <a:spLocks noGrp="1"/>
          </p:cNvSpPr>
          <p:nvPr>
            <p:ph type="subTitle" idx="1"/>
          </p:nvPr>
        </p:nvSpPr>
        <p:spPr>
          <a:xfrm>
            <a:off x="642700"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90" name="Google Shape;190;p16"/>
          <p:cNvSpPr txBox="1">
            <a:spLocks noGrp="1"/>
          </p:cNvSpPr>
          <p:nvPr>
            <p:ph type="subTitle" idx="2"/>
          </p:nvPr>
        </p:nvSpPr>
        <p:spPr>
          <a:xfrm>
            <a:off x="642700"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None/>
              <a:defRPr sz="1100"/>
            </a:lvl2pPr>
            <a:lvl3pPr lvl="2" algn="r" rtl="0">
              <a:spcBef>
                <a:spcPts val="0"/>
              </a:spcBef>
              <a:spcAft>
                <a:spcPts val="0"/>
              </a:spcAft>
              <a:buSzPts val="1100"/>
              <a:buNone/>
              <a:defRPr sz="1100"/>
            </a:lvl3pPr>
            <a:lvl4pPr lvl="3" algn="r" rtl="0">
              <a:spcBef>
                <a:spcPts val="0"/>
              </a:spcBef>
              <a:spcAft>
                <a:spcPts val="0"/>
              </a:spcAft>
              <a:buSzPts val="1100"/>
              <a:buNone/>
              <a:defRPr sz="1100"/>
            </a:lvl4pPr>
            <a:lvl5pPr lvl="4" algn="r" rtl="0">
              <a:spcBef>
                <a:spcPts val="0"/>
              </a:spcBef>
              <a:spcAft>
                <a:spcPts val="0"/>
              </a:spcAft>
              <a:buSzPts val="1100"/>
              <a:buNone/>
              <a:defRPr sz="1100"/>
            </a:lvl5pPr>
            <a:lvl6pPr lvl="5" algn="r" rtl="0">
              <a:spcBef>
                <a:spcPts val="0"/>
              </a:spcBef>
              <a:spcAft>
                <a:spcPts val="0"/>
              </a:spcAft>
              <a:buSzPts val="1100"/>
              <a:buNone/>
              <a:defRPr sz="1100"/>
            </a:lvl6pPr>
            <a:lvl7pPr lvl="6" algn="r" rtl="0">
              <a:spcBef>
                <a:spcPts val="0"/>
              </a:spcBef>
              <a:spcAft>
                <a:spcPts val="0"/>
              </a:spcAft>
              <a:buSzPts val="1100"/>
              <a:buNone/>
              <a:defRPr sz="1100"/>
            </a:lvl7pPr>
            <a:lvl8pPr lvl="7" algn="r" rtl="0">
              <a:spcBef>
                <a:spcPts val="0"/>
              </a:spcBef>
              <a:spcAft>
                <a:spcPts val="0"/>
              </a:spcAft>
              <a:buSzPts val="1100"/>
              <a:buNone/>
              <a:defRPr sz="1100"/>
            </a:lvl8pPr>
            <a:lvl9pPr lvl="8" algn="r" rtl="0">
              <a:spcBef>
                <a:spcPts val="0"/>
              </a:spcBef>
              <a:spcAft>
                <a:spcPts val="0"/>
              </a:spcAft>
              <a:buSzPts val="1100"/>
              <a:buNone/>
              <a:defRPr sz="1100"/>
            </a:lvl9pPr>
          </a:lstStyle>
          <a:p>
            <a:endParaRPr/>
          </a:p>
        </p:txBody>
      </p:sp>
      <p:sp>
        <p:nvSpPr>
          <p:cNvPr id="193" name="Google Shape;193;p16"/>
          <p:cNvSpPr>
            <a:spLocks noGrp="1"/>
          </p:cNvSpPr>
          <p:nvPr>
            <p:ph type="pic" idx="3"/>
          </p:nvPr>
        </p:nvSpPr>
        <p:spPr>
          <a:xfrm>
            <a:off x="5711663" y="100"/>
            <a:ext cx="3432300" cy="5143500"/>
          </a:xfrm>
          <a:prstGeom prst="roundRect">
            <a:avLst>
              <a:gd name="adj" fmla="val 9810"/>
            </a:avLst>
          </a:prstGeom>
          <a:noFill/>
          <a:ln>
            <a:noFill/>
          </a:ln>
        </p:spPr>
      </p:sp>
    </p:spTree>
    <p:extLst>
      <p:ext uri="{BB962C8B-B14F-4D97-AF65-F5344CB8AC3E}">
        <p14:creationId xmlns:p14="http://schemas.microsoft.com/office/powerpoint/2010/main" val="276556286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oints 2_1">
  <p:cSld name="Points 2_1">
    <p:spTree>
      <p:nvGrpSpPr>
        <p:cNvPr id="1" name="Shape 194"/>
        <p:cNvGrpSpPr/>
        <p:nvPr/>
      </p:nvGrpSpPr>
      <p:grpSpPr>
        <a:xfrm>
          <a:off x="0" y="0"/>
          <a:ext cx="0" cy="0"/>
          <a:chOff x="0" y="0"/>
          <a:chExt cx="0" cy="0"/>
        </a:xfrm>
      </p:grpSpPr>
      <p:sp>
        <p:nvSpPr>
          <p:cNvPr id="197" name="Google Shape;19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a:endParaRPr/>
          </a:p>
        </p:txBody>
      </p:sp>
      <p:sp>
        <p:nvSpPr>
          <p:cNvPr id="199" name="Google Shape;199;p17"/>
          <p:cNvSpPr txBox="1">
            <a:spLocks noGrp="1"/>
          </p:cNvSpPr>
          <p:nvPr>
            <p:ph type="subTitle" idx="1"/>
          </p:nvPr>
        </p:nvSpPr>
        <p:spPr>
          <a:xfrm>
            <a:off x="4135200" y="16871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Font typeface="Open Sans"/>
              <a:buNone/>
              <a:defRPr sz="1100">
                <a:latin typeface="Open Sans"/>
                <a:ea typeface="Open Sans"/>
                <a:cs typeface="Open Sans"/>
                <a:sym typeface="Open Sans"/>
              </a:defRPr>
            </a:lvl2pPr>
            <a:lvl3pPr lvl="2" algn="r" rtl="0">
              <a:spcBef>
                <a:spcPts val="0"/>
              </a:spcBef>
              <a:spcAft>
                <a:spcPts val="0"/>
              </a:spcAft>
              <a:buSzPts val="1100"/>
              <a:buFont typeface="Open Sans"/>
              <a:buNone/>
              <a:defRPr sz="1100">
                <a:latin typeface="Open Sans"/>
                <a:ea typeface="Open Sans"/>
                <a:cs typeface="Open Sans"/>
                <a:sym typeface="Open Sans"/>
              </a:defRPr>
            </a:lvl3pPr>
            <a:lvl4pPr lvl="3" algn="r" rtl="0">
              <a:spcBef>
                <a:spcPts val="0"/>
              </a:spcBef>
              <a:spcAft>
                <a:spcPts val="0"/>
              </a:spcAft>
              <a:buSzPts val="1100"/>
              <a:buFont typeface="Open Sans"/>
              <a:buNone/>
              <a:defRPr sz="1100">
                <a:latin typeface="Open Sans"/>
                <a:ea typeface="Open Sans"/>
                <a:cs typeface="Open Sans"/>
                <a:sym typeface="Open Sans"/>
              </a:defRPr>
            </a:lvl4pPr>
            <a:lvl5pPr lvl="4" algn="r" rtl="0">
              <a:spcBef>
                <a:spcPts val="0"/>
              </a:spcBef>
              <a:spcAft>
                <a:spcPts val="0"/>
              </a:spcAft>
              <a:buSzPts val="1100"/>
              <a:buFont typeface="Open Sans"/>
              <a:buNone/>
              <a:defRPr sz="1100">
                <a:latin typeface="Open Sans"/>
                <a:ea typeface="Open Sans"/>
                <a:cs typeface="Open Sans"/>
                <a:sym typeface="Open Sans"/>
              </a:defRPr>
            </a:lvl5pPr>
            <a:lvl6pPr lvl="5" algn="r" rtl="0">
              <a:spcBef>
                <a:spcPts val="0"/>
              </a:spcBef>
              <a:spcAft>
                <a:spcPts val="0"/>
              </a:spcAft>
              <a:buSzPts val="1100"/>
              <a:buFont typeface="Open Sans"/>
              <a:buNone/>
              <a:defRPr sz="1100">
                <a:latin typeface="Open Sans"/>
                <a:ea typeface="Open Sans"/>
                <a:cs typeface="Open Sans"/>
                <a:sym typeface="Open Sans"/>
              </a:defRPr>
            </a:lvl6pPr>
            <a:lvl7pPr lvl="6" algn="r" rtl="0">
              <a:spcBef>
                <a:spcPts val="0"/>
              </a:spcBef>
              <a:spcAft>
                <a:spcPts val="0"/>
              </a:spcAft>
              <a:buSzPts val="1100"/>
              <a:buFont typeface="Open Sans"/>
              <a:buNone/>
              <a:defRPr sz="1100">
                <a:latin typeface="Open Sans"/>
                <a:ea typeface="Open Sans"/>
                <a:cs typeface="Open Sans"/>
                <a:sym typeface="Open Sans"/>
              </a:defRPr>
            </a:lvl7pPr>
            <a:lvl8pPr lvl="7" algn="r" rtl="0">
              <a:spcBef>
                <a:spcPts val="0"/>
              </a:spcBef>
              <a:spcAft>
                <a:spcPts val="0"/>
              </a:spcAft>
              <a:buSzPts val="1100"/>
              <a:buFont typeface="Open Sans"/>
              <a:buNone/>
              <a:defRPr sz="1100">
                <a:latin typeface="Open Sans"/>
                <a:ea typeface="Open Sans"/>
                <a:cs typeface="Open Sans"/>
                <a:sym typeface="Open Sans"/>
              </a:defRPr>
            </a:lvl8pPr>
            <a:lvl9pPr lvl="8" algn="r" rtl="0">
              <a:spcBef>
                <a:spcPts val="0"/>
              </a:spcBef>
              <a:spcAft>
                <a:spcPts val="0"/>
              </a:spcAft>
              <a:buSzPts val="1100"/>
              <a:buFont typeface="Open Sans"/>
              <a:buNone/>
              <a:defRPr sz="1100">
                <a:latin typeface="Open Sans"/>
                <a:ea typeface="Open Sans"/>
                <a:cs typeface="Open Sans"/>
                <a:sym typeface="Open Sans"/>
              </a:defRPr>
            </a:lvl9pPr>
          </a:lstStyle>
          <a:p>
            <a:endParaRPr/>
          </a:p>
        </p:txBody>
      </p:sp>
      <p:sp>
        <p:nvSpPr>
          <p:cNvPr id="200" name="Google Shape;200;p17"/>
          <p:cNvSpPr txBox="1">
            <a:spLocks noGrp="1"/>
          </p:cNvSpPr>
          <p:nvPr>
            <p:ph type="subTitle" idx="2"/>
          </p:nvPr>
        </p:nvSpPr>
        <p:spPr>
          <a:xfrm>
            <a:off x="4135200" y="2726325"/>
            <a:ext cx="3727200" cy="934800"/>
          </a:xfrm>
          <a:prstGeom prst="rect">
            <a:avLst/>
          </a:prstGeom>
        </p:spPr>
        <p:txBody>
          <a:bodyPr spcFirstLastPara="1" wrap="square" lIns="91425" tIns="91425" rIns="91425" bIns="91425" anchor="t" anchorCtr="0">
            <a:normAutofit/>
          </a:bodyPr>
          <a:lstStyle>
            <a:lvl1pPr lvl="0" rt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rtl="0">
              <a:spcBef>
                <a:spcPts val="0"/>
              </a:spcBef>
              <a:spcAft>
                <a:spcPts val="0"/>
              </a:spcAft>
              <a:buSzPts val="1100"/>
              <a:buFont typeface="Open Sans"/>
              <a:buNone/>
              <a:defRPr sz="1100">
                <a:latin typeface="Open Sans"/>
                <a:ea typeface="Open Sans"/>
                <a:cs typeface="Open Sans"/>
                <a:sym typeface="Open Sans"/>
              </a:defRPr>
            </a:lvl2pPr>
            <a:lvl3pPr lvl="2" algn="r" rtl="0">
              <a:spcBef>
                <a:spcPts val="0"/>
              </a:spcBef>
              <a:spcAft>
                <a:spcPts val="0"/>
              </a:spcAft>
              <a:buSzPts val="1100"/>
              <a:buFont typeface="Open Sans"/>
              <a:buNone/>
              <a:defRPr sz="1100">
                <a:latin typeface="Open Sans"/>
                <a:ea typeface="Open Sans"/>
                <a:cs typeface="Open Sans"/>
                <a:sym typeface="Open Sans"/>
              </a:defRPr>
            </a:lvl3pPr>
            <a:lvl4pPr lvl="3" algn="r" rtl="0">
              <a:spcBef>
                <a:spcPts val="0"/>
              </a:spcBef>
              <a:spcAft>
                <a:spcPts val="0"/>
              </a:spcAft>
              <a:buSzPts val="1100"/>
              <a:buFont typeface="Open Sans"/>
              <a:buNone/>
              <a:defRPr sz="1100">
                <a:latin typeface="Open Sans"/>
                <a:ea typeface="Open Sans"/>
                <a:cs typeface="Open Sans"/>
                <a:sym typeface="Open Sans"/>
              </a:defRPr>
            </a:lvl4pPr>
            <a:lvl5pPr lvl="4" algn="r" rtl="0">
              <a:spcBef>
                <a:spcPts val="0"/>
              </a:spcBef>
              <a:spcAft>
                <a:spcPts val="0"/>
              </a:spcAft>
              <a:buSzPts val="1100"/>
              <a:buFont typeface="Open Sans"/>
              <a:buNone/>
              <a:defRPr sz="1100">
                <a:latin typeface="Open Sans"/>
                <a:ea typeface="Open Sans"/>
                <a:cs typeface="Open Sans"/>
                <a:sym typeface="Open Sans"/>
              </a:defRPr>
            </a:lvl5pPr>
            <a:lvl6pPr lvl="5" algn="r" rtl="0">
              <a:spcBef>
                <a:spcPts val="0"/>
              </a:spcBef>
              <a:spcAft>
                <a:spcPts val="0"/>
              </a:spcAft>
              <a:buSzPts val="1100"/>
              <a:buFont typeface="Open Sans"/>
              <a:buNone/>
              <a:defRPr sz="1100">
                <a:latin typeface="Open Sans"/>
                <a:ea typeface="Open Sans"/>
                <a:cs typeface="Open Sans"/>
                <a:sym typeface="Open Sans"/>
              </a:defRPr>
            </a:lvl6pPr>
            <a:lvl7pPr lvl="6" algn="r" rtl="0">
              <a:spcBef>
                <a:spcPts val="0"/>
              </a:spcBef>
              <a:spcAft>
                <a:spcPts val="0"/>
              </a:spcAft>
              <a:buSzPts val="1100"/>
              <a:buFont typeface="Open Sans"/>
              <a:buNone/>
              <a:defRPr sz="1100">
                <a:latin typeface="Open Sans"/>
                <a:ea typeface="Open Sans"/>
                <a:cs typeface="Open Sans"/>
                <a:sym typeface="Open Sans"/>
              </a:defRPr>
            </a:lvl7pPr>
            <a:lvl8pPr lvl="7" algn="r" rtl="0">
              <a:spcBef>
                <a:spcPts val="0"/>
              </a:spcBef>
              <a:spcAft>
                <a:spcPts val="0"/>
              </a:spcAft>
              <a:buSzPts val="1100"/>
              <a:buFont typeface="Open Sans"/>
              <a:buNone/>
              <a:defRPr sz="1100">
                <a:latin typeface="Open Sans"/>
                <a:ea typeface="Open Sans"/>
                <a:cs typeface="Open Sans"/>
                <a:sym typeface="Open Sans"/>
              </a:defRPr>
            </a:lvl8pPr>
            <a:lvl9pPr lvl="8" algn="r" rtl="0">
              <a:spcBef>
                <a:spcPts val="0"/>
              </a:spcBef>
              <a:spcAft>
                <a:spcPts val="0"/>
              </a:spcAft>
              <a:buSzPts val="1100"/>
              <a:buFont typeface="Open Sans"/>
              <a:buNone/>
              <a:defRPr sz="1100">
                <a:latin typeface="Open Sans"/>
                <a:ea typeface="Open Sans"/>
                <a:cs typeface="Open Sans"/>
                <a:sym typeface="Open Sans"/>
              </a:defRPr>
            </a:lvl9pPr>
          </a:lstStyle>
          <a:p>
            <a:endParaRPr/>
          </a:p>
        </p:txBody>
      </p:sp>
      <p:sp>
        <p:nvSpPr>
          <p:cNvPr id="202" name="Google Shape;202;p17"/>
          <p:cNvSpPr>
            <a:spLocks noGrp="1"/>
          </p:cNvSpPr>
          <p:nvPr>
            <p:ph type="pic" idx="3"/>
          </p:nvPr>
        </p:nvSpPr>
        <p:spPr>
          <a:xfrm>
            <a:off x="-12" y="100"/>
            <a:ext cx="3432300" cy="5143500"/>
          </a:xfrm>
          <a:prstGeom prst="roundRect">
            <a:avLst>
              <a:gd name="adj" fmla="val 9810"/>
            </a:avLst>
          </a:prstGeom>
          <a:noFill/>
          <a:ln>
            <a:noFill/>
          </a:ln>
        </p:spPr>
      </p:sp>
    </p:spTree>
    <p:extLst>
      <p:ext uri="{BB962C8B-B14F-4D97-AF65-F5344CB8AC3E}">
        <p14:creationId xmlns:p14="http://schemas.microsoft.com/office/powerpoint/2010/main" val="331332750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A_Outro_1">
  <p:cSld name="SA_Outro_1">
    <p:spTree>
      <p:nvGrpSpPr>
        <p:cNvPr id="1" name="Shape 203"/>
        <p:cNvGrpSpPr/>
        <p:nvPr/>
      </p:nvGrpSpPr>
      <p:grpSpPr>
        <a:xfrm>
          <a:off x="0" y="0"/>
          <a:ext cx="0" cy="0"/>
          <a:chOff x="0" y="0"/>
          <a:chExt cx="0" cy="0"/>
        </a:xfrm>
      </p:grpSpPr>
      <p:sp>
        <p:nvSpPr>
          <p:cNvPr id="204" name="Google Shape;2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Poppins"/>
                <a:ea typeface="Poppins"/>
                <a:cs typeface="Poppins"/>
                <a:sym typeface="Poppins"/>
              </a:defRPr>
            </a:lvl2pPr>
            <a:lvl3pPr lvl="2" algn="ctr" rtl="0">
              <a:spcBef>
                <a:spcPts val="0"/>
              </a:spcBef>
              <a:spcAft>
                <a:spcPts val="0"/>
              </a:spcAft>
              <a:buSzPts val="2800"/>
              <a:buNone/>
              <a:defRPr>
                <a:latin typeface="Poppins"/>
                <a:ea typeface="Poppins"/>
                <a:cs typeface="Poppins"/>
                <a:sym typeface="Poppins"/>
              </a:defRPr>
            </a:lvl3pPr>
            <a:lvl4pPr lvl="3" algn="ctr" rtl="0">
              <a:spcBef>
                <a:spcPts val="0"/>
              </a:spcBef>
              <a:spcAft>
                <a:spcPts val="0"/>
              </a:spcAft>
              <a:buSzPts val="2800"/>
              <a:buNone/>
              <a:defRPr>
                <a:latin typeface="Poppins"/>
                <a:ea typeface="Poppins"/>
                <a:cs typeface="Poppins"/>
                <a:sym typeface="Poppins"/>
              </a:defRPr>
            </a:lvl4pPr>
            <a:lvl5pPr lvl="4" algn="ctr" rtl="0">
              <a:spcBef>
                <a:spcPts val="0"/>
              </a:spcBef>
              <a:spcAft>
                <a:spcPts val="0"/>
              </a:spcAft>
              <a:buSzPts val="2800"/>
              <a:buNone/>
              <a:defRPr>
                <a:latin typeface="Poppins"/>
                <a:ea typeface="Poppins"/>
                <a:cs typeface="Poppins"/>
                <a:sym typeface="Poppins"/>
              </a:defRPr>
            </a:lvl5pPr>
            <a:lvl6pPr lvl="5" algn="ctr" rtl="0">
              <a:spcBef>
                <a:spcPts val="0"/>
              </a:spcBef>
              <a:spcAft>
                <a:spcPts val="0"/>
              </a:spcAft>
              <a:buSzPts val="2800"/>
              <a:buNone/>
              <a:defRPr>
                <a:latin typeface="Poppins"/>
                <a:ea typeface="Poppins"/>
                <a:cs typeface="Poppins"/>
                <a:sym typeface="Poppins"/>
              </a:defRPr>
            </a:lvl6pPr>
            <a:lvl7pPr lvl="6" algn="ctr" rtl="0">
              <a:spcBef>
                <a:spcPts val="0"/>
              </a:spcBef>
              <a:spcAft>
                <a:spcPts val="0"/>
              </a:spcAft>
              <a:buSzPts val="2800"/>
              <a:buNone/>
              <a:defRPr>
                <a:latin typeface="Poppins"/>
                <a:ea typeface="Poppins"/>
                <a:cs typeface="Poppins"/>
                <a:sym typeface="Poppins"/>
              </a:defRPr>
            </a:lvl7pPr>
            <a:lvl8pPr lvl="7" algn="ctr" rtl="0">
              <a:spcBef>
                <a:spcPts val="0"/>
              </a:spcBef>
              <a:spcAft>
                <a:spcPts val="0"/>
              </a:spcAft>
              <a:buSzPts val="2800"/>
              <a:buNone/>
              <a:defRPr>
                <a:latin typeface="Poppins"/>
                <a:ea typeface="Poppins"/>
                <a:cs typeface="Poppins"/>
                <a:sym typeface="Poppins"/>
              </a:defRPr>
            </a:lvl8pPr>
            <a:lvl9pPr lvl="8" algn="ctr" rtl="0">
              <a:spcBef>
                <a:spcPts val="0"/>
              </a:spcBef>
              <a:spcAft>
                <a:spcPts val="0"/>
              </a:spcAft>
              <a:buSzPts val="2800"/>
              <a:buNone/>
              <a:defRPr>
                <a:latin typeface="Poppins"/>
                <a:ea typeface="Poppins"/>
                <a:cs typeface="Poppins"/>
                <a:sym typeface="Poppins"/>
              </a:defRPr>
            </a:lvl9pPr>
          </a:lstStyle>
          <a:p>
            <a:endParaRPr/>
          </a:p>
        </p:txBody>
      </p:sp>
      <p:sp>
        <p:nvSpPr>
          <p:cNvPr id="206" name="Google Shape;206;p18"/>
          <p:cNvSpPr txBox="1">
            <a:spLocks noGrp="1"/>
          </p:cNvSpPr>
          <p:nvPr>
            <p:ph type="sldNum" idx="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7" name="Google Shape;207;p18"/>
          <p:cNvSpPr txBox="1">
            <a:spLocks noGrp="1"/>
          </p:cNvSpPr>
          <p:nvPr>
            <p:ph type="sldNum" idx="3"/>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3542335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742600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76028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14326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03169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22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478264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B61BEF0D-F0BB-DE4B-95CE-6DB70DBA9567}" type="datetimeFigureOut">
              <a:rPr lang="en-US" smtClean="0"/>
              <a:pPr/>
              <a:t>4/20/2024</a:t>
            </a:fld>
            <a:endParaRPr lang="en-US" dirty="0"/>
          </a:p>
        </p:txBody>
      </p:sp>
    </p:spTree>
    <p:extLst>
      <p:ext uri="{BB962C8B-B14F-4D97-AF65-F5344CB8AC3E}">
        <p14:creationId xmlns:p14="http://schemas.microsoft.com/office/powerpoint/2010/main" val="26481816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4/20/2024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64905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7" r:id="rId22"/>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idx="4294967295"/>
          </p:nvPr>
        </p:nvSpPr>
        <p:spPr>
          <a:xfrm>
            <a:off x="732631" y="630238"/>
            <a:ext cx="7678737" cy="7270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Times New Roman" panose="02020603050405020304" pitchFamily="18" charset="0"/>
                <a:ea typeface="Gaegu"/>
                <a:cs typeface="Times New Roman" panose="02020603050405020304" pitchFamily="18" charset="0"/>
                <a:sym typeface="Gaegu"/>
              </a:rPr>
              <a:t>Project 2: </a:t>
            </a:r>
            <a:r>
              <a:rPr lang="en-IN" dirty="0">
                <a:latin typeface="Times New Roman" panose="02020603050405020304" pitchFamily="18" charset="0"/>
                <a:ea typeface="Gaegu"/>
                <a:cs typeface="Times New Roman" panose="02020603050405020304" pitchFamily="18" charset="0"/>
                <a:sym typeface="Gaegu"/>
              </a:rPr>
              <a:t>Option Pricing</a:t>
            </a:r>
            <a:endParaRPr dirty="0">
              <a:latin typeface="Times New Roman" panose="02020603050405020304" pitchFamily="18" charset="0"/>
              <a:ea typeface="Gaegu"/>
              <a:cs typeface="Times New Roman" panose="02020603050405020304" pitchFamily="18" charset="0"/>
              <a:sym typeface="Gaegu"/>
            </a:endParaRPr>
          </a:p>
        </p:txBody>
      </p:sp>
      <p:sp>
        <p:nvSpPr>
          <p:cNvPr id="220" name="Google Shape;220;p19"/>
          <p:cNvSpPr txBox="1">
            <a:spLocks noGrp="1"/>
          </p:cNvSpPr>
          <p:nvPr>
            <p:ph type="body" idx="4294967295"/>
          </p:nvPr>
        </p:nvSpPr>
        <p:spPr>
          <a:xfrm>
            <a:off x="732631" y="1569706"/>
            <a:ext cx="7678737" cy="2752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This presentation is about how to price stock options using two methods: the Black-Scholes formula and a binomial model. In this presentation we also look into  Option Greeks, which are essential for understanding how options react to changes in the market. By analyzing these Greeks, we can assess risks and potential rewards of option positions. The presentation concludes with methods to create delta-neutral portfolios and find implied volatility</a:t>
            </a:r>
            <a:r>
              <a:rPr lang="en-US" sz="1200" dirty="0">
                <a:latin typeface="Times New Roman" panose="02020603050405020304" pitchFamily="18" charset="0"/>
                <a:cs typeface="Times New Roman" panose="02020603050405020304" pitchFamily="18" charset="0"/>
              </a:rPr>
              <a:t>.</a:t>
            </a:r>
            <a:endParaRPr sz="1200" dirty="0">
              <a:latin typeface="Times New Roman" panose="02020603050405020304" pitchFamily="18" charset="0"/>
              <a:cs typeface="Times New Roman" panose="02020603050405020304" pitchFamily="18" charset="0"/>
              <a:sym typeface="Nunito"/>
            </a:endParaRPr>
          </a:p>
          <a:p>
            <a:pPr marL="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Submitted by</a:t>
            </a:r>
            <a:endParaRPr dirty="0">
              <a:latin typeface="Times New Roman" panose="02020603050405020304" pitchFamily="18" charset="0"/>
              <a:cs typeface="Times New Roman" panose="02020603050405020304" pitchFamily="18" charset="0"/>
            </a:endParaRPr>
          </a:p>
          <a:p>
            <a:pPr marL="2286000" lvl="0" indent="0" algn="l" rtl="0">
              <a:spcBef>
                <a:spcPts val="1200"/>
              </a:spcBef>
              <a:spcAft>
                <a:spcPts val="0"/>
              </a:spcAft>
              <a:buNone/>
            </a:pPr>
            <a:r>
              <a:rPr lang="en" dirty="0">
                <a:latin typeface="Times New Roman" panose="02020603050405020304" pitchFamily="18" charset="0"/>
                <a:cs typeface="Times New Roman" panose="02020603050405020304" pitchFamily="18" charset="0"/>
              </a:rPr>
              <a:t>Jamisetti Venkata Sai Kalyan Aashish 	- M22AI561</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Krishna Kumari Ravuri     			- M22AI567</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Chaitrashree C                  				- M22AI539</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Bharathi Sontem              				- M22AI536</a:t>
            </a: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Rakesh Reddy Kadapala 				- M22AI608</a:t>
            </a: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127274" y="104135"/>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Pricing with Black-Scholes Formula</a:t>
            </a:r>
          </a:p>
        </p:txBody>
      </p:sp>
      <p:sp>
        <p:nvSpPr>
          <p:cNvPr id="253" name="Google Shape;253;p24"/>
          <p:cNvSpPr txBox="1">
            <a:spLocks noGrp="1"/>
          </p:cNvSpPr>
          <p:nvPr>
            <p:ph type="subTitle" idx="1"/>
          </p:nvPr>
        </p:nvSpPr>
        <p:spPr>
          <a:xfrm>
            <a:off x="127274" y="1131690"/>
            <a:ext cx="7571012" cy="3391542"/>
          </a:xfrm>
          <a:prstGeom prst="rect">
            <a:avLst/>
          </a:prstGeom>
        </p:spPr>
        <p:txBody>
          <a:bodyPr spcFirstLastPara="1" wrap="square" lIns="91425" tIns="91425" rIns="91425" bIns="91425" anchor="t" anchorCtr="0">
            <a:noAutofit/>
          </a:bodyPr>
          <a:lstStyle/>
          <a:p>
            <a:pPr>
              <a:lnSpc>
                <a:spcPct val="150000"/>
              </a:lnSpc>
              <a:spcAft>
                <a:spcPts val="800"/>
              </a:spcAft>
            </a:pPr>
            <a:r>
              <a:rPr lang="en-IN" sz="1200" dirty="0">
                <a:latin typeface="Times New Roman" panose="02020603050405020304" pitchFamily="18" charset="0"/>
                <a:cs typeface="Times New Roman" panose="02020603050405020304" pitchFamily="18" charset="0"/>
              </a:rPr>
              <a:t>As we Calculate the call option price and put option price we obtain</a:t>
            </a:r>
          </a:p>
          <a:p>
            <a:pPr>
              <a:lnSpc>
                <a:spcPct val="150000"/>
              </a:lnSpc>
              <a:spcAft>
                <a:spcPts val="800"/>
              </a:spcAft>
            </a:pPr>
            <a:r>
              <a:rPr lang="en-IN" sz="1200" dirty="0">
                <a:latin typeface="Times New Roman" panose="02020603050405020304" pitchFamily="18" charset="0"/>
                <a:cs typeface="Times New Roman" panose="02020603050405020304" pitchFamily="18" charset="0"/>
              </a:rPr>
              <a:t>Call Option Price (Black-Scholes Formula): : 25.059</a:t>
            </a:r>
          </a:p>
          <a:p>
            <a:pPr>
              <a:lnSpc>
                <a:spcPct val="150000"/>
              </a:lnSpc>
              <a:spcAft>
                <a:spcPts val="800"/>
              </a:spcAft>
            </a:pPr>
            <a:r>
              <a:rPr lang="en-IN" sz="1200" dirty="0">
                <a:latin typeface="Times New Roman" panose="02020603050405020304" pitchFamily="18" charset="0"/>
                <a:cs typeface="Times New Roman" panose="02020603050405020304" pitchFamily="18" charset="0"/>
              </a:rPr>
              <a:t> Put Option Price (Black-Scholes Formula): 5.1336 </a:t>
            </a:r>
            <a:endParaRPr sz="1200" dirty="0">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71237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180122" y="125400"/>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Convergence of option prices as the number of steps in the binomial model increases.</a:t>
            </a:r>
          </a:p>
        </p:txBody>
      </p:sp>
      <p:sp>
        <p:nvSpPr>
          <p:cNvPr id="3" name="TextBox 2">
            <a:extLst>
              <a:ext uri="{FF2B5EF4-FFF2-40B4-BE49-F238E27FC236}">
                <a16:creationId xmlns:a16="http://schemas.microsoft.com/office/drawing/2014/main" id="{07DC0D25-3D79-D59F-025A-BB883DEA4146}"/>
              </a:ext>
            </a:extLst>
          </p:cNvPr>
          <p:cNvSpPr txBox="1"/>
          <p:nvPr/>
        </p:nvSpPr>
        <p:spPr>
          <a:xfrm>
            <a:off x="360875" y="1317000"/>
            <a:ext cx="7929685"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As per the Binomial Model we can observe that by increasing the number of steps we converge  towards the option prices calculated by </a:t>
            </a:r>
            <a:r>
              <a:rPr lang="en-US" sz="1200" dirty="0">
                <a:latin typeface="Times New Roman" panose="02020603050405020304" pitchFamily="18" charset="0"/>
                <a:cs typeface="Times New Roman" panose="02020603050405020304" pitchFamily="18" charset="0"/>
              </a:rPr>
              <a:t>Black-Scholes</a:t>
            </a:r>
            <a:endPar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Call Option Price (One-Step Binomial Model): 27.30883031423434</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 Option Price (One-Step Binomial Model): 7.3838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DB1C78A-75DA-EBA8-9797-AE2E8E59C042}"/>
              </a:ext>
            </a:extLst>
          </p:cNvPr>
          <p:cNvSpPr txBox="1"/>
          <p:nvPr/>
        </p:nvSpPr>
        <p:spPr>
          <a:xfrm>
            <a:off x="360875" y="2701995"/>
            <a:ext cx="10079663" cy="715709"/>
          </a:xfrm>
          <a:prstGeom prst="rect">
            <a:avLst/>
          </a:prstGeom>
          <a:noFill/>
        </p:spPr>
        <p:txBody>
          <a:bodyPr wrap="square">
            <a:spAutoFit/>
          </a:bodyPr>
          <a:lstStyle/>
          <a:p>
            <a:pPr>
              <a:lnSpc>
                <a:spcPct val="150000"/>
              </a:lnSpc>
              <a:spcAft>
                <a:spcPts val="800"/>
              </a:spcAft>
            </a:pPr>
            <a:r>
              <a:rPr lang="en-US" sz="1200" dirty="0">
                <a:latin typeface="Times New Roman" panose="02020603050405020304" pitchFamily="18" charset="0"/>
                <a:cs typeface="Times New Roman" panose="02020603050405020304" pitchFamily="18" charset="0"/>
              </a:rPr>
              <a:t>Call Option Price (Black-Scholes Formula): : 25.059</a:t>
            </a:r>
          </a:p>
          <a:p>
            <a:pPr>
              <a:lnSpc>
                <a:spcPct val="150000"/>
              </a:lnSpc>
              <a:spcAft>
                <a:spcPts val="800"/>
              </a:spcAft>
            </a:pPr>
            <a:r>
              <a:rPr lang="en-US" sz="1200" dirty="0">
                <a:latin typeface="Times New Roman" panose="02020603050405020304" pitchFamily="18" charset="0"/>
                <a:cs typeface="Times New Roman" panose="02020603050405020304" pitchFamily="18" charset="0"/>
              </a:rPr>
              <a:t> Put Option Price (Black-Scholes Formula): 5.1336 </a:t>
            </a:r>
            <a:endParaRPr lang="en-US" sz="1200" dirty="0">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486500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0" y="125400"/>
            <a:ext cx="7931887"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Convergence Analysis: Binomial Model vs. Black-Scholes Formula</a:t>
            </a:r>
          </a:p>
        </p:txBody>
      </p:sp>
      <p:sp>
        <p:nvSpPr>
          <p:cNvPr id="253" name="Google Shape;253;p24"/>
          <p:cNvSpPr txBox="1">
            <a:spLocks noGrp="1"/>
          </p:cNvSpPr>
          <p:nvPr>
            <p:ph type="subTitle" idx="1"/>
          </p:nvPr>
        </p:nvSpPr>
        <p:spPr>
          <a:xfrm>
            <a:off x="-55855" y="1144877"/>
            <a:ext cx="4550100" cy="2231935"/>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rgbClr val="000000"/>
              </a:buClr>
              <a:buSzPts val="1100"/>
            </a:pPr>
            <a:r>
              <a:rPr lang="en-US" sz="1200" dirty="0">
                <a:solidFill>
                  <a:srgbClr val="000000"/>
                </a:solidFill>
                <a:latin typeface="Times New Roman" panose="02020603050405020304" pitchFamily="18" charset="0"/>
                <a:ea typeface="Arial"/>
                <a:cs typeface="Times New Roman" panose="02020603050405020304" pitchFamily="18" charset="0"/>
                <a:sym typeface="Arial"/>
              </a:rPr>
              <a:t>For the Call Option As the number of step Increased </a:t>
            </a:r>
          </a:p>
          <a:p>
            <a:pPr marL="158750" lvl="0" indent="0" algn="l" rtl="0">
              <a:spcBef>
                <a:spcPts val="0"/>
              </a:spcBef>
              <a:spcAft>
                <a:spcPts val="0"/>
              </a:spcAft>
              <a:buClr>
                <a:srgbClr val="000000"/>
              </a:buClr>
              <a:buSzPts val="1100"/>
            </a:pPr>
            <a:endParaRPr lang="en-US" sz="1200" dirty="0">
              <a:solidFill>
                <a:srgbClr val="000000"/>
              </a:solidFill>
              <a:latin typeface="Times New Roman" panose="02020603050405020304" pitchFamily="18" charset="0"/>
              <a:ea typeface="Arial"/>
              <a:cs typeface="Times New Roman" panose="02020603050405020304" pitchFamily="18" charset="0"/>
              <a:sym typeface="Arial"/>
            </a:endParaRPr>
          </a:p>
        </p:txBody>
      </p:sp>
      <p:graphicFrame>
        <p:nvGraphicFramePr>
          <p:cNvPr id="2" name="Table 1">
            <a:extLst>
              <a:ext uri="{FF2B5EF4-FFF2-40B4-BE49-F238E27FC236}">
                <a16:creationId xmlns:a16="http://schemas.microsoft.com/office/drawing/2014/main" id="{94FA4BE1-A979-15D1-7C1F-93B0C5210308}"/>
              </a:ext>
            </a:extLst>
          </p:cNvPr>
          <p:cNvGraphicFramePr>
            <a:graphicFrameLocks noGrp="1"/>
          </p:cNvGraphicFramePr>
          <p:nvPr>
            <p:extLst>
              <p:ext uri="{D42A27DB-BD31-4B8C-83A1-F6EECF244321}">
                <p14:modId xmlns:p14="http://schemas.microsoft.com/office/powerpoint/2010/main" val="906719999"/>
              </p:ext>
            </p:extLst>
          </p:nvPr>
        </p:nvGraphicFramePr>
        <p:xfrm>
          <a:off x="3511295" y="1144877"/>
          <a:ext cx="3925825" cy="3878961"/>
        </p:xfrm>
        <a:graphic>
          <a:graphicData uri="http://schemas.openxmlformats.org/drawingml/2006/table">
            <a:tbl>
              <a:tblPr firstRow="1" firstCol="1" bandRow="1">
                <a:tableStyleId>{C5B55996-A348-405D-A892-6FA1B6FD690A}</a:tableStyleId>
              </a:tblPr>
              <a:tblGrid>
                <a:gridCol w="3925825">
                  <a:extLst>
                    <a:ext uri="{9D8B030D-6E8A-4147-A177-3AD203B41FA5}">
                      <a16:colId xmlns:a16="http://schemas.microsoft.com/office/drawing/2014/main" val="1596958816"/>
                    </a:ext>
                  </a:extLst>
                </a:gridCol>
              </a:tblGrid>
              <a:tr h="3597811">
                <a:tc>
                  <a:txBody>
                    <a:bodyPr/>
                    <a:lstStyle/>
                    <a:p>
                      <a:pPr>
                        <a:lnSpc>
                          <a:spcPct val="150000"/>
                        </a:lnSpc>
                        <a:spcAft>
                          <a:spcPts val="800"/>
                        </a:spcAft>
                      </a:pPr>
                      <a:r>
                        <a:rPr lang="en-US" sz="1100" kern="0" dirty="0">
                          <a:effectLst/>
                          <a:latin typeface="Times New Roman" panose="02020603050405020304" pitchFamily="18" charset="0"/>
                          <a:cs typeface="Times New Roman" panose="02020603050405020304" pitchFamily="18" charset="0"/>
                        </a:rPr>
                        <a:t>Call Option Price (Binomial Model with 10 steps): 25.295</a:t>
                      </a:r>
                    </a:p>
                    <a:p>
                      <a:pPr>
                        <a:lnSpc>
                          <a:spcPct val="150000"/>
                        </a:lnSpc>
                        <a:spcAft>
                          <a:spcPts val="800"/>
                        </a:spcAft>
                      </a:pPr>
                      <a:r>
                        <a:rPr lang="en-US" sz="1100" kern="0" dirty="0">
                          <a:effectLst/>
                          <a:latin typeface="Times New Roman" panose="02020603050405020304" pitchFamily="18" charset="0"/>
                          <a:cs typeface="Times New Roman" panose="02020603050405020304" pitchFamily="18" charset="0"/>
                        </a:rPr>
                        <a:t>Call Option Price (Binomial Model with 50 steps): 25.101</a:t>
                      </a:r>
                    </a:p>
                    <a:p>
                      <a:pPr>
                        <a:lnSpc>
                          <a:spcPct val="150000"/>
                        </a:lnSpc>
                        <a:spcAft>
                          <a:spcPts val="800"/>
                        </a:spcAft>
                      </a:pPr>
                      <a:r>
                        <a:rPr lang="en-US" sz="1100" kern="0" dirty="0">
                          <a:effectLst/>
                          <a:latin typeface="Times New Roman" panose="02020603050405020304" pitchFamily="18" charset="0"/>
                          <a:cs typeface="Times New Roman" panose="02020603050405020304" pitchFamily="18" charset="0"/>
                        </a:rPr>
                        <a:t>Call Option Price (Binomial Model with 100 steps): 25.043</a:t>
                      </a:r>
                    </a:p>
                    <a:p>
                      <a:pPr>
                        <a:lnSpc>
                          <a:spcPct val="150000"/>
                        </a:lnSpc>
                        <a:spcAft>
                          <a:spcPts val="800"/>
                        </a:spcAft>
                      </a:pPr>
                      <a:r>
                        <a:rPr lang="en-US" sz="1100" kern="0" dirty="0">
                          <a:effectLst/>
                          <a:latin typeface="Times New Roman" panose="02020603050405020304" pitchFamily="18" charset="0"/>
                          <a:cs typeface="Times New Roman" panose="02020603050405020304" pitchFamily="18" charset="0"/>
                        </a:rPr>
                        <a:t>Call Option Price (Binomial Model with 500 steps): 25.063</a:t>
                      </a:r>
                    </a:p>
                    <a:p>
                      <a:pPr>
                        <a:lnSpc>
                          <a:spcPct val="150000"/>
                        </a:lnSpc>
                        <a:spcAft>
                          <a:spcPts val="800"/>
                        </a:spcAft>
                      </a:pPr>
                      <a:r>
                        <a:rPr lang="en-US" sz="1100" kern="0" dirty="0">
                          <a:effectLst/>
                          <a:latin typeface="Times New Roman" panose="02020603050405020304" pitchFamily="18" charset="0"/>
                          <a:cs typeface="Times New Roman" panose="02020603050405020304" pitchFamily="18" charset="0"/>
                        </a:rPr>
                        <a:t>Call Option Price (Binomial Model with 1000 steps): 25.059</a:t>
                      </a:r>
                    </a:p>
                    <a:p>
                      <a:pPr>
                        <a:lnSpc>
                          <a:spcPct val="150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Put Option Price (Binomial Model with 10 steps): 5.3695</a:t>
                      </a:r>
                    </a:p>
                    <a:p>
                      <a:pPr>
                        <a:lnSpc>
                          <a:spcPct val="150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Put Option Price (Binomial Model with 50 steps): 5.1754</a:t>
                      </a:r>
                    </a:p>
                    <a:p>
                      <a:pPr>
                        <a:lnSpc>
                          <a:spcPct val="150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Put Option Price (Binomial Model with 100 steps): 5.1171</a:t>
                      </a:r>
                    </a:p>
                    <a:p>
                      <a:pPr>
                        <a:lnSpc>
                          <a:spcPct val="150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Put Option Price (Binomial Model with 500 steps): 5.1376</a:t>
                      </a:r>
                    </a:p>
                    <a:p>
                      <a:pPr>
                        <a:lnSpc>
                          <a:spcPct val="150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Put Option Price (Binomial Model with 1000 steps): 5.1336</a:t>
                      </a:r>
                    </a:p>
                    <a:p>
                      <a:pPr>
                        <a:lnSpc>
                          <a:spcPct val="150000"/>
                        </a:lnSpc>
                        <a:spcAft>
                          <a:spcPts val="800"/>
                        </a:spcAft>
                      </a:pP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570779986"/>
                  </a:ext>
                </a:extLst>
              </a:tr>
            </a:tbl>
          </a:graphicData>
        </a:graphic>
      </p:graphicFrame>
      <p:sp>
        <p:nvSpPr>
          <p:cNvPr id="4" name="TextBox 3">
            <a:extLst>
              <a:ext uri="{FF2B5EF4-FFF2-40B4-BE49-F238E27FC236}">
                <a16:creationId xmlns:a16="http://schemas.microsoft.com/office/drawing/2014/main" id="{7306628E-29D0-C6D1-CC36-DE56FCC5F482}"/>
              </a:ext>
            </a:extLst>
          </p:cNvPr>
          <p:cNvSpPr txBox="1"/>
          <p:nvPr/>
        </p:nvSpPr>
        <p:spPr>
          <a:xfrm>
            <a:off x="0" y="2985952"/>
            <a:ext cx="4748784" cy="276999"/>
          </a:xfrm>
          <a:prstGeom prst="rect">
            <a:avLst/>
          </a:prstGeom>
          <a:noFill/>
        </p:spPr>
        <p:txBody>
          <a:bodyPr wrap="square">
            <a:spAutoFit/>
          </a:bodyPr>
          <a:lstStyle/>
          <a:p>
            <a:pPr marL="158750" lvl="0" indent="0" algn="l" rtl="0">
              <a:spcBef>
                <a:spcPts val="0"/>
              </a:spcBef>
              <a:spcAft>
                <a:spcPts val="0"/>
              </a:spcAft>
              <a:buClr>
                <a:srgbClr val="000000"/>
              </a:buClr>
              <a:buSzPts val="1100"/>
            </a:pPr>
            <a:r>
              <a:rPr lang="en-US" sz="1200" dirty="0">
                <a:solidFill>
                  <a:srgbClr val="000000"/>
                </a:solidFill>
                <a:latin typeface="Times New Roman" panose="02020603050405020304" pitchFamily="18" charset="0"/>
                <a:ea typeface="Arial"/>
                <a:cs typeface="Times New Roman" panose="02020603050405020304" pitchFamily="18" charset="0"/>
                <a:sym typeface="Arial"/>
              </a:rPr>
              <a:t>For the Put Option As the number of step Increased </a:t>
            </a:r>
          </a:p>
        </p:txBody>
      </p:sp>
      <p:cxnSp>
        <p:nvCxnSpPr>
          <p:cNvPr id="5" name="Straight Connector 4">
            <a:extLst>
              <a:ext uri="{FF2B5EF4-FFF2-40B4-BE49-F238E27FC236}">
                <a16:creationId xmlns:a16="http://schemas.microsoft.com/office/drawing/2014/main" id="{AF4113DD-A224-2E0E-A937-61B082CB6237}"/>
              </a:ext>
            </a:extLst>
          </p:cNvPr>
          <p:cNvCxnSpPr>
            <a:cxnSpLocks/>
          </p:cNvCxnSpPr>
          <p:nvPr/>
        </p:nvCxnSpPr>
        <p:spPr>
          <a:xfrm>
            <a:off x="3511295" y="2907323"/>
            <a:ext cx="39258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632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0" y="125400"/>
            <a:ext cx="7931887"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Convergence Analysis: Binomial Model vs. Black-Scholes Formula</a:t>
            </a:r>
          </a:p>
        </p:txBody>
      </p:sp>
      <p:pic>
        <p:nvPicPr>
          <p:cNvPr id="4098" name="Picture 2">
            <a:extLst>
              <a:ext uri="{FF2B5EF4-FFF2-40B4-BE49-F238E27FC236}">
                <a16:creationId xmlns:a16="http://schemas.microsoft.com/office/drawing/2014/main" id="{A7A28C78-4B6D-6A09-5A44-4E12BAF19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102" y="1085518"/>
            <a:ext cx="5893308" cy="37177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80C888-9329-1902-836E-98A75064C8E8}"/>
              </a:ext>
            </a:extLst>
          </p:cNvPr>
          <p:cNvSpPr txBox="1"/>
          <p:nvPr/>
        </p:nvSpPr>
        <p:spPr>
          <a:xfrm>
            <a:off x="0" y="1651939"/>
            <a:ext cx="4632960" cy="646331"/>
          </a:xfrm>
          <a:prstGeom prst="rect">
            <a:avLst/>
          </a:prstGeom>
          <a:noFill/>
        </p:spPr>
        <p:txBody>
          <a:bodyPr wrap="square">
            <a:spAutoFit/>
          </a:bodyPr>
          <a:lstStyle/>
          <a:p>
            <a:r>
              <a:rPr lang="en-IN"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graph visualizing the above </a:t>
            </a:r>
          </a:p>
          <a:p>
            <a:r>
              <a:rPr lang="en-IN"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convergence for call option is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127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0" y="125400"/>
            <a:ext cx="7931887"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Convergence Analysis: Binomial Model vs. Black-Scholes Formula</a:t>
            </a:r>
          </a:p>
        </p:txBody>
      </p:sp>
      <p:sp>
        <p:nvSpPr>
          <p:cNvPr id="8" name="TextBox 7">
            <a:extLst>
              <a:ext uri="{FF2B5EF4-FFF2-40B4-BE49-F238E27FC236}">
                <a16:creationId xmlns:a16="http://schemas.microsoft.com/office/drawing/2014/main" id="{ED80C888-9329-1902-836E-98A75064C8E8}"/>
              </a:ext>
            </a:extLst>
          </p:cNvPr>
          <p:cNvSpPr txBox="1"/>
          <p:nvPr/>
        </p:nvSpPr>
        <p:spPr>
          <a:xfrm>
            <a:off x="265814" y="1651939"/>
            <a:ext cx="3146676" cy="584775"/>
          </a:xfrm>
          <a:prstGeom prst="rect">
            <a:avLst/>
          </a:prstGeom>
          <a:noFill/>
        </p:spPr>
        <p:txBody>
          <a:bodyPr wrap="square">
            <a:spAutoFit/>
          </a:bodyPr>
          <a:lstStyle/>
          <a:p>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graph visualizing the above convergence for </a:t>
            </a:r>
            <a:r>
              <a:rPr lang="en-IN"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Put</a:t>
            </a:r>
            <a:r>
              <a:rPr lang="en-IN"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option is </a:t>
            </a:r>
            <a:endParaRPr lang="en-IN" sz="1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200EE35-4DC5-9A09-0103-30C9CCBCF7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1737" y="1311013"/>
            <a:ext cx="5731510" cy="3653155"/>
          </a:xfrm>
          <a:prstGeom prst="rect">
            <a:avLst/>
          </a:prstGeom>
          <a:noFill/>
          <a:ln>
            <a:noFill/>
          </a:ln>
        </p:spPr>
      </p:pic>
    </p:spTree>
    <p:extLst>
      <p:ext uri="{BB962C8B-B14F-4D97-AF65-F5344CB8AC3E}">
        <p14:creationId xmlns:p14="http://schemas.microsoft.com/office/powerpoint/2010/main" val="377877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171157" y="0"/>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Creating a Delta Neutral Portfolio</a:t>
            </a:r>
          </a:p>
        </p:txBody>
      </p:sp>
      <p:sp>
        <p:nvSpPr>
          <p:cNvPr id="253" name="Google Shape;253;p24"/>
          <p:cNvSpPr txBox="1">
            <a:spLocks noGrp="1"/>
          </p:cNvSpPr>
          <p:nvPr>
            <p:ph type="subTitle" idx="1"/>
          </p:nvPr>
        </p:nvSpPr>
        <p:spPr>
          <a:xfrm>
            <a:off x="171157" y="900042"/>
            <a:ext cx="8102326" cy="2231935"/>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rgbClr val="000000"/>
              </a:buClr>
              <a:buSzPts val="1100"/>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A delta neutral portfolio is constructed to have a delta value of zero, meaning that changes in the underlying asset's price have minimal impact on the portfolio's overall value.</a:t>
            </a:r>
          </a:p>
          <a:p>
            <a:pPr marL="158750" lvl="0" indent="0" algn="l" rtl="0">
              <a:spcBef>
                <a:spcPts val="0"/>
              </a:spcBef>
              <a:spcAft>
                <a:spcPts val="0"/>
              </a:spcAft>
              <a:buClr>
                <a:srgbClr val="000000"/>
              </a:buClr>
              <a:buSzPts val="1100"/>
            </a:pPr>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a:p>
            <a:pPr marL="158750" indent="0">
              <a:buClr>
                <a:srgbClr val="000000"/>
              </a:buCl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For A call Option Buy- Selling stock establishes a negative delta position, while buying call options introduces positive delta, aiming to balance the portfolio's overall delta to achieve neutrality.</a:t>
            </a:r>
          </a:p>
          <a:p>
            <a:pPr marL="158750" indent="0">
              <a:buClr>
                <a:srgbClr val="000000"/>
              </a:buCl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                                                                       </a:t>
            </a:r>
          </a:p>
          <a:p>
            <a:pPr marL="158750" indent="0">
              <a:buClr>
                <a:srgbClr val="000000"/>
              </a:buClr>
            </a:pPr>
            <a:endParaRPr lang="en-US" sz="18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3F9A6CA-989D-3DAE-C817-77DB89A5F1F2}"/>
              </a:ext>
            </a:extLst>
          </p:cNvPr>
          <p:cNvSpPr/>
          <p:nvPr/>
        </p:nvSpPr>
        <p:spPr>
          <a:xfrm>
            <a:off x="360875" y="3169800"/>
            <a:ext cx="6625141" cy="109575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158750" defTabSz="342900">
              <a:buClr>
                <a:srgbClr val="000000"/>
              </a:buClr>
              <a:buSzPts val="1100"/>
            </a:pPr>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For call option: </a:t>
            </a:r>
          </a:p>
          <a:p>
            <a:pPr marL="158750" defTabSz="342900">
              <a:buClr>
                <a:srgbClr val="000000"/>
              </a:buClr>
              <a:buSzPts val="1100"/>
            </a:pPr>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Shares needed for delta-neutral portfolio: -0.7654</a:t>
            </a:r>
          </a:p>
          <a:p>
            <a:pPr marL="158750" defTabSz="342900">
              <a:buClr>
                <a:srgbClr val="000000"/>
              </a:buClr>
              <a:buSzPts val="1100"/>
            </a:pPr>
            <a:r>
              <a:rPr lang="en-US">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 </a:t>
            </a:r>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Options needed for delta-neutral portfolio: </a:t>
            </a:r>
            <a:r>
              <a:rPr lang="en-US">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1 </a:t>
            </a:r>
          </a:p>
          <a:p>
            <a:pPr marL="158750" defTabSz="342900">
              <a:buClr>
                <a:srgbClr val="000000"/>
              </a:buClr>
              <a:buSzPts val="1100"/>
            </a:pPr>
            <a:r>
              <a:rPr lang="en-US">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Total </a:t>
            </a:r>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delta of the portfolio: 0.0</a:t>
            </a:r>
            <a:endParaRPr lang="en-IN"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endParaRPr>
          </a:p>
        </p:txBody>
      </p:sp>
    </p:spTree>
    <p:extLst>
      <p:ext uri="{BB962C8B-B14F-4D97-AF65-F5344CB8AC3E}">
        <p14:creationId xmlns:p14="http://schemas.microsoft.com/office/powerpoint/2010/main" val="573126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95061" y="0"/>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Creating a Delta Neutral Portfolio</a:t>
            </a:r>
          </a:p>
        </p:txBody>
      </p:sp>
      <p:sp>
        <p:nvSpPr>
          <p:cNvPr id="253" name="Google Shape;253;p24"/>
          <p:cNvSpPr txBox="1">
            <a:spLocks noGrp="1"/>
          </p:cNvSpPr>
          <p:nvPr>
            <p:ph type="subTitle" idx="1"/>
          </p:nvPr>
        </p:nvSpPr>
        <p:spPr>
          <a:xfrm>
            <a:off x="171157" y="900042"/>
            <a:ext cx="8102326" cy="2231935"/>
          </a:xfrm>
          <a:prstGeom prst="rect">
            <a:avLst/>
          </a:prstGeom>
        </p:spPr>
        <p:txBody>
          <a:bodyPr spcFirstLastPara="1" wrap="square" lIns="91425" tIns="91425" rIns="91425" bIns="91425" anchor="t" anchorCtr="0">
            <a:noAutofit/>
          </a:bodyPr>
          <a:lstStyle/>
          <a:p>
            <a:pPr marL="158750" indent="0">
              <a:buClr>
                <a:srgbClr val="000000"/>
              </a:buClr>
            </a:pPr>
            <a:r>
              <a:rPr lang="en-US" sz="1800" dirty="0">
                <a:solidFill>
                  <a:srgbClr val="0D0D0D"/>
                </a:solidFill>
                <a:highlight>
                  <a:srgbClr val="FFFFFF"/>
                </a:highlight>
                <a:latin typeface="Times New Roman" panose="02020603050405020304" pitchFamily="18" charset="0"/>
                <a:cs typeface="Times New Roman" panose="02020603050405020304" pitchFamily="18" charset="0"/>
              </a:rPr>
              <a:t>For A Put Option Buy-  Buying stock establishes a positive delta position, while buying put options introduces negative delta, aiming to balance the portfolio's overall delta to achieve neutrality.</a:t>
            </a:r>
          </a:p>
        </p:txBody>
      </p:sp>
      <p:sp>
        <p:nvSpPr>
          <p:cNvPr id="6" name="Rectangle 5">
            <a:extLst>
              <a:ext uri="{FF2B5EF4-FFF2-40B4-BE49-F238E27FC236}">
                <a16:creationId xmlns:a16="http://schemas.microsoft.com/office/drawing/2014/main" id="{A3F9A6CA-989D-3DAE-C817-77DB89A5F1F2}"/>
              </a:ext>
            </a:extLst>
          </p:cNvPr>
          <p:cNvSpPr/>
          <p:nvPr/>
        </p:nvSpPr>
        <p:spPr>
          <a:xfrm>
            <a:off x="360875" y="2091642"/>
            <a:ext cx="6563556" cy="109575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Shares needed for delta-neutral portfolio (put option): 0.2346 </a:t>
            </a:r>
          </a:p>
          <a:p>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Options needed for delta-neutral portfolio (put option): 1 </a:t>
            </a:r>
          </a:p>
          <a:p>
            <a:r>
              <a:rPr lang="en-US"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rPr>
              <a:t>Total delta of the portfolio (put option): 0.0</a:t>
            </a:r>
            <a:endParaRPr lang="en-IN" dirty="0">
              <a:solidFill>
                <a:srgbClr val="0D0D0D"/>
              </a:solidFill>
              <a:highlight>
                <a:srgbClr val="FFFFFF"/>
              </a:highlight>
              <a:latin typeface="Times New Roman" panose="02020603050405020304" pitchFamily="18" charset="0"/>
              <a:ea typeface="Open Sans Medium"/>
              <a:cs typeface="Times New Roman" panose="02020603050405020304" pitchFamily="18" charset="0"/>
              <a:sym typeface="Open Sans Medium"/>
            </a:endParaRPr>
          </a:p>
        </p:txBody>
      </p:sp>
    </p:spTree>
    <p:extLst>
      <p:ext uri="{BB962C8B-B14F-4D97-AF65-F5344CB8AC3E}">
        <p14:creationId xmlns:p14="http://schemas.microsoft.com/office/powerpoint/2010/main" val="111524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139466" y="0"/>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 Implied Volatility Calculation Using Numerical Methods</a:t>
            </a:r>
          </a:p>
        </p:txBody>
      </p:sp>
      <p:sp>
        <p:nvSpPr>
          <p:cNvPr id="253" name="Google Shape;253;p24"/>
          <p:cNvSpPr txBox="1">
            <a:spLocks noGrp="1"/>
          </p:cNvSpPr>
          <p:nvPr>
            <p:ph type="subTitle" idx="1"/>
          </p:nvPr>
        </p:nvSpPr>
        <p:spPr>
          <a:xfrm>
            <a:off x="139466" y="1156074"/>
            <a:ext cx="7571012" cy="2231935"/>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rgbClr val="000000"/>
              </a:buClr>
              <a:buSzPts val="1100"/>
            </a:pPr>
            <a:r>
              <a:rPr lang="en-US" sz="1200" dirty="0">
                <a:latin typeface="Times New Roman" panose="02020603050405020304" pitchFamily="18" charset="0"/>
                <a:cs typeface="Times New Roman" panose="02020603050405020304" pitchFamily="18" charset="0"/>
                <a:sym typeface="Arial"/>
              </a:rPr>
              <a:t>The current market price of an option indicates the market's expectation for future </a:t>
            </a:r>
          </a:p>
          <a:p>
            <a:pPr marL="158750" lvl="0" indent="0" algn="l" rtl="0">
              <a:spcBef>
                <a:spcPts val="0"/>
              </a:spcBef>
              <a:spcAft>
                <a:spcPts val="0"/>
              </a:spcAft>
              <a:buClr>
                <a:srgbClr val="000000"/>
              </a:buClr>
              <a:buSzPts val="1100"/>
            </a:pPr>
            <a:r>
              <a:rPr lang="en-US" sz="1200" dirty="0">
                <a:latin typeface="Times New Roman" panose="02020603050405020304" pitchFamily="18" charset="0"/>
                <a:cs typeface="Times New Roman" panose="02020603050405020304" pitchFamily="18" charset="0"/>
                <a:sym typeface="Arial"/>
              </a:rPr>
              <a:t>price volatility of the underlying asset, which is measured as implied volatility. Stated </a:t>
            </a:r>
          </a:p>
          <a:p>
            <a:pPr marL="158750" lvl="0" indent="0" algn="l" rtl="0">
              <a:spcBef>
                <a:spcPts val="0"/>
              </a:spcBef>
              <a:spcAft>
                <a:spcPts val="0"/>
              </a:spcAft>
              <a:buClr>
                <a:srgbClr val="000000"/>
              </a:buClr>
              <a:buSzPts val="1100"/>
            </a:pPr>
            <a:r>
              <a:rPr lang="en-US" sz="1200" dirty="0">
                <a:latin typeface="Times New Roman" panose="02020603050405020304" pitchFamily="18" charset="0"/>
                <a:cs typeface="Times New Roman" panose="02020603050405020304" pitchFamily="18" charset="0"/>
                <a:sym typeface="Arial"/>
              </a:rPr>
              <a:t>differently, it refers to the implied level of volatility of the option based on its current market </a:t>
            </a:r>
          </a:p>
          <a:p>
            <a:pPr marL="158750" lvl="0" indent="0" algn="l" rtl="0">
              <a:spcBef>
                <a:spcPts val="0"/>
              </a:spcBef>
              <a:spcAft>
                <a:spcPts val="0"/>
              </a:spcAft>
              <a:buClr>
                <a:srgbClr val="000000"/>
              </a:buClr>
              <a:buSzPts val="1100"/>
            </a:pPr>
            <a:r>
              <a:rPr lang="en-US" sz="1200" dirty="0">
                <a:latin typeface="Times New Roman" panose="02020603050405020304" pitchFamily="18" charset="0"/>
                <a:cs typeface="Times New Roman" panose="02020603050405020304" pitchFamily="18" charset="0"/>
                <a:sym typeface="Arial"/>
              </a:rPr>
              <a:t>price and other specified parameters. </a:t>
            </a:r>
          </a:p>
          <a:p>
            <a:pPr marL="158750" lvl="0" indent="0" algn="l" rtl="0">
              <a:spcBef>
                <a:spcPts val="0"/>
              </a:spcBef>
              <a:spcAft>
                <a:spcPts val="0"/>
              </a:spcAft>
              <a:buClr>
                <a:srgbClr val="000000"/>
              </a:buClr>
              <a:buSzPts val="1100"/>
            </a:pPr>
            <a:endParaRPr lang="en-US" sz="1200" dirty="0">
              <a:latin typeface="Times New Roman" panose="02020603050405020304" pitchFamily="18" charset="0"/>
              <a:cs typeface="Times New Roman" panose="02020603050405020304" pitchFamily="18" charset="0"/>
              <a:sym typeface="Arial"/>
            </a:endParaRPr>
          </a:p>
          <a:p>
            <a:pPr marL="158750" lvl="0" indent="0" algn="l" rtl="0">
              <a:spcBef>
                <a:spcPts val="0"/>
              </a:spcBef>
              <a:spcAft>
                <a:spcPts val="0"/>
              </a:spcAft>
              <a:buClr>
                <a:srgbClr val="000000"/>
              </a:buClr>
              <a:buSzPts val="1100"/>
            </a:pPr>
            <a:r>
              <a:rPr lang="en-US" sz="1200" dirty="0">
                <a:latin typeface="Times New Roman" panose="02020603050405020304" pitchFamily="18" charset="0"/>
                <a:cs typeface="Times New Roman" panose="02020603050405020304" pitchFamily="18" charset="0"/>
              </a:rPr>
              <a:t>The Newton-Raphson method, a numerical technique for solving equations iteratively. This method aims to find the volatility parameter that equates the Black-Scholes option pricing formula's output to the observed market price of the option.</a:t>
            </a:r>
          </a:p>
          <a:p>
            <a:pPr marL="158750" lvl="0" indent="0" algn="l" rtl="0">
              <a:spcBef>
                <a:spcPts val="0"/>
              </a:spcBef>
              <a:spcAft>
                <a:spcPts val="0"/>
              </a:spcAft>
              <a:buClr>
                <a:srgbClr val="000000"/>
              </a:buClr>
              <a:buSzPts val="1100"/>
            </a:pPr>
            <a:endParaRPr lang="en-US" sz="1200" dirty="0">
              <a:latin typeface="Times New Roman" panose="02020603050405020304" pitchFamily="18" charset="0"/>
              <a:cs typeface="Times New Roman" panose="02020603050405020304" pitchFamily="18" charset="0"/>
              <a:sym typeface="Arial"/>
            </a:endParaRPr>
          </a:p>
          <a:p>
            <a:pPr marL="158750" lvl="0" indent="0">
              <a:buClr>
                <a:srgbClr val="000000"/>
              </a:buClr>
            </a:pPr>
            <a:r>
              <a:rPr lang="en-US" sz="1200" dirty="0">
                <a:latin typeface="Times New Roman" panose="02020603050405020304" pitchFamily="18" charset="0"/>
                <a:cs typeface="Times New Roman" panose="02020603050405020304" pitchFamily="18" charset="0"/>
                <a:sym typeface="Arial"/>
              </a:rPr>
              <a:t> </a:t>
            </a:r>
          </a:p>
          <a:p>
            <a:pPr marL="158750" lvl="0" indent="0" algn="l" rtl="0">
              <a:spcBef>
                <a:spcPts val="0"/>
              </a:spcBef>
              <a:spcAft>
                <a:spcPts val="0"/>
              </a:spcAft>
              <a:buClr>
                <a:srgbClr val="000000"/>
              </a:buClr>
              <a:buSzPts val="1100"/>
            </a:pPr>
            <a:r>
              <a:rPr lang="en-US" sz="1200" dirty="0">
                <a:latin typeface="Times New Roman" panose="02020603050405020304" pitchFamily="18" charset="0"/>
                <a:cs typeface="Times New Roman" panose="02020603050405020304" pitchFamily="18" charset="0"/>
                <a:sym typeface="Arial"/>
              </a:rPr>
              <a:t>l</a:t>
            </a:r>
          </a:p>
          <a:p>
            <a:pPr marL="158750" lvl="0" indent="0" algn="l" rtl="0">
              <a:spcBef>
                <a:spcPts val="0"/>
              </a:spcBef>
              <a:spcAft>
                <a:spcPts val="0"/>
              </a:spcAft>
              <a:buClr>
                <a:srgbClr val="000000"/>
              </a:buClr>
              <a:buSzPts val="1100"/>
            </a:pPr>
            <a:endParaRPr sz="1200" dirty="0">
              <a:latin typeface="Times New Roman" panose="02020603050405020304" pitchFamily="18" charset="0"/>
              <a:cs typeface="Times New Roman" panose="02020603050405020304" pitchFamily="18" charset="0"/>
              <a:sym typeface="Arial"/>
            </a:endParaRPr>
          </a:p>
        </p:txBody>
      </p:sp>
      <p:sp>
        <p:nvSpPr>
          <p:cNvPr id="2" name="Rectangle 1">
            <a:extLst>
              <a:ext uri="{FF2B5EF4-FFF2-40B4-BE49-F238E27FC236}">
                <a16:creationId xmlns:a16="http://schemas.microsoft.com/office/drawing/2014/main" id="{E43AC2C8-292C-8706-46EB-7A1630A11176}"/>
              </a:ext>
            </a:extLst>
          </p:cNvPr>
          <p:cNvSpPr/>
          <p:nvPr/>
        </p:nvSpPr>
        <p:spPr>
          <a:xfrm>
            <a:off x="360874" y="2921620"/>
            <a:ext cx="4292901" cy="14040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58750" lvl="0" indent="0">
              <a:buClr>
                <a:srgbClr val="000000"/>
              </a:buClr>
            </a:pPr>
            <a:r>
              <a:rPr lang="en-US" sz="1800" dirty="0">
                <a:solidFill>
                  <a:schemeClr val="tx1"/>
                </a:solidFill>
                <a:latin typeface="Times New Roman" panose="02020603050405020304" pitchFamily="18" charset="0"/>
                <a:cs typeface="Times New Roman" panose="02020603050405020304" pitchFamily="18" charset="0"/>
                <a:sym typeface="Arial"/>
              </a:rPr>
              <a:t>For call option: Implied Volatility call option: 0.1959</a:t>
            </a:r>
          </a:p>
          <a:p>
            <a:pPr marL="158750" lvl="0" indent="0">
              <a:buClr>
                <a:srgbClr val="000000"/>
              </a:buClr>
            </a:pPr>
            <a:endParaRPr lang="en-US" sz="1800" dirty="0">
              <a:solidFill>
                <a:schemeClr val="tx1"/>
              </a:solidFill>
              <a:latin typeface="Times New Roman" panose="02020603050405020304" pitchFamily="18" charset="0"/>
              <a:cs typeface="Times New Roman" panose="02020603050405020304" pitchFamily="18" charset="0"/>
              <a:sym typeface="Arial"/>
            </a:endParaRPr>
          </a:p>
          <a:p>
            <a:pPr marL="158750" lvl="0" indent="0">
              <a:buClr>
                <a:srgbClr val="000000"/>
              </a:buClr>
            </a:pPr>
            <a:r>
              <a:rPr lang="en-US" sz="1800" dirty="0">
                <a:solidFill>
                  <a:schemeClr val="tx1"/>
                </a:solidFill>
                <a:latin typeface="Times New Roman" panose="02020603050405020304" pitchFamily="18" charset="0"/>
                <a:cs typeface="Times New Roman" panose="02020603050405020304" pitchFamily="18" charset="0"/>
                <a:sym typeface="Arial"/>
              </a:rPr>
              <a:t>For put option: Implied Volatility put option 0.2003</a:t>
            </a:r>
            <a:endParaRPr lang="en-IN" dirty="0">
              <a:solidFill>
                <a:schemeClr val="tx1"/>
              </a:solidFill>
            </a:endParaRPr>
          </a:p>
        </p:txBody>
      </p:sp>
    </p:spTree>
    <p:extLst>
      <p:ext uri="{BB962C8B-B14F-4D97-AF65-F5344CB8AC3E}">
        <p14:creationId xmlns:p14="http://schemas.microsoft.com/office/powerpoint/2010/main" val="350110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101235" y="0"/>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Understanding Option Greeks: Interpretation and Analysis</a:t>
            </a:r>
          </a:p>
        </p:txBody>
      </p:sp>
      <p:sp>
        <p:nvSpPr>
          <p:cNvPr id="3" name="TextBox 2">
            <a:extLst>
              <a:ext uri="{FF2B5EF4-FFF2-40B4-BE49-F238E27FC236}">
                <a16:creationId xmlns:a16="http://schemas.microsoft.com/office/drawing/2014/main" id="{E225F07D-59B2-4CF8-8D75-5353DC518927}"/>
              </a:ext>
            </a:extLst>
          </p:cNvPr>
          <p:cNvSpPr txBox="1"/>
          <p:nvPr/>
        </p:nvSpPr>
        <p:spPr>
          <a:xfrm>
            <a:off x="385259" y="1102390"/>
            <a:ext cx="7002965" cy="2800767"/>
          </a:xfrm>
          <a:prstGeom prst="rect">
            <a:avLst/>
          </a:prstGeom>
          <a:noFill/>
        </p:spPr>
        <p:txBody>
          <a:bodyPr wrap="square">
            <a:spAutoFit/>
          </a:bodyPr>
          <a:lstStyle/>
          <a:p>
            <a:pPr marL="158750">
              <a:buClr>
                <a:srgbClr val="000000"/>
              </a:buClr>
              <a:buSzPts val="1100"/>
            </a:pPr>
            <a:r>
              <a:rPr lang="en-US" sz="12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 primary Option Greeks  </a:t>
            </a:r>
            <a:endParaRPr lang="en-US" sz="1200" b="1"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Delta:</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For a call option, Delta measures the rate of change of the option price in response to changes in the underlying asset price. A Delta of 0.7654 indicates that for every $1 increase in the underlying asset's price, the option price is expected to increase by approximately $0.7654.</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For a put option, Delta measures the rate of change of the option price in response to changes in the underlying asset price, but with a negative sign. A Delta of -0.2346 suggests that for every $1 increase in the underlying asset's price, the option price is expected to decrease by approximately $0.2346.</a:t>
            </a:r>
          </a:p>
          <a:p>
            <a:pPr algn="l"/>
            <a:endParaRPr lang="en-US" sz="1200" dirty="0">
              <a:latin typeface="Times New Roman" panose="02020603050405020304" pitchFamily="18" charset="0"/>
              <a:cs typeface="Times New Roman" panose="02020603050405020304" pitchFamily="18" charset="0"/>
            </a:endParaRPr>
          </a:p>
          <a:p>
            <a:pPr algn="l"/>
            <a:r>
              <a:rPr lang="en-US" sz="1400" b="1" dirty="0">
                <a:latin typeface="Times New Roman" panose="02020603050405020304" pitchFamily="18" charset="0"/>
                <a:cs typeface="Times New Roman" panose="02020603050405020304" pitchFamily="18" charset="0"/>
              </a:rPr>
              <a:t>Gamma:</a:t>
            </a:r>
          </a:p>
          <a:p>
            <a:pPr lvl="1">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Gamma measures the rate of change of Delta with respect to changes in the underlying asset price. A Gamma of 0.0091 means that Delta is expected to change by approximately 0.0091 for every $1 change in the underlying asset's price. It quantifies the curvature of the option price curve.</a:t>
            </a:r>
          </a:p>
          <a:p>
            <a:pPr algn="l"/>
            <a:r>
              <a:rPr lang="en-US" sz="1200" dirty="0">
                <a:latin typeface="Times New Roman" panose="02020603050405020304" pitchFamily="18" charset="0"/>
                <a:cs typeface="Times New Roman" panose="02020603050405020304" pitchFamily="18" charset="0"/>
              </a:rPr>
              <a:t>	It is observed that effect of Gamma is same for CALL or PUT Options</a:t>
            </a:r>
          </a:p>
        </p:txBody>
      </p:sp>
    </p:spTree>
    <p:extLst>
      <p:ext uri="{BB962C8B-B14F-4D97-AF65-F5344CB8AC3E}">
        <p14:creationId xmlns:p14="http://schemas.microsoft.com/office/powerpoint/2010/main" val="311004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0" y="-1437"/>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Understanding Option Greeks: Interpretation and Analysis</a:t>
            </a:r>
          </a:p>
        </p:txBody>
      </p:sp>
      <p:sp>
        <p:nvSpPr>
          <p:cNvPr id="4" name="TextBox 3">
            <a:extLst>
              <a:ext uri="{FF2B5EF4-FFF2-40B4-BE49-F238E27FC236}">
                <a16:creationId xmlns:a16="http://schemas.microsoft.com/office/drawing/2014/main" id="{9E9E50BD-41C3-316B-2F2C-C789B7CAAFCC}"/>
              </a:ext>
            </a:extLst>
          </p:cNvPr>
          <p:cNvSpPr txBox="1"/>
          <p:nvPr/>
        </p:nvSpPr>
        <p:spPr>
          <a:xfrm>
            <a:off x="178202" y="891698"/>
            <a:ext cx="6328837" cy="3724096"/>
          </a:xfrm>
          <a:prstGeom prst="rect">
            <a:avLst/>
          </a:prstGeom>
          <a:noFill/>
        </p:spPr>
        <p:txBody>
          <a:bodyPr wrap="square">
            <a:spAutoFit/>
          </a:bodyPr>
          <a:lstStyle/>
          <a:p>
            <a:pPr algn="l"/>
            <a:r>
              <a:rPr lang="en-US" sz="1400" b="1" dirty="0">
                <a:latin typeface="Times New Roman" panose="02020603050405020304" pitchFamily="18" charset="0"/>
                <a:cs typeface="Times New Roman" panose="02020603050405020304" pitchFamily="18" charset="0"/>
              </a:rPr>
              <a:t>Theta</a:t>
            </a:r>
            <a:r>
              <a:rPr lang="en-US" sz="1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Theta measures the rate of change of the option price with respect to the passage of time, or time decay. A Theta of -10.1525 for the call option implies that the option price is expected to decrease by approximately $10.1525 per day, all else being equal.</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For the put option, a Theta of -3.0796 suggests an expected decrease in price of approximately $3.0796 per day, all else being equal.</a:t>
            </a:r>
          </a:p>
          <a:p>
            <a:r>
              <a:rPr lang="en-US" sz="1400" b="1" dirty="0">
                <a:latin typeface="Times New Roman" panose="02020603050405020304" pitchFamily="18" charset="0"/>
                <a:cs typeface="Times New Roman" panose="02020603050405020304" pitchFamily="18" charset="0"/>
              </a:rPr>
              <a:t>Vega</a:t>
            </a:r>
            <a:r>
              <a:rPr lang="en-US" sz="1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Vega measures the rate of change of the option price in response to changes in volatility. A Vega of 53.0132 indicates that for every 1% increase in volatility, the option price is expected to increase by approximately $53.0132, all else being equal.</a:t>
            </a:r>
            <a:r>
              <a:rPr lang="en-US" sz="1400" b="1" dirty="0">
                <a:latin typeface="Times New Roman" panose="02020603050405020304" pitchFamily="18" charset="0"/>
                <a:cs typeface="Times New Roman" panose="02020603050405020304" pitchFamily="18" charset="0"/>
              </a:rPr>
              <a:t> </a:t>
            </a:r>
          </a:p>
          <a:p>
            <a:pPr algn="l"/>
            <a:r>
              <a:rPr lang="en-US" sz="1400" b="1" dirty="0">
                <a:latin typeface="Times New Roman" panose="02020603050405020304" pitchFamily="18" charset="0"/>
                <a:cs typeface="Times New Roman" panose="02020603050405020304" pitchFamily="18" charset="0"/>
              </a:rPr>
              <a:t>Rho:</a:t>
            </a:r>
            <a:endParaRPr lang="en-US" sz="1200" b="1"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Rho measures the rate of change of the option price in response to changes in interest rates. A Rho of 116.9289 for the call option suggests that if interest rates increase by 1%, the option price is expected to increase by approximately $116.9289, all else being equal.</a:t>
            </a:r>
          </a:p>
          <a:p>
            <a:pPr marL="742950" lvl="1" indent="-285750" algn="l">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For the put option, a Rho of -35.8320 suggests that if interest rates increase by 1%, the option price is expected to decrease by approximately $35.8320, all else being equal.</a:t>
            </a:r>
          </a:p>
          <a:p>
            <a:pPr lvl="1">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lvl="1"/>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41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0"/>
          <p:cNvPicPr preferRelativeResize="0">
            <a:picLocks noGrp="1"/>
          </p:cNvPicPr>
          <p:nvPr>
            <p:ph type="pic" idx="2"/>
          </p:nvPr>
        </p:nvPicPr>
        <p:blipFill rotWithShape="1">
          <a:blip r:embed="rId3">
            <a:alphaModFix/>
          </a:blip>
          <a:srcRect l="73491" r="2803"/>
          <a:stretch/>
        </p:blipFill>
        <p:spPr>
          <a:xfrm>
            <a:off x="0" y="0"/>
            <a:ext cx="1285424" cy="5143500"/>
          </a:xfrm>
          <a:prstGeom prst="roundRect">
            <a:avLst>
              <a:gd name="adj" fmla="val 16667"/>
            </a:avLst>
          </a:prstGeom>
          <a:effectLst/>
        </p:spPr>
      </p:pic>
      <p:sp>
        <p:nvSpPr>
          <p:cNvPr id="226" name="Google Shape;226;p20"/>
          <p:cNvSpPr txBox="1">
            <a:spLocks noGrp="1"/>
          </p:cNvSpPr>
          <p:nvPr>
            <p:ph type="title"/>
          </p:nvPr>
        </p:nvSpPr>
        <p:spPr>
          <a:xfrm>
            <a:off x="1539450" y="148392"/>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Introduction</a:t>
            </a:r>
            <a:endParaRPr sz="2000"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sp>
        <p:nvSpPr>
          <p:cNvPr id="227" name="Google Shape;227;p20"/>
          <p:cNvSpPr txBox="1">
            <a:spLocks noGrp="1"/>
          </p:cNvSpPr>
          <p:nvPr>
            <p:ph type="subTitle" idx="1"/>
          </p:nvPr>
        </p:nvSpPr>
        <p:spPr>
          <a:xfrm>
            <a:off x="1760840" y="1058173"/>
            <a:ext cx="5469300" cy="363173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sym typeface="Nunito Medium"/>
              </a:rPr>
              <a:t>To design an investment strategy in creating a delta neutral portfolio in a volatile market, we collected historical data of stock  and implemented it in Python. </a:t>
            </a:r>
          </a:p>
          <a:p>
            <a:pPr marL="0" lvl="0" indent="0" algn="l" rtl="0">
              <a:spcBef>
                <a:spcPts val="1200"/>
              </a:spcBef>
              <a:spcAft>
                <a:spcPts val="0"/>
              </a:spcAft>
              <a:buNone/>
            </a:pPr>
            <a:r>
              <a:rPr lang="en-US" sz="1200" dirty="0">
                <a:latin typeface="Times New Roman" panose="02020603050405020304" pitchFamily="18" charset="0"/>
                <a:cs typeface="Times New Roman" panose="02020603050405020304" pitchFamily="18" charset="0"/>
                <a:sym typeface="Nunito Medium"/>
              </a:rPr>
              <a:t>We have calculated the Derivative price by using two approaches:</a:t>
            </a:r>
          </a:p>
          <a:p>
            <a:pPr marL="0" indent="0">
              <a:spcBef>
                <a:spcPts val="1200"/>
              </a:spcBef>
            </a:pPr>
            <a:r>
              <a:rPr lang="en-IN" sz="1200" dirty="0">
                <a:latin typeface="Times New Roman" panose="02020603050405020304" pitchFamily="18" charset="0"/>
                <a:cs typeface="Times New Roman" panose="02020603050405020304" pitchFamily="18" charset="0"/>
              </a:rPr>
              <a:t>Binomial model</a:t>
            </a:r>
            <a:r>
              <a:rPr lang="en-US" sz="1200" dirty="0">
                <a:latin typeface="Times New Roman" panose="02020603050405020304" pitchFamily="18" charset="0"/>
                <a:cs typeface="Times New Roman" panose="02020603050405020304" pitchFamily="18" charset="0"/>
                <a:sym typeface="Nunito Medium"/>
              </a:rPr>
              <a:t>: 1 </a:t>
            </a:r>
            <a:r>
              <a:rPr lang="en-IN" sz="1200" dirty="0">
                <a:latin typeface="Times New Roman" panose="02020603050405020304" pitchFamily="18" charset="0"/>
                <a:cs typeface="Times New Roman" panose="02020603050405020304" pitchFamily="18" charset="0"/>
              </a:rPr>
              <a:t>step binomial model assumes that the price of the underlying asset can fluctuate by a specific factor over a single time step, which simplifies the pricing of options.</a:t>
            </a:r>
            <a:r>
              <a:rPr lang="en-US" sz="1200" dirty="0">
                <a:latin typeface="Times New Roman" panose="02020603050405020304" pitchFamily="18" charset="0"/>
                <a:cs typeface="Times New Roman" panose="02020603050405020304" pitchFamily="18" charset="0"/>
                <a:sym typeface="Nunito Medium"/>
              </a:rPr>
              <a:t> In The project we Implement 1-step Binomial model and also increase the number of Steps and check for multiple step Binomial Model </a:t>
            </a:r>
          </a:p>
          <a:p>
            <a:pPr marL="0" indent="0" algn="l"/>
            <a:endParaRPr lang="en-IN" sz="1200" dirty="0">
              <a:latin typeface="Times New Roman" panose="02020603050405020304" pitchFamily="18" charset="0"/>
              <a:cs typeface="Times New Roman" panose="02020603050405020304" pitchFamily="18" charset="0"/>
            </a:endParaRPr>
          </a:p>
          <a:p>
            <a:pPr marL="0" indent="0"/>
            <a:r>
              <a:rPr lang="en-IN" sz="1200" dirty="0">
                <a:latin typeface="Times New Roman" panose="02020603050405020304" pitchFamily="18" charset="0"/>
                <a:cs typeface="Times New Roman" panose="02020603050405020304" pitchFamily="18" charset="0"/>
              </a:rPr>
              <a:t>Black Scholes Formula</a:t>
            </a:r>
            <a:r>
              <a:rPr lang="en-US" sz="1200" dirty="0">
                <a:latin typeface="Times New Roman" panose="02020603050405020304" pitchFamily="18" charset="0"/>
                <a:cs typeface="Times New Roman" panose="02020603050405020304" pitchFamily="18" charset="0"/>
              </a:rPr>
              <a:t> It takes into account factors such as the current stock price, strike price, time to expiration, risk-free interest rate, and volatility of the underlying asset. By providing a closed-form solution, the Black-Scholes Formula offers an efficient and precise method for valuing options. By providing a closed-form solution, the Black-Scholes Formula offers an efficient and precise method for valuing options.</a:t>
            </a:r>
          </a:p>
          <a:p>
            <a:pPr marL="0" indent="0" algn="l"/>
            <a:endParaRPr lang="en-US" sz="1200" dirty="0">
              <a:latin typeface="Times New Roman" panose="02020603050405020304" pitchFamily="18" charset="0"/>
              <a:cs typeface="Times New Roman" panose="02020603050405020304" pitchFamily="18" charset="0"/>
            </a:endParaRPr>
          </a:p>
          <a:p>
            <a:pPr marL="0" indent="0" algn="l"/>
            <a:r>
              <a:rPr lang="en-US" sz="1200" dirty="0">
                <a:latin typeface="Times New Roman" panose="02020603050405020304" pitchFamily="18" charset="0"/>
                <a:cs typeface="Times New Roman" panose="02020603050405020304" pitchFamily="18" charset="0"/>
              </a:rPr>
              <a:t>In our project, we employ the Black-Scholes Formula to calculate option prices and compare its results with those obtained from the binomial model to validate pricing accuracy and consistency.</a:t>
            </a:r>
          </a:p>
        </p:txBody>
      </p:sp>
    </p:spTree>
    <p:extLst>
      <p:ext uri="{BB962C8B-B14F-4D97-AF65-F5344CB8AC3E}">
        <p14:creationId xmlns:p14="http://schemas.microsoft.com/office/powerpoint/2010/main" val="3696693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125040" y="96492"/>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Greeks: Visual Analysis</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pic>
        <p:nvPicPr>
          <p:cNvPr id="5" name="Picture 4" descr="A graph showing different types of greek and other greek origin">
            <a:extLst>
              <a:ext uri="{FF2B5EF4-FFF2-40B4-BE49-F238E27FC236}">
                <a16:creationId xmlns:a16="http://schemas.microsoft.com/office/drawing/2014/main" id="{584A3E0E-1F6E-1D10-707E-8845A4B60B7C}"/>
              </a:ext>
            </a:extLst>
          </p:cNvPr>
          <p:cNvPicPr>
            <a:picLocks noChangeAspect="1"/>
          </p:cNvPicPr>
          <p:nvPr/>
        </p:nvPicPr>
        <p:blipFill>
          <a:blip r:embed="rId3"/>
          <a:stretch>
            <a:fillRect/>
          </a:stretch>
        </p:blipFill>
        <p:spPr>
          <a:xfrm>
            <a:off x="424847" y="1192724"/>
            <a:ext cx="5734050" cy="3686175"/>
          </a:xfrm>
          <a:prstGeom prst="rect">
            <a:avLst/>
          </a:prstGeom>
        </p:spPr>
      </p:pic>
      <p:sp>
        <p:nvSpPr>
          <p:cNvPr id="6" name="TextBox 5">
            <a:extLst>
              <a:ext uri="{FF2B5EF4-FFF2-40B4-BE49-F238E27FC236}">
                <a16:creationId xmlns:a16="http://schemas.microsoft.com/office/drawing/2014/main" id="{FA08B03D-95ED-B7D2-FF62-72B052B18387}"/>
              </a:ext>
            </a:extLst>
          </p:cNvPr>
          <p:cNvSpPr txBox="1"/>
          <p:nvPr/>
        </p:nvSpPr>
        <p:spPr>
          <a:xfrm>
            <a:off x="1181850" y="823392"/>
            <a:ext cx="4626838" cy="369332"/>
          </a:xfrm>
          <a:prstGeom prst="rect">
            <a:avLst/>
          </a:prstGeom>
          <a:noFill/>
        </p:spPr>
        <p:txBody>
          <a:bodyPr wrap="square" rtlCol="0">
            <a:spAutoFit/>
          </a:bodyPr>
          <a:lstStyle/>
          <a:p>
            <a:r>
              <a:rPr lang="en-US" dirty="0"/>
              <a:t>Impact on option Greeks for Call Option</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146305" y="224082"/>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Greeks: Visual Analysis</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pic>
        <p:nvPicPr>
          <p:cNvPr id="3" name="Picture 2" descr="A graph of different greek and volatility&#10;&#10;Description automatically generated">
            <a:extLst>
              <a:ext uri="{FF2B5EF4-FFF2-40B4-BE49-F238E27FC236}">
                <a16:creationId xmlns:a16="http://schemas.microsoft.com/office/drawing/2014/main" id="{62162C2E-4C03-51F4-8254-86359D183E8C}"/>
              </a:ext>
            </a:extLst>
          </p:cNvPr>
          <p:cNvPicPr>
            <a:picLocks noChangeAspect="1"/>
          </p:cNvPicPr>
          <p:nvPr/>
        </p:nvPicPr>
        <p:blipFill>
          <a:blip r:embed="rId3"/>
          <a:stretch>
            <a:fillRect/>
          </a:stretch>
        </p:blipFill>
        <p:spPr>
          <a:xfrm>
            <a:off x="404735" y="950982"/>
            <a:ext cx="5734050" cy="3667125"/>
          </a:xfrm>
          <a:prstGeom prst="rect">
            <a:avLst/>
          </a:prstGeom>
        </p:spPr>
      </p:pic>
    </p:spTree>
    <p:extLst>
      <p:ext uri="{BB962C8B-B14F-4D97-AF65-F5344CB8AC3E}">
        <p14:creationId xmlns:p14="http://schemas.microsoft.com/office/powerpoint/2010/main" val="342779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135672" y="0"/>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Greeks: Visual Analysis</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pic>
        <p:nvPicPr>
          <p:cNvPr id="4" name="Picture 3" descr="A graph showing different types of greek origin&#10;&#10;Description automatically generated">
            <a:extLst>
              <a:ext uri="{FF2B5EF4-FFF2-40B4-BE49-F238E27FC236}">
                <a16:creationId xmlns:a16="http://schemas.microsoft.com/office/drawing/2014/main" id="{17CD646C-AA5E-2553-37C9-2CC24FB88332}"/>
              </a:ext>
            </a:extLst>
          </p:cNvPr>
          <p:cNvPicPr>
            <a:picLocks noChangeAspect="1"/>
          </p:cNvPicPr>
          <p:nvPr/>
        </p:nvPicPr>
        <p:blipFill>
          <a:blip r:embed="rId3"/>
          <a:stretch>
            <a:fillRect/>
          </a:stretch>
        </p:blipFill>
        <p:spPr>
          <a:xfrm>
            <a:off x="348365" y="989492"/>
            <a:ext cx="5734050" cy="3686175"/>
          </a:xfrm>
          <a:prstGeom prst="rect">
            <a:avLst/>
          </a:prstGeom>
        </p:spPr>
      </p:pic>
    </p:spTree>
    <p:extLst>
      <p:ext uri="{BB962C8B-B14F-4D97-AF65-F5344CB8AC3E}">
        <p14:creationId xmlns:p14="http://schemas.microsoft.com/office/powerpoint/2010/main" val="25235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82509" y="107124"/>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Greeks: Visual Analysis</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sp>
        <p:nvSpPr>
          <p:cNvPr id="2" name="TextBox 1">
            <a:extLst>
              <a:ext uri="{FF2B5EF4-FFF2-40B4-BE49-F238E27FC236}">
                <a16:creationId xmlns:a16="http://schemas.microsoft.com/office/drawing/2014/main" id="{FBFF0459-BD54-CF1A-C618-FB41CAEB4FE7}"/>
              </a:ext>
            </a:extLst>
          </p:cNvPr>
          <p:cNvSpPr txBox="1"/>
          <p:nvPr/>
        </p:nvSpPr>
        <p:spPr>
          <a:xfrm>
            <a:off x="1181850" y="822168"/>
            <a:ext cx="4626838" cy="369332"/>
          </a:xfrm>
          <a:prstGeom prst="rect">
            <a:avLst/>
          </a:prstGeom>
          <a:noFill/>
        </p:spPr>
        <p:txBody>
          <a:bodyPr wrap="square" rtlCol="0">
            <a:spAutoFit/>
          </a:bodyPr>
          <a:lstStyle/>
          <a:p>
            <a:r>
              <a:rPr lang="en-US" dirty="0"/>
              <a:t>Impact on option Greeks for Put Option</a:t>
            </a:r>
            <a:endParaRPr lang="en-IN" dirty="0"/>
          </a:p>
        </p:txBody>
      </p:sp>
      <p:pic>
        <p:nvPicPr>
          <p:cNvPr id="5" name="Picture 4" descr="A graph showing different types of greek origin&#10;&#10;Description automatically generated">
            <a:extLst>
              <a:ext uri="{FF2B5EF4-FFF2-40B4-BE49-F238E27FC236}">
                <a16:creationId xmlns:a16="http://schemas.microsoft.com/office/drawing/2014/main" id="{CCF724F9-3BA7-44FA-3376-9C69B8CACBE1}"/>
              </a:ext>
            </a:extLst>
          </p:cNvPr>
          <p:cNvPicPr>
            <a:picLocks noChangeAspect="1"/>
          </p:cNvPicPr>
          <p:nvPr/>
        </p:nvPicPr>
        <p:blipFill>
          <a:blip r:embed="rId3"/>
          <a:stretch>
            <a:fillRect/>
          </a:stretch>
        </p:blipFill>
        <p:spPr>
          <a:xfrm>
            <a:off x="508629" y="1191500"/>
            <a:ext cx="5796196" cy="3678097"/>
          </a:xfrm>
          <a:prstGeom prst="rect">
            <a:avLst/>
          </a:prstGeom>
        </p:spPr>
      </p:pic>
    </p:spTree>
    <p:extLst>
      <p:ext uri="{BB962C8B-B14F-4D97-AF65-F5344CB8AC3E}">
        <p14:creationId xmlns:p14="http://schemas.microsoft.com/office/powerpoint/2010/main" val="3221216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0" y="75226"/>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Greeks: Visual Analysis</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pic>
        <p:nvPicPr>
          <p:cNvPr id="3" name="Picture 2" descr="A graph of different colors and sizes&#10;&#10;Description automatically generated with medium confidence">
            <a:extLst>
              <a:ext uri="{FF2B5EF4-FFF2-40B4-BE49-F238E27FC236}">
                <a16:creationId xmlns:a16="http://schemas.microsoft.com/office/drawing/2014/main" id="{461F175A-27E1-AA73-1ED6-44476740715A}"/>
              </a:ext>
            </a:extLst>
          </p:cNvPr>
          <p:cNvPicPr>
            <a:picLocks noChangeAspect="1"/>
          </p:cNvPicPr>
          <p:nvPr/>
        </p:nvPicPr>
        <p:blipFill>
          <a:blip r:embed="rId3"/>
          <a:stretch>
            <a:fillRect/>
          </a:stretch>
        </p:blipFill>
        <p:spPr>
          <a:xfrm>
            <a:off x="397408" y="802126"/>
            <a:ext cx="5887994" cy="3775771"/>
          </a:xfrm>
          <a:prstGeom prst="rect">
            <a:avLst/>
          </a:prstGeom>
        </p:spPr>
      </p:pic>
    </p:spTree>
    <p:extLst>
      <p:ext uri="{BB962C8B-B14F-4D97-AF65-F5344CB8AC3E}">
        <p14:creationId xmlns:p14="http://schemas.microsoft.com/office/powerpoint/2010/main" val="9218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114407" y="128389"/>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Greeks: Visual Analysis</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pic>
        <p:nvPicPr>
          <p:cNvPr id="3" name="Picture 2" descr="A graph showing different types of expiration&#10;&#10;Description automatically generated">
            <a:extLst>
              <a:ext uri="{FF2B5EF4-FFF2-40B4-BE49-F238E27FC236}">
                <a16:creationId xmlns:a16="http://schemas.microsoft.com/office/drawing/2014/main" id="{7A56FE7D-CE53-E728-C6E8-1463370764AF}"/>
              </a:ext>
            </a:extLst>
          </p:cNvPr>
          <p:cNvPicPr>
            <a:picLocks noChangeAspect="1"/>
          </p:cNvPicPr>
          <p:nvPr/>
        </p:nvPicPr>
        <p:blipFill>
          <a:blip r:embed="rId3"/>
          <a:stretch>
            <a:fillRect/>
          </a:stretch>
        </p:blipFill>
        <p:spPr>
          <a:xfrm>
            <a:off x="449545" y="855289"/>
            <a:ext cx="5913121" cy="3791885"/>
          </a:xfrm>
          <a:prstGeom prst="rect">
            <a:avLst/>
          </a:prstGeom>
        </p:spPr>
      </p:pic>
    </p:spTree>
    <p:extLst>
      <p:ext uri="{BB962C8B-B14F-4D97-AF65-F5344CB8AC3E}">
        <p14:creationId xmlns:p14="http://schemas.microsoft.com/office/powerpoint/2010/main" val="104769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131630" y="85852"/>
            <a:ext cx="7115732"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Conclusion</a:t>
            </a:r>
            <a:endParaRPr lang="en-IN"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sp>
        <p:nvSpPr>
          <p:cNvPr id="2" name="TextBox 1">
            <a:extLst>
              <a:ext uri="{FF2B5EF4-FFF2-40B4-BE49-F238E27FC236}">
                <a16:creationId xmlns:a16="http://schemas.microsoft.com/office/drawing/2014/main" id="{987F1045-6E3D-57ED-8B19-F6EEC479C5DE}"/>
              </a:ext>
            </a:extLst>
          </p:cNvPr>
          <p:cNvSpPr txBox="1"/>
          <p:nvPr/>
        </p:nvSpPr>
        <p:spPr>
          <a:xfrm>
            <a:off x="425301" y="812752"/>
            <a:ext cx="6528391" cy="411074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findings, encompassing implied volatilities hovering around 19.59% for calls and 20.03% for puts.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Alongside option prices derived from diverse models like One-Step Binomial, Black-Scholes Formula, where we find difference in the option prices from both model. As we increase the number of steps to 1000, option prices from both model converges.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Delta-neutral portfolios, with deltas close to 0.7654 for calls and -0.2346 for puts, highlight effective risk-mitigating strategies. Additionally, insights from the Greeks—delta, gamma, theta, </a:t>
            </a:r>
            <a:r>
              <a:rPr lang="en-US" sz="1600" dirty="0" err="1">
                <a:latin typeface="Times New Roman" panose="02020603050405020304" pitchFamily="18" charset="0"/>
                <a:cs typeface="Times New Roman" panose="02020603050405020304" pitchFamily="18" charset="0"/>
              </a:rPr>
              <a:t>vega</a:t>
            </a:r>
            <a:r>
              <a:rPr lang="en-US" sz="1600" dirty="0">
                <a:latin typeface="Times New Roman" panose="02020603050405020304" pitchFamily="18" charset="0"/>
                <a:cs typeface="Times New Roman" panose="02020603050405020304" pitchFamily="18" charset="0"/>
              </a:rPr>
              <a:t>, and rho—illuminate option sensitivity to underlying asset price shifts, time decay, implied volatility alterations, and interest rate fluctuations.</a:t>
            </a:r>
          </a:p>
        </p:txBody>
      </p:sp>
    </p:spTree>
    <p:extLst>
      <p:ext uri="{BB962C8B-B14F-4D97-AF65-F5344CB8AC3E}">
        <p14:creationId xmlns:p14="http://schemas.microsoft.com/office/powerpoint/2010/main" val="3683327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latin typeface="Times New Roman" panose="02020603050405020304" pitchFamily="18" charset="0"/>
                <a:ea typeface="Gaegu"/>
                <a:cs typeface="Times New Roman" panose="02020603050405020304" pitchFamily="18" charset="0"/>
                <a:sym typeface="Gaegu"/>
              </a:rPr>
              <a:t>Thank you for your time🙂</a:t>
            </a:r>
            <a:endParaRPr dirty="0">
              <a:solidFill>
                <a:srgbClr val="000000"/>
              </a:solidFill>
              <a:latin typeface="Times New Roman" panose="02020603050405020304" pitchFamily="18" charset="0"/>
              <a:ea typeface="Gaegu"/>
              <a:cs typeface="Times New Roman" panose="02020603050405020304" pitchFamily="18" charset="0"/>
              <a:sym typeface="Gaegu"/>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151129" y="88914"/>
            <a:ext cx="5947800" cy="80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Description of selected stock</a:t>
            </a:r>
            <a:endParaRPr sz="2800"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graphicFrame>
        <p:nvGraphicFramePr>
          <p:cNvPr id="3" name="Table 2">
            <a:extLst>
              <a:ext uri="{FF2B5EF4-FFF2-40B4-BE49-F238E27FC236}">
                <a16:creationId xmlns:a16="http://schemas.microsoft.com/office/drawing/2014/main" id="{62D5C8E6-7C1F-F47B-7F4D-F953E79A22EA}"/>
              </a:ext>
            </a:extLst>
          </p:cNvPr>
          <p:cNvGraphicFramePr>
            <a:graphicFrameLocks noGrp="1"/>
          </p:cNvGraphicFramePr>
          <p:nvPr>
            <p:extLst>
              <p:ext uri="{D42A27DB-BD31-4B8C-83A1-F6EECF244321}">
                <p14:modId xmlns:p14="http://schemas.microsoft.com/office/powerpoint/2010/main" val="478374611"/>
              </p:ext>
            </p:extLst>
          </p:nvPr>
        </p:nvGraphicFramePr>
        <p:xfrm>
          <a:off x="459040" y="1462342"/>
          <a:ext cx="8225919" cy="1228837"/>
        </p:xfrm>
        <a:graphic>
          <a:graphicData uri="http://schemas.openxmlformats.org/drawingml/2006/table">
            <a:tbl>
              <a:tblPr>
                <a:noFill/>
                <a:tableStyleId>{C5B55996-A348-405D-A892-6FA1B6FD690A}</a:tableStyleId>
              </a:tblPr>
              <a:tblGrid>
                <a:gridCol w="2141656">
                  <a:extLst>
                    <a:ext uri="{9D8B030D-6E8A-4147-A177-3AD203B41FA5}">
                      <a16:colId xmlns:a16="http://schemas.microsoft.com/office/drawing/2014/main" val="3033333453"/>
                    </a:ext>
                  </a:extLst>
                </a:gridCol>
                <a:gridCol w="1700758">
                  <a:extLst>
                    <a:ext uri="{9D8B030D-6E8A-4147-A177-3AD203B41FA5}">
                      <a16:colId xmlns:a16="http://schemas.microsoft.com/office/drawing/2014/main" val="2611403800"/>
                    </a:ext>
                  </a:extLst>
                </a:gridCol>
                <a:gridCol w="4383505">
                  <a:extLst>
                    <a:ext uri="{9D8B030D-6E8A-4147-A177-3AD203B41FA5}">
                      <a16:colId xmlns:a16="http://schemas.microsoft.com/office/drawing/2014/main" val="2281837778"/>
                    </a:ext>
                  </a:extLst>
                </a:gridCol>
              </a:tblGrid>
              <a:tr h="501063">
                <a:tc>
                  <a:txBody>
                    <a:bodyPr/>
                    <a:lstStyle/>
                    <a:p>
                      <a:pPr marL="0" lvl="0" indent="0" algn="just" rtl="0">
                        <a:lnSpc>
                          <a:spcPct val="115000"/>
                        </a:lnSpc>
                        <a:spcBef>
                          <a:spcPts val="0"/>
                        </a:spcBef>
                        <a:spcAft>
                          <a:spcPts val="0"/>
                        </a:spcAft>
                        <a:buNone/>
                      </a:pPr>
                      <a:r>
                        <a:rPr lang="en" sz="1200" b="1" dirty="0">
                          <a:solidFill>
                            <a:srgbClr val="1F1F1F"/>
                          </a:solidFill>
                        </a:rPr>
                        <a:t>Company Name</a:t>
                      </a:r>
                      <a:endParaRPr sz="1200" b="1"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b="1" dirty="0">
                          <a:solidFill>
                            <a:srgbClr val="1F1F1F"/>
                          </a:solidFill>
                        </a:rPr>
                        <a:t>Industry</a:t>
                      </a:r>
                      <a:endParaRPr sz="1200" b="1"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 sz="1200" b="1" dirty="0">
                          <a:solidFill>
                            <a:srgbClr val="1F1F1F"/>
                          </a:solidFill>
                        </a:rPr>
                        <a:t>Brief Description</a:t>
                      </a:r>
                      <a:endParaRPr sz="1200" b="1"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592257125"/>
                  </a:ext>
                </a:extLst>
              </a:tr>
              <a:tr h="651138">
                <a:tc>
                  <a:txBody>
                    <a:bodyPr/>
                    <a:lstStyle/>
                    <a:p>
                      <a:pPr marL="0" lvl="0" indent="0" algn="just" rtl="0">
                        <a:lnSpc>
                          <a:spcPct val="115000"/>
                        </a:lnSpc>
                        <a:spcBef>
                          <a:spcPts val="0"/>
                        </a:spcBef>
                        <a:spcAft>
                          <a:spcPts val="0"/>
                        </a:spcAft>
                        <a:buNone/>
                      </a:pPr>
                      <a:r>
                        <a:rPr lang="en-IN" sz="1350" b="0" i="0" kern="1200" dirty="0">
                          <a:solidFill>
                            <a:srgbClr val="000000"/>
                          </a:solidFill>
                          <a:effectLst/>
                          <a:latin typeface="Arial"/>
                          <a:ea typeface="Arial"/>
                          <a:cs typeface="Arial"/>
                        </a:rPr>
                        <a:t>Apple Inc. (AAPL)</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IN" sz="1350" b="0" i="0" kern="1200" dirty="0">
                          <a:solidFill>
                            <a:srgbClr val="000000"/>
                          </a:solidFill>
                          <a:effectLst/>
                          <a:latin typeface="Arial"/>
                          <a:ea typeface="Arial"/>
                          <a:cs typeface="Arial"/>
                        </a:rPr>
                        <a:t>Technology</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tc>
                  <a:txBody>
                    <a:bodyPr/>
                    <a:lstStyle/>
                    <a:p>
                      <a:pPr marL="0" lvl="0" indent="0" algn="just" rtl="0">
                        <a:lnSpc>
                          <a:spcPct val="115000"/>
                        </a:lnSpc>
                        <a:spcBef>
                          <a:spcPts val="0"/>
                        </a:spcBef>
                        <a:spcAft>
                          <a:spcPts val="0"/>
                        </a:spcAft>
                        <a:buNone/>
                      </a:pPr>
                      <a:r>
                        <a:rPr lang="en-US" sz="1350" b="0" i="0" kern="1200" dirty="0">
                          <a:solidFill>
                            <a:srgbClr val="000000"/>
                          </a:solidFill>
                          <a:effectLst/>
                          <a:latin typeface="Arial"/>
                          <a:ea typeface="Arial"/>
                          <a:cs typeface="Arial"/>
                        </a:rPr>
                        <a:t>Apple Inc. is a multinational technology company known for designing, manufacturing, and selling consumer electronics, software, and online services.</a:t>
                      </a:r>
                      <a:r>
                        <a:rPr lang="en" sz="1200" dirty="0">
                          <a:solidFill>
                            <a:srgbClr val="1F1F1F"/>
                          </a:solidFill>
                        </a:rPr>
                        <a:t>.</a:t>
                      </a:r>
                      <a:endParaRPr sz="1200" dirty="0">
                        <a:solidFill>
                          <a:srgbClr val="1F1F1F"/>
                        </a:solidFill>
                      </a:endParaRPr>
                    </a:p>
                  </a:txBody>
                  <a:tcPr marL="28575" marR="28575" marT="19050" marB="19050" anchor="b">
                    <a:lnL w="7625" cap="flat" cmpd="sng">
                      <a:solidFill>
                        <a:srgbClr val="9E9E9E"/>
                      </a:solidFill>
                      <a:prstDash val="solid"/>
                      <a:round/>
                      <a:headEnd type="none" w="sm" len="sm"/>
                      <a:tailEnd type="none" w="sm" len="sm"/>
                    </a:lnL>
                    <a:lnR w="7625" cap="flat" cmpd="sng">
                      <a:solidFill>
                        <a:srgbClr val="9E9E9E"/>
                      </a:solidFill>
                      <a:prstDash val="solid"/>
                      <a:round/>
                      <a:headEnd type="none" w="sm" len="sm"/>
                      <a:tailEnd type="none" w="sm" len="sm"/>
                    </a:lnR>
                    <a:lnT w="7625" cap="flat" cmpd="sng">
                      <a:solidFill>
                        <a:srgbClr val="9E9E9E"/>
                      </a:solidFill>
                      <a:prstDash val="solid"/>
                      <a:round/>
                      <a:headEnd type="none" w="sm" len="sm"/>
                      <a:tailEnd type="none" w="sm" len="sm"/>
                    </a:lnT>
                    <a:lnB w="7625" cap="flat" cmpd="sng">
                      <a:solidFill>
                        <a:srgbClr val="9E9E9E"/>
                      </a:solidFill>
                      <a:prstDash val="solid"/>
                      <a:round/>
                      <a:headEnd type="none" w="sm" len="sm"/>
                      <a:tailEnd type="none" w="sm" len="sm"/>
                    </a:lnB>
                    <a:noFill/>
                  </a:tcPr>
                </a:tc>
                <a:extLst>
                  <a:ext uri="{0D108BD9-81ED-4DB2-BD59-A6C34878D82A}">
                    <a16:rowId xmlns:a16="http://schemas.microsoft.com/office/drawing/2014/main" val="988308319"/>
                  </a:ext>
                </a:extLst>
              </a:tr>
            </a:tbl>
          </a:graphicData>
        </a:graphic>
      </p:graphicFrame>
      <p:sp>
        <p:nvSpPr>
          <p:cNvPr id="4" name="TextBox 3">
            <a:extLst>
              <a:ext uri="{FF2B5EF4-FFF2-40B4-BE49-F238E27FC236}">
                <a16:creationId xmlns:a16="http://schemas.microsoft.com/office/drawing/2014/main" id="{D897F770-A856-393E-5137-51EEB35A6B0A}"/>
              </a:ext>
            </a:extLst>
          </p:cNvPr>
          <p:cNvSpPr txBox="1"/>
          <p:nvPr/>
        </p:nvSpPr>
        <p:spPr>
          <a:xfrm>
            <a:off x="536447" y="3084576"/>
            <a:ext cx="8225919" cy="1569660"/>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Why did we choose Apple stock ?</a:t>
            </a:r>
          </a:p>
          <a:p>
            <a:endParaRPr lang="en-IN"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1.	Liquidity: AAPL stock is highly liquid, meaning there are usually many buyers and sellers in the market at any given time. </a:t>
            </a:r>
          </a:p>
          <a:p>
            <a:r>
              <a:rPr lang="en-US" sz="1200" dirty="0">
                <a:latin typeface="Times New Roman" panose="02020603050405020304" pitchFamily="18" charset="0"/>
                <a:cs typeface="Times New Roman" panose="02020603050405020304" pitchFamily="18" charset="0"/>
              </a:rPr>
              <a:t>2.	Volatility: AAPL stock tends to exhibit significant price movements, especially around key events such as product launches, earnings reports, and market developments. </a:t>
            </a:r>
          </a:p>
          <a:p>
            <a:r>
              <a:rPr lang="en-US" sz="1200" dirty="0">
                <a:latin typeface="Times New Roman" panose="02020603050405020304" pitchFamily="18" charset="0"/>
                <a:cs typeface="Times New Roman" panose="02020603050405020304" pitchFamily="18" charset="0"/>
              </a:rPr>
              <a:t>3.	Diversification: Apple has a sizable global presence and a solid financial position in the International Market and are widely owned by both retail and institutional investors. </a:t>
            </a:r>
          </a:p>
          <a:p>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180754" y="180683"/>
            <a:ext cx="7347300" cy="63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lumMod val="75000"/>
                  </a:schemeClr>
                </a:solidFill>
                <a:latin typeface="Times New Roman" panose="02020603050405020304" pitchFamily="18" charset="0"/>
                <a:cs typeface="Times New Roman" panose="02020603050405020304" pitchFamily="18" charset="0"/>
                <a:sym typeface="Nunito Medium"/>
              </a:rPr>
              <a:t>Derivative price by using two approaches:</a:t>
            </a:r>
            <a:endParaRPr sz="2800"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sp>
        <p:nvSpPr>
          <p:cNvPr id="244" name="Google Shape;244;p23"/>
          <p:cNvSpPr txBox="1"/>
          <p:nvPr/>
        </p:nvSpPr>
        <p:spPr>
          <a:xfrm>
            <a:off x="457200" y="1107650"/>
            <a:ext cx="6560288" cy="124646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IN" sz="1200" b="1" i="0" dirty="0">
                <a:solidFill>
                  <a:srgbClr val="0D0D0D"/>
                </a:solidFill>
                <a:effectLst/>
                <a:highlight>
                  <a:srgbClr val="FFFFFF"/>
                </a:highlight>
                <a:latin typeface="Times New Roman" panose="02020603050405020304" pitchFamily="18" charset="0"/>
                <a:cs typeface="Times New Roman" panose="02020603050405020304" pitchFamily="18" charset="0"/>
              </a:rPr>
              <a:t>Binomial Model:</a:t>
            </a:r>
            <a:r>
              <a:rPr lang="en" sz="12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Binomial model is a discrete-time, discrete-state model used for pricing options. It assumes that the price of the underlying asset can change by a specific factor over a single time step, allowing for the calculation of option prices at each step leading to the expiration date.</a:t>
            </a:r>
          </a:p>
          <a:p>
            <a:pPr marL="0" lvl="0" indent="0" algn="just" rtl="0">
              <a:lnSpc>
                <a:spcPct val="115000"/>
              </a:lnSpc>
              <a:spcBef>
                <a:spcPts val="0"/>
              </a:spcBef>
              <a:spcAft>
                <a:spcPts val="0"/>
              </a:spcAft>
              <a:buNone/>
            </a:pPr>
            <a:endParaRPr lang="en-IN"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7565ECC-D9DB-EDB4-BDFF-AC2195E13367}"/>
              </a:ext>
            </a:extLst>
          </p:cNvPr>
          <p:cNvPicPr>
            <a:picLocks noChangeAspect="1"/>
          </p:cNvPicPr>
          <p:nvPr/>
        </p:nvPicPr>
        <p:blipFill>
          <a:blip r:embed="rId3"/>
          <a:stretch>
            <a:fillRect/>
          </a:stretch>
        </p:blipFill>
        <p:spPr>
          <a:xfrm>
            <a:off x="457200" y="2322585"/>
            <a:ext cx="3319346" cy="190685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191386" y="165725"/>
            <a:ext cx="7347300" cy="63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solidFill>
                  <a:schemeClr val="accent1">
                    <a:lumMod val="75000"/>
                  </a:schemeClr>
                </a:solidFill>
                <a:latin typeface="Times New Roman" panose="02020603050405020304" pitchFamily="18" charset="0"/>
                <a:cs typeface="Times New Roman" panose="02020603050405020304" pitchFamily="18" charset="0"/>
                <a:sym typeface="Nunito Medium"/>
              </a:rPr>
              <a:t>Derivative price by using two approaches:</a:t>
            </a:r>
            <a:endParaRPr sz="2800" dirty="0">
              <a:solidFill>
                <a:schemeClr val="accent1">
                  <a:lumMod val="75000"/>
                </a:schemeClr>
              </a:solidFill>
              <a:latin typeface="Times New Roman" panose="02020603050405020304" pitchFamily="18" charset="0"/>
              <a:ea typeface="Gaegu"/>
              <a:cs typeface="Times New Roman" panose="02020603050405020304" pitchFamily="18" charset="0"/>
              <a:sym typeface="Gaegu"/>
            </a:endParaRPr>
          </a:p>
        </p:txBody>
      </p:sp>
      <p:sp>
        <p:nvSpPr>
          <p:cNvPr id="246" name="Google Shape;246;p23"/>
          <p:cNvSpPr txBox="1"/>
          <p:nvPr/>
        </p:nvSpPr>
        <p:spPr>
          <a:xfrm>
            <a:off x="457200" y="804725"/>
            <a:ext cx="6560288" cy="145883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IN" sz="1200" b="1" i="0" dirty="0">
                <a:solidFill>
                  <a:srgbClr val="0D0D0D"/>
                </a:solidFill>
                <a:effectLst/>
                <a:highlight>
                  <a:srgbClr val="FFFFFF"/>
                </a:highlight>
                <a:latin typeface="Times New Roman" panose="02020603050405020304" pitchFamily="18" charset="0"/>
                <a:cs typeface="Times New Roman" panose="02020603050405020304" pitchFamily="18" charset="0"/>
              </a:rPr>
              <a:t>Black-Scholes Formula: </a:t>
            </a:r>
            <a:r>
              <a:rPr lang="en-US" sz="1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Black-Scholes formula is a mathematical model used for pricing European-style options. It is based on the assumption of continuous trading and follows a geometric Brownian motion process for the underlying asset's price. The formula takes into account factors such as the current stock price , strike price  , time to expiration, risk-free interest rate , and volatility is equal of the underlying asset. </a:t>
            </a:r>
          </a:p>
        </p:txBody>
      </p:sp>
      <p:pic>
        <p:nvPicPr>
          <p:cNvPr id="5" name="Picture 4">
            <a:extLst>
              <a:ext uri="{FF2B5EF4-FFF2-40B4-BE49-F238E27FC236}">
                <a16:creationId xmlns:a16="http://schemas.microsoft.com/office/drawing/2014/main" id="{5DE0ABD9-8222-E117-023F-7752EF8052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601" y="2797173"/>
            <a:ext cx="2903034" cy="349062"/>
          </a:xfrm>
          <a:prstGeom prst="rect">
            <a:avLst/>
          </a:prstGeom>
          <a:noFill/>
          <a:ln>
            <a:noFill/>
          </a:ln>
        </p:spPr>
      </p:pic>
      <p:pic>
        <p:nvPicPr>
          <p:cNvPr id="6" name="Picture 5">
            <a:extLst>
              <a:ext uri="{FF2B5EF4-FFF2-40B4-BE49-F238E27FC236}">
                <a16:creationId xmlns:a16="http://schemas.microsoft.com/office/drawing/2014/main" id="{FDB321EA-E462-6CAE-0885-66DFEAB0BA80}"/>
              </a:ext>
            </a:extLst>
          </p:cNvPr>
          <p:cNvPicPr>
            <a:picLocks noChangeAspect="1"/>
          </p:cNvPicPr>
          <p:nvPr/>
        </p:nvPicPr>
        <p:blipFill>
          <a:blip r:embed="rId4"/>
          <a:stretch>
            <a:fillRect/>
          </a:stretch>
        </p:blipFill>
        <p:spPr>
          <a:xfrm>
            <a:off x="4039448" y="2720616"/>
            <a:ext cx="2903034" cy="461362"/>
          </a:xfrm>
          <a:prstGeom prst="rect">
            <a:avLst/>
          </a:prstGeom>
        </p:spPr>
      </p:pic>
      <p:pic>
        <p:nvPicPr>
          <p:cNvPr id="7" name="Picture 6">
            <a:extLst>
              <a:ext uri="{FF2B5EF4-FFF2-40B4-BE49-F238E27FC236}">
                <a16:creationId xmlns:a16="http://schemas.microsoft.com/office/drawing/2014/main" id="{481E82BF-A04F-C860-839A-E2160D3AC89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181978"/>
            <a:ext cx="3195837" cy="1836004"/>
          </a:xfrm>
          <a:prstGeom prst="rect">
            <a:avLst/>
          </a:prstGeom>
          <a:noFill/>
          <a:ln>
            <a:noFill/>
          </a:ln>
        </p:spPr>
      </p:pic>
    </p:spTree>
    <p:extLst>
      <p:ext uri="{BB962C8B-B14F-4D97-AF65-F5344CB8AC3E}">
        <p14:creationId xmlns:p14="http://schemas.microsoft.com/office/powerpoint/2010/main" val="318973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5" name="Picture 4">
            <a:extLst>
              <a:ext uri="{FF2B5EF4-FFF2-40B4-BE49-F238E27FC236}">
                <a16:creationId xmlns:a16="http://schemas.microsoft.com/office/drawing/2014/main" id="{39F7F3EB-21BC-82C2-6DFE-0CCAE9350AC0}"/>
              </a:ext>
            </a:extLst>
          </p:cNvPr>
          <p:cNvPicPr>
            <a:picLocks noChangeAspect="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3965135" y="3011703"/>
            <a:ext cx="4922520" cy="1173480"/>
          </a:xfrm>
          <a:prstGeom prst="rect">
            <a:avLst/>
          </a:prstGeom>
          <a:noFill/>
          <a:ln>
            <a:noFill/>
          </a:ln>
        </p:spPr>
      </p:pic>
      <p:sp>
        <p:nvSpPr>
          <p:cNvPr id="252" name="Google Shape;252;p24"/>
          <p:cNvSpPr txBox="1">
            <a:spLocks noGrp="1"/>
          </p:cNvSpPr>
          <p:nvPr>
            <p:ph type="title"/>
          </p:nvPr>
        </p:nvSpPr>
        <p:spPr>
          <a:xfrm>
            <a:off x="127274" y="86511"/>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One-Step Binomial Model for Option Pricing</a:t>
            </a:r>
          </a:p>
        </p:txBody>
      </p:sp>
      <p:sp>
        <p:nvSpPr>
          <p:cNvPr id="253" name="Google Shape;253;p24"/>
          <p:cNvSpPr txBox="1">
            <a:spLocks noGrp="1"/>
          </p:cNvSpPr>
          <p:nvPr>
            <p:ph type="subTitle" idx="1"/>
          </p:nvPr>
        </p:nvSpPr>
        <p:spPr>
          <a:xfrm>
            <a:off x="127274" y="1156074"/>
            <a:ext cx="5688310" cy="3562230"/>
          </a:xfrm>
          <a:prstGeom prst="rect">
            <a:avLst/>
          </a:prstGeom>
        </p:spPr>
        <p:txBody>
          <a:bodyPr spcFirstLastPara="1" wrap="square" lIns="91425" tIns="91425" rIns="91425" bIns="91425" anchor="t" anchorCtr="0">
            <a:noAutofit/>
          </a:bodyPr>
          <a:lstStyle/>
          <a:p>
            <a:pPr>
              <a:lnSpc>
                <a:spcPct val="150000"/>
              </a:lnSpc>
              <a:spcAft>
                <a:spcPts val="800"/>
              </a:spcAft>
            </a:pPr>
            <a:r>
              <a:rPr lang="en-IN" sz="1200" dirty="0">
                <a:latin typeface="Times New Roman" panose="02020603050405020304" pitchFamily="18" charset="0"/>
                <a:cs typeface="Times New Roman" panose="02020603050405020304" pitchFamily="18" charset="0"/>
              </a:rPr>
              <a:t>The one-step binomial model assumes that the price of the underlying asset can fluctuate by a specific factor over a single time step, which simplifies the pricing of options.</a:t>
            </a:r>
          </a:p>
          <a:p>
            <a:pPr>
              <a:lnSpc>
                <a:spcPct val="150000"/>
              </a:lnSpc>
              <a:spcAft>
                <a:spcPts val="800"/>
              </a:spcAft>
            </a:pPr>
            <a:r>
              <a:rPr lang="en-IN" sz="1200" dirty="0">
                <a:latin typeface="Times New Roman" panose="02020603050405020304" pitchFamily="18" charset="0"/>
                <a:cs typeface="Times New Roman" panose="02020603050405020304" pitchFamily="18" charset="0"/>
              </a:rPr>
              <a:t>Step1- Computing dT(Time for one Step)-dt=T/number of steps</a:t>
            </a:r>
          </a:p>
          <a:p>
            <a:pPr>
              <a:lnSpc>
                <a:spcPct val="150000"/>
              </a:lnSpc>
              <a:spcAft>
                <a:spcPts val="800"/>
              </a:spcAft>
            </a:pPr>
            <a:r>
              <a:rPr lang="en-IN" sz="1200" dirty="0">
                <a:latin typeface="Times New Roman" panose="02020603050405020304" pitchFamily="18" charset="0"/>
                <a:cs typeface="Times New Roman" panose="02020603050405020304" pitchFamily="18" charset="0"/>
              </a:rPr>
              <a:t>Step2-On Basis of the market sentiment We Calculate the upward factor or downward factor </a:t>
            </a:r>
          </a:p>
        </p:txBody>
      </p:sp>
      <p:pic>
        <p:nvPicPr>
          <p:cNvPr id="2" name="Picture 1">
            <a:extLst>
              <a:ext uri="{FF2B5EF4-FFF2-40B4-BE49-F238E27FC236}">
                <a16:creationId xmlns:a16="http://schemas.microsoft.com/office/drawing/2014/main" id="{6B57F141-F9D6-6837-FC9B-359267BB7BA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875" y="2937189"/>
            <a:ext cx="3604260" cy="1524000"/>
          </a:xfrm>
          <a:prstGeom prst="rect">
            <a:avLst/>
          </a:prstGeom>
          <a:noFill/>
          <a:ln>
            <a:noFill/>
          </a:ln>
        </p:spPr>
      </p:pic>
    </p:spTree>
    <p:extLst>
      <p:ext uri="{BB962C8B-B14F-4D97-AF65-F5344CB8AC3E}">
        <p14:creationId xmlns:p14="http://schemas.microsoft.com/office/powerpoint/2010/main" val="116100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127274" y="1867"/>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One-Step Binomial Model for Option Pricing</a:t>
            </a:r>
          </a:p>
        </p:txBody>
      </p:sp>
      <p:sp>
        <p:nvSpPr>
          <p:cNvPr id="253" name="Google Shape;253;p24"/>
          <p:cNvSpPr txBox="1">
            <a:spLocks noGrp="1"/>
          </p:cNvSpPr>
          <p:nvPr>
            <p:ph type="subTitle" idx="1"/>
          </p:nvPr>
        </p:nvSpPr>
        <p:spPr>
          <a:xfrm>
            <a:off x="127274" y="1156074"/>
            <a:ext cx="5688310" cy="356223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Clr>
                <a:srgbClr val="000000"/>
              </a:buClr>
              <a:buSzPts val="1100"/>
            </a:pPr>
            <a:r>
              <a:rPr lang="en-IN" sz="1200" dirty="0">
                <a:solidFill>
                  <a:srgbClr val="000000"/>
                </a:solidFill>
                <a:latin typeface="Times New Roman" panose="02020603050405020304" pitchFamily="18" charset="0"/>
                <a:ea typeface="Arial"/>
                <a:cs typeface="Times New Roman" panose="02020603050405020304" pitchFamily="18" charset="0"/>
                <a:sym typeface="Arial"/>
              </a:rPr>
              <a:t>Step 3- We have compute Risk Neutral probability</a:t>
            </a:r>
          </a:p>
          <a:p>
            <a:pPr marL="158750" lvl="0" indent="0" algn="l" rtl="0">
              <a:spcBef>
                <a:spcPts val="0"/>
              </a:spcBef>
              <a:spcAft>
                <a:spcPts val="0"/>
              </a:spcAft>
              <a:buClr>
                <a:srgbClr val="000000"/>
              </a:buClr>
              <a:buSzPts val="1100"/>
            </a:pPr>
            <a:r>
              <a:rPr lang="en-IN" sz="1200" dirty="0">
                <a:solidFill>
                  <a:srgbClr val="000000"/>
                </a:solidFill>
                <a:latin typeface="Times New Roman" panose="02020603050405020304" pitchFamily="18" charset="0"/>
                <a:ea typeface="Arial"/>
                <a:cs typeface="Times New Roman" panose="02020603050405020304" pitchFamily="18" charset="0"/>
                <a:sym typeface="Arial"/>
              </a:rPr>
              <a:t> </a:t>
            </a: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endParaRPr lang="en-IN" sz="1200" dirty="0">
              <a:solidFill>
                <a:srgbClr val="000000"/>
              </a:solidFill>
              <a:latin typeface="Times New Roman" panose="02020603050405020304" pitchFamily="18" charset="0"/>
              <a:ea typeface="Arial"/>
              <a:cs typeface="Times New Roman" panose="02020603050405020304" pitchFamily="18" charset="0"/>
              <a:sym typeface="Arial"/>
            </a:endParaRPr>
          </a:p>
          <a:p>
            <a:pPr marL="158750" lvl="0" indent="0" algn="l" rtl="0">
              <a:spcBef>
                <a:spcPts val="0"/>
              </a:spcBef>
              <a:spcAft>
                <a:spcPts val="0"/>
              </a:spcAft>
              <a:buClr>
                <a:srgbClr val="000000"/>
              </a:buClr>
              <a:buSzPts val="1100"/>
            </a:pPr>
            <a:r>
              <a:rPr lang="en-IN" sz="1200" dirty="0">
                <a:solidFill>
                  <a:srgbClr val="000000"/>
                </a:solidFill>
                <a:latin typeface="Times New Roman" panose="02020603050405020304" pitchFamily="18" charset="0"/>
                <a:ea typeface="Arial"/>
                <a:cs typeface="Times New Roman" panose="02020603050405020304" pitchFamily="18" charset="0"/>
                <a:sym typeface="Arial"/>
              </a:rPr>
              <a:t>Finally, We compute the option Price </a:t>
            </a:r>
          </a:p>
        </p:txBody>
      </p:sp>
      <p:pic>
        <p:nvPicPr>
          <p:cNvPr id="3" name="Picture 2">
            <a:extLst>
              <a:ext uri="{FF2B5EF4-FFF2-40B4-BE49-F238E27FC236}">
                <a16:creationId xmlns:a16="http://schemas.microsoft.com/office/drawing/2014/main" id="{50BFC054-4FAD-8ADF-CE37-CB5E1F0834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875" y="1451293"/>
            <a:ext cx="5125525" cy="2003986"/>
          </a:xfrm>
          <a:prstGeom prst="rect">
            <a:avLst/>
          </a:prstGeom>
          <a:noFill/>
          <a:ln>
            <a:noFill/>
          </a:ln>
        </p:spPr>
      </p:pic>
      <p:pic>
        <p:nvPicPr>
          <p:cNvPr id="4" name="Picture 3">
            <a:extLst>
              <a:ext uri="{FF2B5EF4-FFF2-40B4-BE49-F238E27FC236}">
                <a16:creationId xmlns:a16="http://schemas.microsoft.com/office/drawing/2014/main" id="{85D0C92B-B1BA-838F-D7E0-752EB2DC029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0781" y="4145280"/>
            <a:ext cx="3268980" cy="998220"/>
          </a:xfrm>
          <a:prstGeom prst="rect">
            <a:avLst/>
          </a:prstGeom>
          <a:noFill/>
          <a:ln>
            <a:noFill/>
          </a:ln>
        </p:spPr>
      </p:pic>
      <p:pic>
        <p:nvPicPr>
          <p:cNvPr id="6" name="Picture 5">
            <a:extLst>
              <a:ext uri="{FF2B5EF4-FFF2-40B4-BE49-F238E27FC236}">
                <a16:creationId xmlns:a16="http://schemas.microsoft.com/office/drawing/2014/main" id="{D96D1B9D-C3EE-CAB7-DE9F-93D5BD60695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7680" y="3713105"/>
            <a:ext cx="5271694" cy="354069"/>
          </a:xfrm>
          <a:prstGeom prst="rect">
            <a:avLst/>
          </a:prstGeom>
          <a:noFill/>
          <a:ln>
            <a:noFill/>
          </a:ln>
        </p:spPr>
      </p:pic>
      <p:pic>
        <p:nvPicPr>
          <p:cNvPr id="7" name="Picture 6">
            <a:extLst>
              <a:ext uri="{FF2B5EF4-FFF2-40B4-BE49-F238E27FC236}">
                <a16:creationId xmlns:a16="http://schemas.microsoft.com/office/drawing/2014/main" id="{18311AD3-1213-E8E0-1365-5A9A55C28A3D}"/>
              </a:ext>
            </a:extLst>
          </p:cNvPr>
          <p:cNvPicPr>
            <a:picLocks noChangeAspect="1"/>
          </p:cNvPicPr>
          <p:nvPr/>
        </p:nvPicPr>
        <p:blipFill>
          <a:blip r:embed="rId6"/>
          <a:stretch>
            <a:fillRect/>
          </a:stretch>
        </p:blipFill>
        <p:spPr>
          <a:xfrm>
            <a:off x="3967734" y="4067175"/>
            <a:ext cx="3208020" cy="1076325"/>
          </a:xfrm>
          <a:prstGeom prst="rect">
            <a:avLst/>
          </a:prstGeom>
        </p:spPr>
      </p:pic>
    </p:spTree>
    <p:extLst>
      <p:ext uri="{BB962C8B-B14F-4D97-AF65-F5344CB8AC3E}">
        <p14:creationId xmlns:p14="http://schemas.microsoft.com/office/powerpoint/2010/main" val="202549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95061" y="25186"/>
            <a:ext cx="7571012" cy="119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One-Step Binomial Model for Option Pricing</a:t>
            </a:r>
          </a:p>
        </p:txBody>
      </p:sp>
      <p:sp>
        <p:nvSpPr>
          <p:cNvPr id="8" name="Rectangle 1">
            <a:extLst>
              <a:ext uri="{FF2B5EF4-FFF2-40B4-BE49-F238E27FC236}">
                <a16:creationId xmlns:a16="http://schemas.microsoft.com/office/drawing/2014/main" id="{B73254FE-F9BB-EA5B-95D6-38D482C75402}"/>
              </a:ext>
            </a:extLst>
          </p:cNvPr>
          <p:cNvSpPr>
            <a:spLocks noGrp="1" noChangeArrowheads="1"/>
          </p:cNvSpPr>
          <p:nvPr>
            <p:ph type="subTitle" idx="1"/>
          </p:nvPr>
        </p:nvSpPr>
        <p:spPr bwMode="auto">
          <a:xfrm>
            <a:off x="360875" y="1216786"/>
            <a:ext cx="74541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computed value of option price when call option is considered: Option Price (One-Step Binomial Model): 27.30883031423434</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computed value of option price when put option is considered: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Put Option Price (One-Step Binomial Model): 7.3838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978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80602" y="110379"/>
            <a:ext cx="7571012" cy="9392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lumMod val="75000"/>
                  </a:schemeClr>
                </a:solidFill>
                <a:latin typeface="Times New Roman" panose="02020603050405020304" pitchFamily="18" charset="0"/>
                <a:ea typeface="Gaegu"/>
                <a:cs typeface="Times New Roman" panose="02020603050405020304" pitchFamily="18" charset="0"/>
                <a:sym typeface="Gaegu"/>
              </a:rPr>
              <a:t>Option Pricing with Black-Scholes Formula</a:t>
            </a:r>
          </a:p>
        </p:txBody>
      </p:sp>
      <p:sp>
        <p:nvSpPr>
          <p:cNvPr id="253" name="Google Shape;253;p24"/>
          <p:cNvSpPr txBox="1">
            <a:spLocks noGrp="1"/>
          </p:cNvSpPr>
          <p:nvPr>
            <p:ph type="subTitle" idx="1"/>
          </p:nvPr>
        </p:nvSpPr>
        <p:spPr>
          <a:xfrm>
            <a:off x="127274" y="875979"/>
            <a:ext cx="7571012" cy="3391542"/>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lang="en-US"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r>
              <a:rPr lang="en-US" sz="1200" dirty="0">
                <a:latin typeface="Times New Roman" panose="02020603050405020304" pitchFamily="18" charset="0"/>
                <a:cs typeface="Times New Roman" panose="02020603050405020304" pitchFamily="18" charset="0"/>
              </a:rPr>
              <a:t>Black-Scholes Formula: The Black-Scholes formula is a mathematical model used for pricing European-style options. It is based on the assumption of continuous trading and follows a geometric Brownian motion process for the underlying asset's price. The formula takes into account factors such as the current stock price is equal to 172, strike price is equal 160 , time to expiration is equal to 1 year, risk-free interest rate is equal to 0.0462, and volatility is equal 0.1959 of the underlying asset. </a:t>
            </a:r>
          </a:p>
          <a:p>
            <a:pPr marL="0" lvl="0" indent="0" algn="just" rtl="0">
              <a:lnSpc>
                <a:spcPct val="115000"/>
              </a:lnSpc>
              <a:spcBef>
                <a:spcPts val="0"/>
              </a:spcBef>
              <a:spcAft>
                <a:spcPts val="0"/>
              </a:spcAft>
              <a:buNone/>
            </a:pPr>
            <a:endParaRPr lang="en-US"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lang="en-US"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lang="en-US"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lang="en-US" sz="1200" dirty="0">
              <a:solidFill>
                <a:srgbClr val="0D0D0D"/>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lang="en-US" sz="1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158750" lvl="0" indent="0" algn="l" rtl="0">
              <a:spcBef>
                <a:spcPts val="0"/>
              </a:spcBef>
              <a:spcAft>
                <a:spcPts val="0"/>
              </a:spcAft>
              <a:buClr>
                <a:srgbClr val="000000"/>
              </a:buClr>
              <a:buSzPts val="1100"/>
            </a:pPr>
            <a:endParaRPr sz="1200" dirty="0">
              <a:solidFill>
                <a:srgbClr val="000000"/>
              </a:solidFill>
              <a:latin typeface="Times New Roman" panose="02020603050405020304" pitchFamily="18" charset="0"/>
              <a:ea typeface="Arial"/>
              <a:cs typeface="Times New Roman" panose="02020603050405020304" pitchFamily="18" charset="0"/>
              <a:sym typeface="Arial"/>
            </a:endParaRPr>
          </a:p>
        </p:txBody>
      </p:sp>
      <p:pic>
        <p:nvPicPr>
          <p:cNvPr id="2" name="Picture 1">
            <a:extLst>
              <a:ext uri="{FF2B5EF4-FFF2-40B4-BE49-F238E27FC236}">
                <a16:creationId xmlns:a16="http://schemas.microsoft.com/office/drawing/2014/main" id="{E80AC47D-4F2E-7F52-2F93-6600377E64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274" y="2444135"/>
            <a:ext cx="3802380" cy="457200"/>
          </a:xfrm>
          <a:prstGeom prst="rect">
            <a:avLst/>
          </a:prstGeom>
          <a:noFill/>
          <a:ln>
            <a:noFill/>
          </a:ln>
        </p:spPr>
      </p:pic>
      <p:pic>
        <p:nvPicPr>
          <p:cNvPr id="3" name="Picture 2">
            <a:extLst>
              <a:ext uri="{FF2B5EF4-FFF2-40B4-BE49-F238E27FC236}">
                <a16:creationId xmlns:a16="http://schemas.microsoft.com/office/drawing/2014/main" id="{ED3B0AAC-2209-D322-18E4-80661ED80C59}"/>
              </a:ext>
            </a:extLst>
          </p:cNvPr>
          <p:cNvPicPr>
            <a:picLocks noChangeAspect="1"/>
          </p:cNvPicPr>
          <p:nvPr/>
        </p:nvPicPr>
        <p:blipFill>
          <a:blip r:embed="rId4"/>
          <a:stretch>
            <a:fillRect/>
          </a:stretch>
        </p:blipFill>
        <p:spPr>
          <a:xfrm>
            <a:off x="3866108" y="2408156"/>
            <a:ext cx="3895725" cy="619125"/>
          </a:xfrm>
          <a:prstGeom prst="rect">
            <a:avLst/>
          </a:prstGeom>
        </p:spPr>
      </p:pic>
      <p:pic>
        <p:nvPicPr>
          <p:cNvPr id="5" name="Picture 4">
            <a:extLst>
              <a:ext uri="{FF2B5EF4-FFF2-40B4-BE49-F238E27FC236}">
                <a16:creationId xmlns:a16="http://schemas.microsoft.com/office/drawing/2014/main" id="{69C2F149-E816-FD06-1A66-BC23C23250BB}"/>
              </a:ext>
            </a:extLst>
          </p:cNvPr>
          <p:cNvPicPr>
            <a:picLocks noChangeAspect="1"/>
          </p:cNvPicPr>
          <p:nvPr/>
        </p:nvPicPr>
        <p:blipFill>
          <a:blip r:embed="rId5"/>
          <a:stretch>
            <a:fillRect/>
          </a:stretch>
        </p:blipFill>
        <p:spPr>
          <a:xfrm>
            <a:off x="537210" y="3027281"/>
            <a:ext cx="5034037" cy="1859365"/>
          </a:xfrm>
          <a:prstGeom prst="rect">
            <a:avLst/>
          </a:prstGeom>
        </p:spPr>
      </p:pic>
    </p:spTree>
    <p:extLst>
      <p:ext uri="{BB962C8B-B14F-4D97-AF65-F5344CB8AC3E}">
        <p14:creationId xmlns:p14="http://schemas.microsoft.com/office/powerpoint/2010/main" val="2691234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581</TotalTime>
  <Words>1998</Words>
  <Application>Microsoft Office PowerPoint</Application>
  <PresentationFormat>On-screen Show (16:9)</PresentationFormat>
  <Paragraphs>147</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vt:lpstr>
      <vt:lpstr>Open Sans</vt:lpstr>
      <vt:lpstr>Wingdings 3</vt:lpstr>
      <vt:lpstr>Poppins</vt:lpstr>
      <vt:lpstr>Trebuchet MS</vt:lpstr>
      <vt:lpstr>Arial</vt:lpstr>
      <vt:lpstr>Open Sans Medium</vt:lpstr>
      <vt:lpstr>Facet</vt:lpstr>
      <vt:lpstr>Project 2: Option Pricing</vt:lpstr>
      <vt:lpstr>Introduction</vt:lpstr>
      <vt:lpstr>Description of selected stock</vt:lpstr>
      <vt:lpstr>Derivative price by using two approaches:</vt:lpstr>
      <vt:lpstr>Derivative price by using two approaches:</vt:lpstr>
      <vt:lpstr>One-Step Binomial Model for Option Pricing</vt:lpstr>
      <vt:lpstr>One-Step Binomial Model for Option Pricing</vt:lpstr>
      <vt:lpstr>One-Step Binomial Model for Option Pricing</vt:lpstr>
      <vt:lpstr>Option Pricing with Black-Scholes Formula</vt:lpstr>
      <vt:lpstr>Option Pricing with Black-Scholes Formula</vt:lpstr>
      <vt:lpstr>Convergence of option prices as the number of steps in the binomial model increases.</vt:lpstr>
      <vt:lpstr>Convergence Analysis: Binomial Model vs. Black-Scholes Formula</vt:lpstr>
      <vt:lpstr>Convergence Analysis: Binomial Model vs. Black-Scholes Formula</vt:lpstr>
      <vt:lpstr>Convergence Analysis: Binomial Model vs. Black-Scholes Formula</vt:lpstr>
      <vt:lpstr>Creating a Delta Neutral Portfolio</vt:lpstr>
      <vt:lpstr>Creating a Delta Neutral Portfolio</vt:lpstr>
      <vt:lpstr> Implied Volatility Calculation Using Numerical Methods</vt:lpstr>
      <vt:lpstr>Understanding Option Greeks: Interpretation and Analysis</vt:lpstr>
      <vt:lpstr>Understanding Option Greeks: Interpretation and Analysis</vt:lpstr>
      <vt:lpstr>Option Greeks: Visual Analysis</vt:lpstr>
      <vt:lpstr>Option Greeks: Visual Analysis</vt:lpstr>
      <vt:lpstr>Option Greeks: Visual Analysis</vt:lpstr>
      <vt:lpstr>Option Greeks: Visual Analysis</vt:lpstr>
      <vt:lpstr>Option Greeks: Visual Analysis</vt:lpstr>
      <vt:lpstr>Option Greeks: Visual Analysis</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Portfolio</dc:title>
  <cp:lastModifiedBy>Chaitrashree C</cp:lastModifiedBy>
  <cp:revision>6</cp:revision>
  <dcterms:modified xsi:type="dcterms:W3CDTF">2024-04-20T17:07:00Z</dcterms:modified>
</cp:coreProperties>
</file>