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94"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188"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SURESH S" userId="ac486fb469355afe" providerId="LiveId" clId="{489D0110-84F1-4D42-B0C8-59B4E08C8E09}"/>
    <pc:docChg chg="delSld">
      <pc:chgData name="Dr SURESH S" userId="ac486fb469355afe" providerId="LiveId" clId="{489D0110-84F1-4D42-B0C8-59B4E08C8E09}" dt="2024-07-26T14:52:42.176" v="0" actId="2696"/>
      <pc:docMkLst>
        <pc:docMk/>
      </pc:docMkLst>
      <pc:sldChg chg="del">
        <pc:chgData name="Dr SURESH S" userId="ac486fb469355afe" providerId="LiveId" clId="{489D0110-84F1-4D42-B0C8-59B4E08C8E09}" dt="2024-07-26T14:52:42.176" v="0" actId="2696"/>
        <pc:sldMkLst>
          <pc:docMk/>
          <pc:sldMk cId="2353939695" sldId="29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9F11452-7077-4304-A1C8-2B45EDEDCCA3}" type="datetimeFigureOut">
              <a:rPr lang="en-IN" smtClean="0"/>
              <a:t>26-07-2024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09D62-9883-4D42-A86D-DCAF01B026CC}" type="slidenum">
              <a:rPr lang="en-IN" smtClean="0"/>
              <a:t>‹#›</a:t>
            </a:fld>
            <a:endParaRPr lang="en-IN"/>
          </a:p>
        </p:txBody>
      </p:sp>
    </p:spTree>
    <p:extLst>
      <p:ext uri="{BB962C8B-B14F-4D97-AF65-F5344CB8AC3E}">
        <p14:creationId xmlns:p14="http://schemas.microsoft.com/office/powerpoint/2010/main" val="1504158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9F11452-7077-4304-A1C8-2B45EDEDCCA3}" type="datetimeFigureOut">
              <a:rPr lang="en-IN" smtClean="0"/>
              <a:t>26-07-2024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09D62-9883-4D42-A86D-DCAF01B026CC}" type="slidenum">
              <a:rPr lang="en-IN" smtClean="0"/>
              <a:t>‹#›</a:t>
            </a:fld>
            <a:endParaRPr lang="en-IN"/>
          </a:p>
        </p:txBody>
      </p:sp>
    </p:spTree>
    <p:extLst>
      <p:ext uri="{BB962C8B-B14F-4D97-AF65-F5344CB8AC3E}">
        <p14:creationId xmlns:p14="http://schemas.microsoft.com/office/powerpoint/2010/main" val="162276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9F11452-7077-4304-A1C8-2B45EDEDCCA3}" type="datetimeFigureOut">
              <a:rPr lang="en-IN" smtClean="0"/>
              <a:t>26-07-2024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09D62-9883-4D42-A86D-DCAF01B026CC}" type="slidenum">
              <a:rPr lang="en-IN" smtClean="0"/>
              <a:t>‹#›</a:t>
            </a:fld>
            <a:endParaRPr lang="en-IN"/>
          </a:p>
        </p:txBody>
      </p:sp>
    </p:spTree>
    <p:extLst>
      <p:ext uri="{BB962C8B-B14F-4D97-AF65-F5344CB8AC3E}">
        <p14:creationId xmlns:p14="http://schemas.microsoft.com/office/powerpoint/2010/main" val="1176660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9F11452-7077-4304-A1C8-2B45EDEDCCA3}" type="datetimeFigureOut">
              <a:rPr lang="en-IN" smtClean="0"/>
              <a:t>26-07-2024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09D62-9883-4D42-A86D-DCAF01B026CC}" type="slidenum">
              <a:rPr lang="en-IN" smtClean="0"/>
              <a:t>‹#›</a:t>
            </a:fld>
            <a:endParaRPr lang="en-IN"/>
          </a:p>
        </p:txBody>
      </p:sp>
    </p:spTree>
    <p:extLst>
      <p:ext uri="{BB962C8B-B14F-4D97-AF65-F5344CB8AC3E}">
        <p14:creationId xmlns:p14="http://schemas.microsoft.com/office/powerpoint/2010/main" val="1992464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F11452-7077-4304-A1C8-2B45EDEDCCA3}" type="datetimeFigureOut">
              <a:rPr lang="en-IN" smtClean="0"/>
              <a:t>26-07-2024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09D62-9883-4D42-A86D-DCAF01B026CC}" type="slidenum">
              <a:rPr lang="en-IN" smtClean="0"/>
              <a:t>‹#›</a:t>
            </a:fld>
            <a:endParaRPr lang="en-IN"/>
          </a:p>
        </p:txBody>
      </p:sp>
    </p:spTree>
    <p:extLst>
      <p:ext uri="{BB962C8B-B14F-4D97-AF65-F5344CB8AC3E}">
        <p14:creationId xmlns:p14="http://schemas.microsoft.com/office/powerpoint/2010/main" val="31900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9F11452-7077-4304-A1C8-2B45EDEDCCA3}" type="datetimeFigureOut">
              <a:rPr lang="en-IN" smtClean="0"/>
              <a:t>26-07-2024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609D62-9883-4D42-A86D-DCAF01B026CC}" type="slidenum">
              <a:rPr lang="en-IN" smtClean="0"/>
              <a:t>‹#›</a:t>
            </a:fld>
            <a:endParaRPr lang="en-IN"/>
          </a:p>
        </p:txBody>
      </p:sp>
    </p:spTree>
    <p:extLst>
      <p:ext uri="{BB962C8B-B14F-4D97-AF65-F5344CB8AC3E}">
        <p14:creationId xmlns:p14="http://schemas.microsoft.com/office/powerpoint/2010/main" val="1090131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9F11452-7077-4304-A1C8-2B45EDEDCCA3}" type="datetimeFigureOut">
              <a:rPr lang="en-IN" smtClean="0"/>
              <a:t>26-07-2024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609D62-9883-4D42-A86D-DCAF01B026CC}" type="slidenum">
              <a:rPr lang="en-IN" smtClean="0"/>
              <a:t>‹#›</a:t>
            </a:fld>
            <a:endParaRPr lang="en-IN"/>
          </a:p>
        </p:txBody>
      </p:sp>
    </p:spTree>
    <p:extLst>
      <p:ext uri="{BB962C8B-B14F-4D97-AF65-F5344CB8AC3E}">
        <p14:creationId xmlns:p14="http://schemas.microsoft.com/office/powerpoint/2010/main" val="3080549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9F11452-7077-4304-A1C8-2B45EDEDCCA3}" type="datetimeFigureOut">
              <a:rPr lang="en-IN" smtClean="0"/>
              <a:t>26-07-2024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609D62-9883-4D42-A86D-DCAF01B026CC}" type="slidenum">
              <a:rPr lang="en-IN" smtClean="0"/>
              <a:t>‹#›</a:t>
            </a:fld>
            <a:endParaRPr lang="en-IN"/>
          </a:p>
        </p:txBody>
      </p:sp>
    </p:spTree>
    <p:extLst>
      <p:ext uri="{BB962C8B-B14F-4D97-AF65-F5344CB8AC3E}">
        <p14:creationId xmlns:p14="http://schemas.microsoft.com/office/powerpoint/2010/main" val="2858250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11452-7077-4304-A1C8-2B45EDEDCCA3}" type="datetimeFigureOut">
              <a:rPr lang="en-IN" smtClean="0"/>
              <a:t>26-07-2024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609D62-9883-4D42-A86D-DCAF01B026CC}" type="slidenum">
              <a:rPr lang="en-IN" smtClean="0"/>
              <a:t>‹#›</a:t>
            </a:fld>
            <a:endParaRPr lang="en-IN"/>
          </a:p>
        </p:txBody>
      </p:sp>
    </p:spTree>
    <p:extLst>
      <p:ext uri="{BB962C8B-B14F-4D97-AF65-F5344CB8AC3E}">
        <p14:creationId xmlns:p14="http://schemas.microsoft.com/office/powerpoint/2010/main" val="1772593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F11452-7077-4304-A1C8-2B45EDEDCCA3}" type="datetimeFigureOut">
              <a:rPr lang="en-IN" smtClean="0"/>
              <a:t>26-07-2024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609D62-9883-4D42-A86D-DCAF01B026CC}" type="slidenum">
              <a:rPr lang="en-IN" smtClean="0"/>
              <a:t>‹#›</a:t>
            </a:fld>
            <a:endParaRPr lang="en-IN"/>
          </a:p>
        </p:txBody>
      </p:sp>
    </p:spTree>
    <p:extLst>
      <p:ext uri="{BB962C8B-B14F-4D97-AF65-F5344CB8AC3E}">
        <p14:creationId xmlns:p14="http://schemas.microsoft.com/office/powerpoint/2010/main" val="835049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F11452-7077-4304-A1C8-2B45EDEDCCA3}" type="datetimeFigureOut">
              <a:rPr lang="en-IN" smtClean="0"/>
              <a:t>26-07-2024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609D62-9883-4D42-A86D-DCAF01B026CC}" type="slidenum">
              <a:rPr lang="en-IN" smtClean="0"/>
              <a:t>‹#›</a:t>
            </a:fld>
            <a:endParaRPr lang="en-IN"/>
          </a:p>
        </p:txBody>
      </p:sp>
    </p:spTree>
    <p:extLst>
      <p:ext uri="{BB962C8B-B14F-4D97-AF65-F5344CB8AC3E}">
        <p14:creationId xmlns:p14="http://schemas.microsoft.com/office/powerpoint/2010/main" val="395432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11452-7077-4304-A1C8-2B45EDEDCCA3}" type="datetimeFigureOut">
              <a:rPr lang="en-IN" smtClean="0"/>
              <a:t>26-07-2024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09D62-9883-4D42-A86D-DCAF01B026CC}" type="slidenum">
              <a:rPr lang="en-IN" smtClean="0"/>
              <a:t>‹#›</a:t>
            </a:fld>
            <a:endParaRPr lang="en-IN"/>
          </a:p>
        </p:txBody>
      </p:sp>
    </p:spTree>
    <p:extLst>
      <p:ext uri="{BB962C8B-B14F-4D97-AF65-F5344CB8AC3E}">
        <p14:creationId xmlns:p14="http://schemas.microsoft.com/office/powerpoint/2010/main" val="257789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byjus.com/physics/wheatstone-brid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3048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DEVICES AND CIRCUITS</a:t>
            </a:r>
            <a:endParaRPr lang="en-US" dirty="0"/>
          </a:p>
        </p:txBody>
      </p:sp>
      <p:sp>
        <p:nvSpPr>
          <p:cNvPr id="5" name="Subtitle 2"/>
          <p:cNvSpPr txBox="1">
            <a:spLocks/>
          </p:cNvSpPr>
          <p:nvPr/>
        </p:nvSpPr>
        <p:spPr>
          <a:xfrm>
            <a:off x="1371600" y="2286000"/>
            <a:ext cx="67056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solidFill>
                  <a:schemeClr val="tx1"/>
                </a:solidFill>
              </a:rPr>
              <a:t>UNIT 1</a:t>
            </a:r>
          </a:p>
          <a:p>
            <a:r>
              <a:rPr lang="en-US" sz="4000" dirty="0">
                <a:solidFill>
                  <a:schemeClr val="tx1"/>
                </a:solidFill>
              </a:rPr>
              <a:t>TOPIC:</a:t>
            </a:r>
            <a:r>
              <a:rPr lang="en-IN" sz="4000" dirty="0">
                <a:solidFill>
                  <a:schemeClr val="tx1"/>
                </a:solidFill>
              </a:rPr>
              <a:t>Rectifier</a:t>
            </a:r>
          </a:p>
          <a:p>
            <a:endParaRPr lang="en-US" dirty="0">
              <a:solidFill>
                <a:schemeClr val="tx1"/>
              </a:solidFill>
            </a:endParaRPr>
          </a:p>
        </p:txBody>
      </p:sp>
    </p:spTree>
    <p:extLst>
      <p:ext uri="{BB962C8B-B14F-4D97-AF65-F5344CB8AC3E}">
        <p14:creationId xmlns:p14="http://schemas.microsoft.com/office/powerpoint/2010/main" val="3806260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Half-wave rectifier diagram:</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20888"/>
            <a:ext cx="7175274" cy="3034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71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Working of Half Wave Rectifier</a:t>
            </a:r>
            <a:br>
              <a:rPr lang="en-IN" b="1" dirty="0"/>
            </a:br>
            <a:endParaRPr lang="en-IN" dirty="0"/>
          </a:p>
        </p:txBody>
      </p:sp>
      <p:sp>
        <p:nvSpPr>
          <p:cNvPr id="3" name="Content Placeholder 2"/>
          <p:cNvSpPr>
            <a:spLocks noGrp="1"/>
          </p:cNvSpPr>
          <p:nvPr>
            <p:ph idx="1"/>
          </p:nvPr>
        </p:nvSpPr>
        <p:spPr/>
        <p:txBody>
          <a:bodyPr>
            <a:normAutofit lnSpcReduction="10000"/>
          </a:bodyPr>
          <a:lstStyle/>
          <a:p>
            <a:pPr algn="just"/>
            <a:r>
              <a:rPr lang="en-IN" dirty="0"/>
              <a:t>In this section, let us understand how a half-wave rectifier transforms AC into DC.</a:t>
            </a:r>
          </a:p>
          <a:p>
            <a:pPr algn="just"/>
            <a:r>
              <a:rPr lang="en-IN" dirty="0"/>
              <a:t>A high AC voltage is applied to the primary side of the step-down transformer. The obtained secondary low voltage is applied to the diode.</a:t>
            </a:r>
          </a:p>
          <a:p>
            <a:pPr algn="just"/>
            <a:r>
              <a:rPr lang="en-IN" dirty="0"/>
              <a:t>The diode is forward biased during the positive half cycle of the AC voltage and reverse biased during the negative half cycle.</a:t>
            </a:r>
          </a:p>
          <a:p>
            <a:pPr algn="just"/>
            <a:endParaRPr lang="en-IN" dirty="0"/>
          </a:p>
        </p:txBody>
      </p:sp>
    </p:spTree>
    <p:extLst>
      <p:ext uri="{BB962C8B-B14F-4D97-AF65-F5344CB8AC3E}">
        <p14:creationId xmlns:p14="http://schemas.microsoft.com/office/powerpoint/2010/main" val="2138282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a:t>
            </a:r>
            <a:r>
              <a:rPr lang="en-IN" dirty="0"/>
              <a:t>….</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6825" y="2801144"/>
            <a:ext cx="66103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1520" y="1844824"/>
            <a:ext cx="8424936" cy="461665"/>
          </a:xfrm>
          <a:prstGeom prst="rect">
            <a:avLst/>
          </a:prstGeom>
        </p:spPr>
        <p:txBody>
          <a:bodyPr wrap="square">
            <a:spAutoFit/>
          </a:bodyPr>
          <a:lstStyle/>
          <a:p>
            <a:r>
              <a:rPr lang="en-IN" sz="2400" dirty="0"/>
              <a:t>The final output voltage waveform is as shown in the figure below:</a:t>
            </a:r>
          </a:p>
        </p:txBody>
      </p:sp>
    </p:spTree>
    <p:extLst>
      <p:ext uri="{BB962C8B-B14F-4D97-AF65-F5344CB8AC3E}">
        <p14:creationId xmlns:p14="http://schemas.microsoft.com/office/powerpoint/2010/main" val="3399927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556792"/>
            <a:ext cx="8640960" cy="4525963"/>
          </a:xfrm>
        </p:spPr>
        <p:txBody>
          <a:bodyPr/>
          <a:lstStyle/>
          <a:p>
            <a:pPr algn="just"/>
            <a:r>
              <a:rPr lang="en-IN" dirty="0"/>
              <a:t>For better understanding, let us simplify the half-wave circuit by replacing the secondary transformer coils with a voltage source as shown below:</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501008"/>
            <a:ext cx="49530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505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lstStyle/>
          <a:p>
            <a:r>
              <a:rPr lang="en-IN" dirty="0"/>
              <a:t>For the positive half cycle of the AC source voltage, the circuit effectively becomes as shown below in the diagram:</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701" y="3284984"/>
            <a:ext cx="587692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0357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When the diode is forward biased, it acts as a closed switch. But, during the negative half cycle of the AC source voltage, the equivalent circuit becomes as shown in the figure below</a:t>
            </a:r>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687" y="3717032"/>
            <a:ext cx="52863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499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a:t>When a diode is reverse biased, it acts as an open switch. Since no current can flow to the load, the output voltage is equal to zero.</a:t>
            </a:r>
          </a:p>
        </p:txBody>
      </p:sp>
    </p:spTree>
    <p:extLst>
      <p:ext uri="{BB962C8B-B14F-4D97-AF65-F5344CB8AC3E}">
        <p14:creationId xmlns:p14="http://schemas.microsoft.com/office/powerpoint/2010/main" val="3756871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Half Wave Rectifier Waveform</a:t>
            </a:r>
            <a:br>
              <a:rPr lang="en-IN" b="1" dirty="0"/>
            </a:br>
            <a:endParaRPr lang="en-IN" dirty="0"/>
          </a:p>
        </p:txBody>
      </p:sp>
      <p:sp>
        <p:nvSpPr>
          <p:cNvPr id="3" name="Content Placeholder 2"/>
          <p:cNvSpPr>
            <a:spLocks noGrp="1"/>
          </p:cNvSpPr>
          <p:nvPr>
            <p:ph idx="1"/>
          </p:nvPr>
        </p:nvSpPr>
        <p:spPr/>
        <p:txBody>
          <a:bodyPr/>
          <a:lstStyle/>
          <a:p>
            <a:r>
              <a:rPr lang="en-IN" dirty="0"/>
              <a:t>The halfwave rectifier waveform before and after rectification is shown below in the figure.</a:t>
            </a:r>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068960"/>
            <a:ext cx="667702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8550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Half Wave Rectifier Capacitor Filter</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a:t>The output waveform of a halfwave rectifier is a pulsating DC waveform. </a:t>
            </a:r>
          </a:p>
          <a:p>
            <a:pPr algn="just"/>
            <a:r>
              <a:rPr lang="en-IN" dirty="0"/>
              <a:t>Filters in halfwave rectifiers are used to transform the pulsating waveform into constant DC waveforms. </a:t>
            </a:r>
          </a:p>
          <a:p>
            <a:pPr algn="just"/>
            <a:r>
              <a:rPr lang="en-IN" dirty="0"/>
              <a:t>A capacitor or an inductor can be used as a filter.</a:t>
            </a:r>
          </a:p>
          <a:p>
            <a:pPr algn="just"/>
            <a:r>
              <a:rPr lang="en-IN" dirty="0"/>
              <a:t>The circuit diagram below shows how a capacitive filter is used with halfwave rectifier to smoothen out a pulsating DC waveform into a constant DC waveform.</a:t>
            </a:r>
          </a:p>
          <a:p>
            <a:pPr algn="just"/>
            <a:endParaRPr lang="en-IN" dirty="0"/>
          </a:p>
        </p:txBody>
      </p:sp>
    </p:spTree>
    <p:extLst>
      <p:ext uri="{BB962C8B-B14F-4D97-AF65-F5344CB8AC3E}">
        <p14:creationId xmlns:p14="http://schemas.microsoft.com/office/powerpoint/2010/main" val="695309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268760"/>
            <a:ext cx="9077437" cy="368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37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Rectifier</a:t>
            </a:r>
          </a:p>
        </p:txBody>
      </p:sp>
      <p:sp>
        <p:nvSpPr>
          <p:cNvPr id="3" name="Content Placeholder 2"/>
          <p:cNvSpPr>
            <a:spLocks noGrp="1"/>
          </p:cNvSpPr>
          <p:nvPr>
            <p:ph idx="1"/>
          </p:nvPr>
        </p:nvSpPr>
        <p:spPr/>
        <p:txBody>
          <a:bodyPr>
            <a:normAutofit fontScale="92500" lnSpcReduction="20000"/>
          </a:bodyPr>
          <a:lstStyle/>
          <a:p>
            <a:pPr algn="just"/>
            <a:r>
              <a:rPr lang="en-IN" dirty="0">
                <a:effectLst/>
                <a:latin typeface="Times New Roman" pitchFamily="18" charset="0"/>
                <a:cs typeface="Times New Roman" pitchFamily="18" charset="0"/>
              </a:rPr>
              <a:t>Many electronic circuits use DC voltage for operation. </a:t>
            </a:r>
          </a:p>
          <a:p>
            <a:pPr algn="just"/>
            <a:r>
              <a:rPr lang="en-IN" dirty="0">
                <a:effectLst/>
                <a:latin typeface="Times New Roman" pitchFamily="18" charset="0"/>
                <a:cs typeface="Times New Roman" pitchFamily="18" charset="0"/>
              </a:rPr>
              <a:t>We can easily convert AC voltage or current into DC voltage or current by using a device known as a p-n junction diode. </a:t>
            </a:r>
          </a:p>
          <a:p>
            <a:pPr algn="just"/>
            <a:r>
              <a:rPr lang="en-IN" dirty="0">
                <a:effectLst/>
                <a:latin typeface="Times New Roman" pitchFamily="18" charset="0"/>
                <a:cs typeface="Times New Roman" pitchFamily="18" charset="0"/>
              </a:rPr>
              <a:t>A p-n junction diode allows electric current to flow in forward bias condition and blocks the current in reverse bias condition. </a:t>
            </a:r>
          </a:p>
          <a:p>
            <a:pPr algn="just"/>
            <a:r>
              <a:rPr lang="en-IN" dirty="0">
                <a:effectLst/>
                <a:latin typeface="Times New Roman" pitchFamily="18" charset="0"/>
                <a:cs typeface="Times New Roman" pitchFamily="18" charset="0"/>
              </a:rPr>
              <a:t>Simply, a diode allows electric current to flow in one direction only. This unique property of diode allows it to act as a rectifier. </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33648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Half Wave Rectifier Formula</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IN" b="1" dirty="0"/>
              <a:t>Ripple Factor of Half Wave Rectifier</a:t>
            </a:r>
          </a:p>
          <a:p>
            <a:r>
              <a:rPr lang="en-IN" dirty="0"/>
              <a:t>Ripple factor determines how well a halfwave rectifier can convert AC voltage to DC voltage.</a:t>
            </a:r>
          </a:p>
          <a:p>
            <a:r>
              <a:rPr lang="en-IN" dirty="0"/>
              <a:t>Ripple factor can be quantified using the following formula:</a:t>
            </a:r>
          </a:p>
          <a:p>
            <a:endParaRPr lang="en-IN" dirty="0"/>
          </a:p>
          <a:p>
            <a:pPr marL="0" indent="0">
              <a:buNone/>
            </a:pPr>
            <a:br>
              <a:rPr lang="en-IN" dirty="0"/>
            </a:br>
            <a:endParaRPr lang="en-IN" dirty="0"/>
          </a:p>
          <a:p>
            <a:r>
              <a:rPr lang="en-IN" dirty="0"/>
              <a:t>The ripple factor of a halfwave rectifier is 1.21.</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861048"/>
            <a:ext cx="3447522" cy="1302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26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Efficiency of Halfwave Rectifier</a:t>
            </a:r>
            <a:br>
              <a:rPr lang="en-IN" b="1" dirty="0"/>
            </a:br>
            <a:endParaRPr lang="en-IN" dirty="0"/>
          </a:p>
        </p:txBody>
      </p:sp>
      <p:sp>
        <p:nvSpPr>
          <p:cNvPr id="3" name="Content Placeholder 2"/>
          <p:cNvSpPr>
            <a:spLocks noGrp="1"/>
          </p:cNvSpPr>
          <p:nvPr>
            <p:ph idx="1"/>
          </p:nvPr>
        </p:nvSpPr>
        <p:spPr/>
        <p:txBody>
          <a:bodyPr/>
          <a:lstStyle/>
          <a:p>
            <a:r>
              <a:rPr lang="en-IN" dirty="0"/>
              <a:t>The efficiency of a halfwave rectifier is the ratio of output DC power to the input AC power.</a:t>
            </a:r>
          </a:p>
          <a:p>
            <a:r>
              <a:rPr lang="en-IN" dirty="0"/>
              <a:t>The efficiency formula for halfwave rectifier is given as follows;</a:t>
            </a:r>
          </a:p>
          <a:p>
            <a:endParaRPr lang="en-IN" dirty="0"/>
          </a:p>
          <a:p>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822" y="4149080"/>
            <a:ext cx="2501330" cy="1284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2720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RMS value of Half Wave Rectifier</a:t>
            </a:r>
            <a:endParaRPr lang="en-IN" dirty="0"/>
          </a:p>
        </p:txBody>
      </p:sp>
      <p:sp>
        <p:nvSpPr>
          <p:cNvPr id="3" name="Content Placeholder 2"/>
          <p:cNvSpPr>
            <a:spLocks noGrp="1"/>
          </p:cNvSpPr>
          <p:nvPr>
            <p:ph idx="1"/>
          </p:nvPr>
        </p:nvSpPr>
        <p:spPr/>
        <p:txBody>
          <a:bodyPr/>
          <a:lstStyle/>
          <a:p>
            <a:r>
              <a:rPr lang="en-IN" dirty="0"/>
              <a:t>The RMS value of the load current for a half-wave rectifier is given by the formula:</a:t>
            </a:r>
          </a:p>
          <a:p>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125" y="3861048"/>
            <a:ext cx="3158067" cy="1499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6686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Form factor of a Half wave Rectifier</a:t>
            </a:r>
            <a:endParaRPr lang="en-IN" dirty="0"/>
          </a:p>
        </p:txBody>
      </p:sp>
      <p:sp>
        <p:nvSpPr>
          <p:cNvPr id="3" name="Content Placeholder 2"/>
          <p:cNvSpPr>
            <a:spLocks noGrp="1"/>
          </p:cNvSpPr>
          <p:nvPr>
            <p:ph idx="1"/>
          </p:nvPr>
        </p:nvSpPr>
        <p:spPr/>
        <p:txBody>
          <a:bodyPr/>
          <a:lstStyle/>
          <a:p>
            <a:r>
              <a:rPr lang="en-IN" dirty="0"/>
              <a:t>The form factor is the ratio between RMS value and average value and is given by the formula:</a:t>
            </a:r>
          </a:p>
          <a:p>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077072"/>
            <a:ext cx="7656851"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7185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Applications of Half Wave Rectifier</a:t>
            </a:r>
            <a:br>
              <a:rPr lang="en-IN" b="1" dirty="0"/>
            </a:br>
            <a:endParaRPr lang="en-IN" dirty="0"/>
          </a:p>
        </p:txBody>
      </p:sp>
      <p:sp>
        <p:nvSpPr>
          <p:cNvPr id="3" name="Content Placeholder 2"/>
          <p:cNvSpPr>
            <a:spLocks noGrp="1"/>
          </p:cNvSpPr>
          <p:nvPr>
            <p:ph idx="1"/>
          </p:nvPr>
        </p:nvSpPr>
        <p:spPr/>
        <p:txBody>
          <a:bodyPr>
            <a:normAutofit/>
          </a:bodyPr>
          <a:lstStyle/>
          <a:p>
            <a:r>
              <a:rPr lang="en-IN" dirty="0"/>
              <a:t>Here are a few common applications of half wave rectifiers:</a:t>
            </a:r>
          </a:p>
          <a:p>
            <a:r>
              <a:rPr lang="en-IN" dirty="0"/>
              <a:t>They are used for signal demodulation purpose</a:t>
            </a:r>
          </a:p>
          <a:p>
            <a:r>
              <a:rPr lang="en-IN" dirty="0"/>
              <a:t>They are used for rectification applications</a:t>
            </a:r>
          </a:p>
          <a:p>
            <a:r>
              <a:rPr lang="en-IN" dirty="0"/>
              <a:t>They are used for signal peak applications</a:t>
            </a:r>
          </a:p>
          <a:p>
            <a:endParaRPr lang="en-IN" dirty="0"/>
          </a:p>
        </p:txBody>
      </p:sp>
    </p:spTree>
    <p:extLst>
      <p:ext uri="{BB962C8B-B14F-4D97-AF65-F5344CB8AC3E}">
        <p14:creationId xmlns:p14="http://schemas.microsoft.com/office/powerpoint/2010/main" val="4151336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Disadvantages of Half Wave Rectifier</a:t>
            </a:r>
            <a:endParaRPr lang="en-IN" dirty="0"/>
          </a:p>
        </p:txBody>
      </p:sp>
      <p:sp>
        <p:nvSpPr>
          <p:cNvPr id="3" name="Content Placeholder 2"/>
          <p:cNvSpPr>
            <a:spLocks noGrp="1"/>
          </p:cNvSpPr>
          <p:nvPr>
            <p:ph idx="1"/>
          </p:nvPr>
        </p:nvSpPr>
        <p:spPr/>
        <p:txBody>
          <a:bodyPr/>
          <a:lstStyle/>
          <a:p>
            <a:r>
              <a:rPr lang="en-IN" dirty="0"/>
              <a:t>Power loss</a:t>
            </a:r>
          </a:p>
          <a:p>
            <a:r>
              <a:rPr lang="en-IN" dirty="0"/>
              <a:t>Low output voltage</a:t>
            </a:r>
          </a:p>
          <a:p>
            <a:r>
              <a:rPr lang="en-IN" dirty="0"/>
              <a:t>The output contains a lot of ripples</a:t>
            </a:r>
          </a:p>
          <a:p>
            <a:endParaRPr lang="en-IN" dirty="0"/>
          </a:p>
        </p:txBody>
      </p:sp>
    </p:spTree>
    <p:extLst>
      <p:ext uri="{BB962C8B-B14F-4D97-AF65-F5344CB8AC3E}">
        <p14:creationId xmlns:p14="http://schemas.microsoft.com/office/powerpoint/2010/main" val="3484900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Questions</a:t>
            </a:r>
            <a:endParaRPr lang="en-IN" dirty="0"/>
          </a:p>
        </p:txBody>
      </p:sp>
      <p:sp>
        <p:nvSpPr>
          <p:cNvPr id="3" name="Content Placeholder 2"/>
          <p:cNvSpPr>
            <a:spLocks noGrp="1"/>
          </p:cNvSpPr>
          <p:nvPr>
            <p:ph idx="1"/>
          </p:nvPr>
        </p:nvSpPr>
        <p:spPr>
          <a:xfrm>
            <a:off x="457200" y="1600200"/>
            <a:ext cx="8229600" cy="4853135"/>
          </a:xfrm>
        </p:spPr>
        <p:txBody>
          <a:bodyPr>
            <a:noAutofit/>
          </a:bodyPr>
          <a:lstStyle/>
          <a:p>
            <a:pPr marL="0" indent="0" algn="just">
              <a:buNone/>
            </a:pPr>
            <a:r>
              <a:rPr lang="en-IN" sz="1600" dirty="0">
                <a:effectLst/>
              </a:rPr>
              <a:t>Q1. </a:t>
            </a:r>
            <a:r>
              <a:rPr lang="en-IN" sz="1600" b="1" dirty="0"/>
              <a:t>What is a halfwave rectifier?</a:t>
            </a:r>
          </a:p>
          <a:p>
            <a:pPr algn="just"/>
            <a:r>
              <a:rPr lang="en-IN" sz="1600" dirty="0">
                <a:effectLst/>
              </a:rPr>
              <a:t>The rectifier circuit that converts alternating current into the direct current is known as a halfwave rectifier circuit. The half-wave rectifier passes only one half of the input sine wave and rejects the other half.</a:t>
            </a:r>
          </a:p>
          <a:p>
            <a:pPr marL="0" indent="0" algn="just">
              <a:buNone/>
            </a:pPr>
            <a:r>
              <a:rPr lang="en-IN" sz="1600" dirty="0">
                <a:effectLst/>
              </a:rPr>
              <a:t>Q2. </a:t>
            </a:r>
            <a:r>
              <a:rPr lang="en-IN" sz="1600" b="1" dirty="0"/>
              <a:t>Where is a halfwave rectifier used?</a:t>
            </a:r>
          </a:p>
          <a:p>
            <a:pPr algn="just"/>
            <a:r>
              <a:rPr lang="en-IN" sz="1600" dirty="0">
                <a:effectLst/>
              </a:rPr>
              <a:t>A half-wave rectifier is used in firing circuits and pulse generating circuits. Halfwave rectifiers are used along with step up and step down transformers to achieve the desired voltage.</a:t>
            </a:r>
          </a:p>
          <a:p>
            <a:pPr marL="0" indent="0" algn="just">
              <a:buNone/>
            </a:pPr>
            <a:r>
              <a:rPr lang="en-IN" sz="1600" dirty="0">
                <a:effectLst/>
              </a:rPr>
              <a:t>Q3. </a:t>
            </a:r>
            <a:r>
              <a:rPr lang="en-IN" sz="1600" b="1" dirty="0"/>
              <a:t>How does a half-wave rectifier work?</a:t>
            </a:r>
          </a:p>
          <a:p>
            <a:pPr algn="just"/>
            <a:r>
              <a:rPr lang="en-IN" sz="1600" dirty="0">
                <a:effectLst/>
              </a:rPr>
              <a:t>Half wave rectifier circuit uses a PN junction to convert the supplied AC into DC. In a half-wave rectifier circuit, the load resistance is connected in series with the PN junction diode.</a:t>
            </a:r>
          </a:p>
          <a:p>
            <a:pPr marL="0" indent="0" algn="just">
              <a:buNone/>
            </a:pPr>
            <a:r>
              <a:rPr lang="en-IN" sz="1600" dirty="0">
                <a:effectLst/>
              </a:rPr>
              <a:t>Q4. </a:t>
            </a:r>
            <a:r>
              <a:rPr lang="en-IN" sz="1600" b="1" dirty="0"/>
              <a:t>Is the half-wave rectifier better or the full-wave rectifier?</a:t>
            </a:r>
          </a:p>
          <a:p>
            <a:pPr algn="just"/>
            <a:r>
              <a:rPr lang="en-IN" sz="1600" dirty="0">
                <a:effectLst/>
              </a:rPr>
              <a:t>Full-wave rectifiers are more efficient than half-wave rectifiers. A full-wave rectifier passes twice as many waves as a half-wave rectifier. Hence, more of the input is transferred to the load.</a:t>
            </a:r>
          </a:p>
          <a:p>
            <a:pPr marL="0" indent="0" algn="just">
              <a:buNone/>
            </a:pPr>
            <a:r>
              <a:rPr lang="en-IN" sz="1600" dirty="0">
                <a:effectLst/>
              </a:rPr>
              <a:t>Q5. </a:t>
            </a:r>
            <a:r>
              <a:rPr lang="en-IN" sz="1600" b="1" dirty="0"/>
              <a:t>What is the use of a filter in a half-wave rectifier?</a:t>
            </a:r>
          </a:p>
          <a:p>
            <a:pPr algn="just"/>
            <a:r>
              <a:rPr lang="en-IN" sz="1600" dirty="0">
                <a:effectLst/>
              </a:rPr>
              <a:t>The filter in a half-wave rectifier is used to smoothen the pulsating fluctuating DC component.</a:t>
            </a:r>
          </a:p>
          <a:p>
            <a:pPr algn="just"/>
            <a:endParaRPr lang="en-IN" sz="1400" dirty="0"/>
          </a:p>
        </p:txBody>
      </p:sp>
    </p:spTree>
    <p:extLst>
      <p:ext uri="{BB962C8B-B14F-4D97-AF65-F5344CB8AC3E}">
        <p14:creationId xmlns:p14="http://schemas.microsoft.com/office/powerpoint/2010/main" val="1729984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Full Wave Rectifier</a:t>
            </a:r>
          </a:p>
        </p:txBody>
      </p:sp>
      <p:sp>
        <p:nvSpPr>
          <p:cNvPr id="3" name="Content Placeholder 2"/>
          <p:cNvSpPr>
            <a:spLocks noGrp="1"/>
          </p:cNvSpPr>
          <p:nvPr>
            <p:ph idx="1"/>
          </p:nvPr>
        </p:nvSpPr>
        <p:spPr/>
        <p:txBody>
          <a:bodyPr>
            <a:normAutofit fontScale="92500"/>
          </a:bodyPr>
          <a:lstStyle/>
          <a:p>
            <a:pPr algn="just"/>
            <a:r>
              <a:rPr lang="en-IN" dirty="0">
                <a:effectLst/>
              </a:rPr>
              <a:t>Electric circuits that convert AC to DC are known as rectifiers. </a:t>
            </a:r>
          </a:p>
          <a:p>
            <a:pPr algn="just"/>
            <a:r>
              <a:rPr lang="en-IN" dirty="0">
                <a:effectLst/>
              </a:rPr>
              <a:t>Rectifiers are classified into two types as Half Wave Rectifiers and Full Wave Rectifiers. </a:t>
            </a:r>
          </a:p>
          <a:p>
            <a:pPr algn="just"/>
            <a:r>
              <a:rPr lang="en-IN" dirty="0">
                <a:effectLst/>
              </a:rPr>
              <a:t>Significant power is lost while using a half-wave rectifier and is not feasible for applications that need a smooth and steady supply. </a:t>
            </a:r>
          </a:p>
          <a:p>
            <a:pPr algn="just"/>
            <a:r>
              <a:rPr lang="en-IN" dirty="0">
                <a:effectLst/>
              </a:rPr>
              <a:t>For a more smooth and steady supply, we use the full wave rectifiers. </a:t>
            </a:r>
            <a:endParaRPr lang="en-IN" dirty="0"/>
          </a:p>
        </p:txBody>
      </p:sp>
    </p:spTree>
    <p:extLst>
      <p:ext uri="{BB962C8B-B14F-4D97-AF65-F5344CB8AC3E}">
        <p14:creationId xmlns:p14="http://schemas.microsoft.com/office/powerpoint/2010/main" val="635885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Defining Full Wave Rectifiers</a:t>
            </a:r>
            <a:endParaRPr lang="en-IN" dirty="0"/>
          </a:p>
        </p:txBody>
      </p:sp>
      <p:sp>
        <p:nvSpPr>
          <p:cNvPr id="3" name="Content Placeholder 2"/>
          <p:cNvSpPr>
            <a:spLocks noGrp="1"/>
          </p:cNvSpPr>
          <p:nvPr>
            <p:ph idx="1"/>
          </p:nvPr>
        </p:nvSpPr>
        <p:spPr/>
        <p:txBody>
          <a:bodyPr>
            <a:normAutofit/>
          </a:bodyPr>
          <a:lstStyle/>
          <a:p>
            <a:pPr algn="just"/>
            <a:r>
              <a:rPr lang="en-IN" dirty="0">
                <a:effectLst/>
              </a:rPr>
              <a:t>A full wave rectifier is defined as a rectifier that converts the complete cycle of alternating current into pulsating DC.</a:t>
            </a:r>
          </a:p>
          <a:p>
            <a:pPr algn="just"/>
            <a:r>
              <a:rPr lang="en-IN" dirty="0"/>
              <a:t>Unlike halfwave rectifiers that utilize only the halfwave of the input AC cycle, full wave rectifiers utilize the full cycle. The lower efficiency of the half wave rectifier can be overcome by the full wave rectifier.</a:t>
            </a:r>
          </a:p>
          <a:p>
            <a:endParaRPr lang="en-IN" dirty="0"/>
          </a:p>
        </p:txBody>
      </p:sp>
    </p:spTree>
    <p:extLst>
      <p:ext uri="{BB962C8B-B14F-4D97-AF65-F5344CB8AC3E}">
        <p14:creationId xmlns:p14="http://schemas.microsoft.com/office/powerpoint/2010/main" val="1336627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Full Wave Rectifier Circuit</a:t>
            </a:r>
            <a:endParaRPr lang="en-IN" dirty="0"/>
          </a:p>
        </p:txBody>
      </p:sp>
      <p:sp>
        <p:nvSpPr>
          <p:cNvPr id="3" name="Content Placeholder 2"/>
          <p:cNvSpPr>
            <a:spLocks noGrp="1"/>
          </p:cNvSpPr>
          <p:nvPr>
            <p:ph idx="1"/>
          </p:nvPr>
        </p:nvSpPr>
        <p:spPr/>
        <p:txBody>
          <a:bodyPr>
            <a:normAutofit lnSpcReduction="10000"/>
          </a:bodyPr>
          <a:lstStyle/>
          <a:p>
            <a:pPr algn="just"/>
            <a:r>
              <a:rPr lang="en-IN" dirty="0"/>
              <a:t>The circuit of the full wave rectifier can be constructed in two ways. </a:t>
            </a:r>
          </a:p>
          <a:p>
            <a:pPr algn="just"/>
            <a:r>
              <a:rPr lang="en-IN" dirty="0"/>
              <a:t>The first method uses a centre tapped transformer and two diodes. This arrangement is known as a centre tapped full wave rectifier. </a:t>
            </a:r>
          </a:p>
          <a:p>
            <a:pPr algn="just"/>
            <a:r>
              <a:rPr lang="en-IN" dirty="0"/>
              <a:t>The second method uses a standard transformer with four diodes arranged as a bridge. This is known as a bridge rectifier. </a:t>
            </a:r>
          </a:p>
        </p:txBody>
      </p:sp>
    </p:spTree>
    <p:extLst>
      <p:ext uri="{BB962C8B-B14F-4D97-AF65-F5344CB8AC3E}">
        <p14:creationId xmlns:p14="http://schemas.microsoft.com/office/powerpoint/2010/main" val="334110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fontScale="90000"/>
          </a:bodyPr>
          <a:lstStyle/>
          <a:p>
            <a:r>
              <a:rPr lang="en-IN" b="1" dirty="0"/>
              <a:t>What is Rectifier?</a:t>
            </a:r>
            <a:br>
              <a:rPr lang="en-IN" b="1" dirty="0"/>
            </a:br>
            <a:endParaRPr lang="en-IN" dirty="0"/>
          </a:p>
        </p:txBody>
      </p:sp>
      <p:sp>
        <p:nvSpPr>
          <p:cNvPr id="3" name="Content Placeholder 2"/>
          <p:cNvSpPr>
            <a:spLocks noGrp="1"/>
          </p:cNvSpPr>
          <p:nvPr>
            <p:ph idx="1"/>
          </p:nvPr>
        </p:nvSpPr>
        <p:spPr>
          <a:xfrm>
            <a:off x="107504" y="692696"/>
            <a:ext cx="8928992" cy="4525963"/>
          </a:xfrm>
        </p:spPr>
        <p:txBody>
          <a:bodyPr>
            <a:normAutofit fontScale="92500" lnSpcReduction="10000"/>
          </a:bodyPr>
          <a:lstStyle/>
          <a:p>
            <a:pPr algn="just"/>
            <a:r>
              <a:rPr lang="en-IN" dirty="0"/>
              <a:t>A rectifier is an electronic device that converts an alternating current into a direct current by using one or more P-N junction diodes. </a:t>
            </a:r>
          </a:p>
          <a:p>
            <a:pPr algn="just"/>
            <a:r>
              <a:rPr lang="en-IN" dirty="0"/>
              <a:t>A diode behaves as a one-way valve that allows current to flow in a single direction. This process is known as rectification.</a:t>
            </a:r>
          </a:p>
          <a:p>
            <a:pPr algn="just"/>
            <a:r>
              <a:rPr lang="en-IN" dirty="0"/>
              <a:t>A rectifier can take the shape of several physical forms such as solid-state diodes, vacuum tube diodes, mercury-arc valves, silicon-controlled rectifiers, and various other silicon-based semiconductors switches.</a:t>
            </a:r>
          </a:p>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118" y="4969872"/>
            <a:ext cx="4503543" cy="1857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6891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4253" y="1901030"/>
            <a:ext cx="7214359" cy="4192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301" y="692696"/>
            <a:ext cx="4992995" cy="401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5712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a:t>The circuit of the full wave rectifier consists of a step-down transformer and two diodes that are connected and centre tapped. </a:t>
            </a:r>
          </a:p>
          <a:p>
            <a:pPr algn="just"/>
            <a:r>
              <a:rPr lang="en-IN" dirty="0"/>
              <a:t>The output voltage is obtained across the connected load resistor.</a:t>
            </a:r>
          </a:p>
        </p:txBody>
      </p:sp>
    </p:spTree>
    <p:extLst>
      <p:ext uri="{BB962C8B-B14F-4D97-AF65-F5344CB8AC3E}">
        <p14:creationId xmlns:p14="http://schemas.microsoft.com/office/powerpoint/2010/main" val="2277742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Working of Full Wave Rectifier</a:t>
            </a:r>
            <a:br>
              <a:rPr lang="en-IN" b="1" dirty="0"/>
            </a:br>
            <a:endParaRPr lang="en-IN" dirty="0"/>
          </a:p>
        </p:txBody>
      </p:sp>
      <p:sp>
        <p:nvSpPr>
          <p:cNvPr id="3" name="Content Placeholder 2"/>
          <p:cNvSpPr>
            <a:spLocks noGrp="1"/>
          </p:cNvSpPr>
          <p:nvPr>
            <p:ph idx="1"/>
          </p:nvPr>
        </p:nvSpPr>
        <p:spPr>
          <a:xfrm>
            <a:off x="457200" y="1124744"/>
            <a:ext cx="8229600" cy="5001419"/>
          </a:xfrm>
        </p:spPr>
        <p:txBody>
          <a:bodyPr>
            <a:normAutofit fontScale="62500" lnSpcReduction="20000"/>
          </a:bodyPr>
          <a:lstStyle/>
          <a:p>
            <a:pPr algn="just"/>
            <a:r>
              <a:rPr lang="en-IN" dirty="0"/>
              <a:t>The input AC supplied to the full wave rectifier is very high. The step-down transformer in the rectifier circuit converts the high voltage AC into low voltage AC. </a:t>
            </a:r>
          </a:p>
          <a:p>
            <a:pPr algn="just"/>
            <a:r>
              <a:rPr lang="en-IN" dirty="0"/>
              <a:t>The anode of the centre tapped diodes is connected to the transformer’s secondary winding and connected to the load resistor. </a:t>
            </a:r>
          </a:p>
          <a:p>
            <a:pPr algn="just"/>
            <a:r>
              <a:rPr lang="en-IN" dirty="0"/>
              <a:t>During the positive half cycle of the alternating current, the top half of the secondary winding becomes positive while the second half of the secondary winding becomes negative.</a:t>
            </a:r>
          </a:p>
          <a:p>
            <a:pPr algn="just"/>
            <a:r>
              <a:rPr lang="en-IN" dirty="0"/>
              <a:t>During the positive half cycle, diode D</a:t>
            </a:r>
            <a:r>
              <a:rPr lang="en-IN" baseline="-25000" dirty="0"/>
              <a:t>1</a:t>
            </a:r>
            <a:r>
              <a:rPr lang="en-IN" dirty="0"/>
              <a:t> is forward biased as it is connected to the top of the secondary winding while diode D</a:t>
            </a:r>
            <a:r>
              <a:rPr lang="en-IN" baseline="-25000" dirty="0"/>
              <a:t>2</a:t>
            </a:r>
            <a:r>
              <a:rPr lang="en-IN" dirty="0"/>
              <a:t> is reverse biased as it is connected to the bottom of the secondary winding. Due to this, diode D</a:t>
            </a:r>
            <a:r>
              <a:rPr lang="en-IN" baseline="-25000" dirty="0"/>
              <a:t>1</a:t>
            </a:r>
            <a:r>
              <a:rPr lang="en-IN" dirty="0"/>
              <a:t> will conduct acting as a short circuit and D</a:t>
            </a:r>
            <a:r>
              <a:rPr lang="en-IN" baseline="-25000" dirty="0"/>
              <a:t>2</a:t>
            </a:r>
            <a:r>
              <a:rPr lang="en-IN" dirty="0"/>
              <a:t> will not conduct acting as an open circuit.</a:t>
            </a:r>
          </a:p>
          <a:p>
            <a:pPr algn="just"/>
            <a:r>
              <a:rPr lang="en-IN" dirty="0"/>
              <a:t>During the negative half cycle, the diode D</a:t>
            </a:r>
            <a:r>
              <a:rPr lang="en-IN" baseline="-25000" dirty="0"/>
              <a:t>1</a:t>
            </a:r>
            <a:r>
              <a:rPr lang="en-IN" dirty="0"/>
              <a:t> is reverse biased and the diode D</a:t>
            </a:r>
            <a:r>
              <a:rPr lang="en-IN" baseline="-25000" dirty="0"/>
              <a:t>2</a:t>
            </a:r>
            <a:r>
              <a:rPr lang="en-IN" dirty="0"/>
              <a:t> is forward biased because the top half of the secondary circuit becomes negative and the bottom half of the circuit becomes positive. Thus in a full wave rectifiers, DC voltage is obtained for both positive and negative half cycle.</a:t>
            </a:r>
          </a:p>
          <a:p>
            <a:pPr algn="just"/>
            <a:endParaRPr lang="en-IN" dirty="0"/>
          </a:p>
        </p:txBody>
      </p:sp>
    </p:spTree>
    <p:extLst>
      <p:ext uri="{BB962C8B-B14F-4D97-AF65-F5344CB8AC3E}">
        <p14:creationId xmlns:p14="http://schemas.microsoft.com/office/powerpoint/2010/main" val="2109519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Full Wave Rectifier Formula</a:t>
            </a:r>
            <a:endParaRPr lang="en-IN" dirty="0"/>
          </a:p>
        </p:txBody>
      </p:sp>
      <p:sp>
        <p:nvSpPr>
          <p:cNvPr id="3" name="Content Placeholder 2"/>
          <p:cNvSpPr>
            <a:spLocks noGrp="1"/>
          </p:cNvSpPr>
          <p:nvPr>
            <p:ph idx="1"/>
          </p:nvPr>
        </p:nvSpPr>
        <p:spPr/>
        <p:txBody>
          <a:bodyPr/>
          <a:lstStyle/>
          <a:p>
            <a:r>
              <a:rPr lang="en-IN" b="1" dirty="0"/>
              <a:t>Peak Inverse Voltage</a:t>
            </a:r>
          </a:p>
          <a:p>
            <a:r>
              <a:rPr lang="en-IN" dirty="0"/>
              <a:t>Peak inverse voltage is the maximum voltage a diode can withstand in the reverse-biased direction before breakdown. The peak inverse voltage of the full-wave rectifier is double that of a half-wave rectifier. The PIV across D</a:t>
            </a:r>
            <a:r>
              <a:rPr lang="en-IN" baseline="-25000" dirty="0"/>
              <a:t>1</a:t>
            </a:r>
            <a:r>
              <a:rPr lang="en-IN" dirty="0"/>
              <a:t> and D</a:t>
            </a:r>
            <a:r>
              <a:rPr lang="en-IN" baseline="-25000" dirty="0"/>
              <a:t>2</a:t>
            </a:r>
            <a:r>
              <a:rPr lang="en-IN" dirty="0"/>
              <a:t> is 2V</a:t>
            </a:r>
            <a:r>
              <a:rPr lang="en-IN" baseline="-25000" dirty="0"/>
              <a:t>max</a:t>
            </a:r>
            <a:r>
              <a:rPr lang="en-IN" dirty="0"/>
              <a:t>.</a:t>
            </a:r>
          </a:p>
          <a:p>
            <a:endParaRPr lang="en-IN" dirty="0"/>
          </a:p>
        </p:txBody>
      </p:sp>
    </p:spTree>
    <p:extLst>
      <p:ext uri="{BB962C8B-B14F-4D97-AF65-F5344CB8AC3E}">
        <p14:creationId xmlns:p14="http://schemas.microsoft.com/office/powerpoint/2010/main" val="3684982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DC Output Voltage</a:t>
            </a:r>
            <a:endParaRPr lang="en-IN" dirty="0"/>
          </a:p>
        </p:txBody>
      </p:sp>
      <p:sp>
        <p:nvSpPr>
          <p:cNvPr id="3" name="Content Placeholder 2"/>
          <p:cNvSpPr>
            <a:spLocks noGrp="1"/>
          </p:cNvSpPr>
          <p:nvPr>
            <p:ph idx="1"/>
          </p:nvPr>
        </p:nvSpPr>
        <p:spPr/>
        <p:txBody>
          <a:bodyPr/>
          <a:lstStyle/>
          <a:p>
            <a:r>
              <a:rPr lang="en-IN" dirty="0"/>
              <a:t>The following formula gives the average value of the DC output voltage:</a:t>
            </a:r>
          </a:p>
          <a:p>
            <a:endParaRPr lang="en-IN"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542" y="3569154"/>
            <a:ext cx="6474030" cy="130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20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RMS Value of Current</a:t>
            </a:r>
            <a:endParaRPr lang="en-IN" dirty="0"/>
          </a:p>
        </p:txBody>
      </p:sp>
      <p:sp>
        <p:nvSpPr>
          <p:cNvPr id="3" name="Content Placeholder 2"/>
          <p:cNvSpPr>
            <a:spLocks noGrp="1"/>
          </p:cNvSpPr>
          <p:nvPr>
            <p:ph idx="1"/>
          </p:nvPr>
        </p:nvSpPr>
        <p:spPr/>
        <p:txBody>
          <a:bodyPr/>
          <a:lstStyle/>
          <a:p>
            <a:r>
              <a:rPr lang="en-IN" dirty="0"/>
              <a:t>The RMS value of the current can be calculated using the following formula:</a:t>
            </a:r>
          </a:p>
          <a:p>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9691" y="3573016"/>
            <a:ext cx="3404517" cy="1530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6840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Form Factor</a:t>
            </a:r>
            <a:endParaRPr lang="en-IN" dirty="0"/>
          </a:p>
        </p:txBody>
      </p:sp>
      <p:sp>
        <p:nvSpPr>
          <p:cNvPr id="3" name="Content Placeholder 2"/>
          <p:cNvSpPr>
            <a:spLocks noGrp="1"/>
          </p:cNvSpPr>
          <p:nvPr>
            <p:ph idx="1"/>
          </p:nvPr>
        </p:nvSpPr>
        <p:spPr/>
        <p:txBody>
          <a:bodyPr/>
          <a:lstStyle/>
          <a:p>
            <a:r>
              <a:rPr lang="en-IN" dirty="0"/>
              <a:t>The form factor of the full wave rectifier is calculated using the formula:</a:t>
            </a:r>
          </a:p>
          <a:p>
            <a:endParaRPr lang="en-IN"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717032"/>
            <a:ext cx="8096723" cy="11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7085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Peak Factor</a:t>
            </a:r>
            <a:endParaRPr lang="en-IN" dirty="0"/>
          </a:p>
        </p:txBody>
      </p:sp>
      <p:sp>
        <p:nvSpPr>
          <p:cNvPr id="3" name="Content Placeholder 2"/>
          <p:cNvSpPr>
            <a:spLocks noGrp="1"/>
          </p:cNvSpPr>
          <p:nvPr>
            <p:ph idx="1"/>
          </p:nvPr>
        </p:nvSpPr>
        <p:spPr/>
        <p:txBody>
          <a:bodyPr/>
          <a:lstStyle/>
          <a:p>
            <a:r>
              <a:rPr lang="en-IN" dirty="0"/>
              <a:t>The following formula gives the peak factor of the full wave rectifier:</a:t>
            </a:r>
          </a:p>
          <a:p>
            <a:endParaRPr lang="en-IN"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627262"/>
            <a:ext cx="7650149" cy="1240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440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Rectification Efficiency</a:t>
            </a:r>
            <a:endParaRPr lang="en-IN" dirty="0"/>
          </a:p>
        </p:txBody>
      </p:sp>
      <p:sp>
        <p:nvSpPr>
          <p:cNvPr id="3" name="Content Placeholder 2"/>
          <p:cNvSpPr>
            <a:spLocks noGrp="1"/>
          </p:cNvSpPr>
          <p:nvPr>
            <p:ph idx="1"/>
          </p:nvPr>
        </p:nvSpPr>
        <p:spPr>
          <a:xfrm>
            <a:off x="457200" y="1600200"/>
            <a:ext cx="8229600" cy="4853136"/>
          </a:xfrm>
        </p:spPr>
        <p:txBody>
          <a:bodyPr/>
          <a:lstStyle/>
          <a:p>
            <a:r>
              <a:rPr lang="en-IN" dirty="0"/>
              <a:t>The rectification efficiency of the full-wave rectifier can be obtained using the following formula:</a:t>
            </a:r>
          </a:p>
          <a:p>
            <a:endParaRPr lang="en-IN" dirty="0"/>
          </a:p>
          <a:p>
            <a:endParaRPr lang="en-IN" dirty="0"/>
          </a:p>
          <a:p>
            <a:r>
              <a:rPr lang="en-IN" dirty="0"/>
              <a:t>The efficiency of the full wave rectifiers is 81.2%.</a:t>
            </a:r>
          </a:p>
          <a:p>
            <a:endParaRPr lang="en-IN" dirty="0"/>
          </a:p>
          <a:p>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140968"/>
            <a:ext cx="4600296" cy="1218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4903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Advantages of Full Wave Rectifier</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a:t>The rectification efficiency of full wave rectifiers is double that of half wave rectifiers. The efficiency of half wave rectifiers is 40.6% while the rectification efficiency of full wave rectifiers is 81.2%.</a:t>
            </a:r>
          </a:p>
          <a:p>
            <a:pPr algn="just"/>
            <a:r>
              <a:rPr lang="en-IN" dirty="0"/>
              <a:t>The ripple factor in full wave rectifiers is low hence a simple filter is required. The value of ripple factor in full wave rectifier is 0.482 while in half wave rectifier it is about 1.21.</a:t>
            </a:r>
          </a:p>
          <a:p>
            <a:pPr algn="just"/>
            <a:r>
              <a:rPr lang="en-IN" dirty="0"/>
              <a:t>The output voltage and the output power obtained in full wave rectifiers are higher than that obtained using half wave rectifiers.</a:t>
            </a:r>
          </a:p>
          <a:p>
            <a:pPr algn="just"/>
            <a:r>
              <a:rPr lang="en-IN" dirty="0"/>
              <a:t>The only disadvantage of the full wave rectifier is that they need more circuit elements than the half wave rectifier which makes, making it costlier.</a:t>
            </a:r>
          </a:p>
          <a:p>
            <a:pPr algn="just"/>
            <a:endParaRPr lang="en-IN" dirty="0"/>
          </a:p>
        </p:txBody>
      </p:sp>
    </p:spTree>
    <p:extLst>
      <p:ext uri="{BB962C8B-B14F-4D97-AF65-F5344CB8AC3E}">
        <p14:creationId xmlns:p14="http://schemas.microsoft.com/office/powerpoint/2010/main" val="1459695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Different Types of Rectifier</a:t>
            </a:r>
            <a:br>
              <a:rPr lang="en-IN" b="1" dirty="0"/>
            </a:br>
            <a:endParaRPr lang="en-IN" dirty="0"/>
          </a:p>
        </p:txBody>
      </p:sp>
      <p:sp>
        <p:nvSpPr>
          <p:cNvPr id="3" name="Content Placeholder 2"/>
          <p:cNvSpPr>
            <a:spLocks noGrp="1"/>
          </p:cNvSpPr>
          <p:nvPr>
            <p:ph idx="1"/>
          </p:nvPr>
        </p:nvSpPr>
        <p:spPr/>
        <p:txBody>
          <a:bodyPr/>
          <a:lstStyle/>
          <a:p>
            <a:pPr algn="just"/>
            <a:r>
              <a:rPr lang="en-IN" dirty="0"/>
              <a:t>Rectifiers are mainly classified into two types as:</a:t>
            </a:r>
          </a:p>
          <a:p>
            <a:pPr algn="just"/>
            <a:r>
              <a:rPr lang="en-IN" dirty="0"/>
              <a:t>Uncontrolled Rectifier</a:t>
            </a:r>
          </a:p>
          <a:p>
            <a:pPr algn="just"/>
            <a:r>
              <a:rPr lang="en-IN" dirty="0"/>
              <a:t>Controlled Rectifier</a:t>
            </a:r>
          </a:p>
          <a:p>
            <a:endParaRPr lang="en-IN" dirty="0"/>
          </a:p>
        </p:txBody>
      </p:sp>
    </p:spTree>
    <p:extLst>
      <p:ext uri="{BB962C8B-B14F-4D97-AF65-F5344CB8AC3E}">
        <p14:creationId xmlns:p14="http://schemas.microsoft.com/office/powerpoint/2010/main" val="189732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Uncontrolled Rectifiers</a:t>
            </a:r>
            <a:br>
              <a:rPr lang="en-IN" b="1" dirty="0"/>
            </a:br>
            <a:endParaRPr lang="en-IN" dirty="0"/>
          </a:p>
        </p:txBody>
      </p:sp>
      <p:sp>
        <p:nvSpPr>
          <p:cNvPr id="3" name="Content Placeholder 2"/>
          <p:cNvSpPr>
            <a:spLocks noGrp="1"/>
          </p:cNvSpPr>
          <p:nvPr>
            <p:ph idx="1"/>
          </p:nvPr>
        </p:nvSpPr>
        <p:spPr>
          <a:xfrm>
            <a:off x="323528" y="908720"/>
            <a:ext cx="8496944" cy="5400600"/>
          </a:xfrm>
        </p:spPr>
        <p:txBody>
          <a:bodyPr>
            <a:normAutofit fontScale="85000" lnSpcReduction="10000"/>
          </a:bodyPr>
          <a:lstStyle/>
          <a:p>
            <a:pPr algn="just"/>
            <a:r>
              <a:rPr lang="en-IN" dirty="0"/>
              <a:t>The type of rectifier whose voltage cannot be controlled is known as an uncontrolled rectifier. </a:t>
            </a:r>
          </a:p>
          <a:p>
            <a:pPr algn="just"/>
            <a:r>
              <a:rPr lang="en-IN" dirty="0"/>
              <a:t>Uncontrolled rectifiers are further divided as follows:</a:t>
            </a:r>
          </a:p>
          <a:p>
            <a:r>
              <a:rPr lang="en-IN" dirty="0"/>
              <a:t>Half Wave Rectifier</a:t>
            </a:r>
          </a:p>
          <a:p>
            <a:r>
              <a:rPr lang="en-IN" dirty="0"/>
              <a:t>Full Wave Rectifier</a:t>
            </a:r>
          </a:p>
          <a:p>
            <a:pPr algn="just"/>
            <a:r>
              <a:rPr lang="en-IN" dirty="0"/>
              <a:t>The type of rectifier that converts only the half cycle of the alternating current into the direct current is known as a half-wave rectifier. </a:t>
            </a:r>
          </a:p>
          <a:p>
            <a:pPr algn="just"/>
            <a:r>
              <a:rPr lang="en-IN" dirty="0"/>
              <a:t>Likewise, a full-wave rectifier converts both positive and negative half cycles of the AC. </a:t>
            </a:r>
          </a:p>
          <a:p>
            <a:pPr algn="just"/>
            <a:r>
              <a:rPr lang="en-IN" dirty="0"/>
              <a:t>An example of this is a bridge rectifier. A bridge rectifier uses 4 diodes that are connected in the form of a </a:t>
            </a:r>
            <a:r>
              <a:rPr lang="en-IN" dirty="0">
                <a:hlinkClick r:id="rId2"/>
              </a:rPr>
              <a:t>Wheatstone bridge</a:t>
            </a:r>
            <a:r>
              <a:rPr lang="en-IN" dirty="0"/>
              <a:t>.</a:t>
            </a:r>
          </a:p>
          <a:p>
            <a:endParaRPr lang="en-IN" dirty="0"/>
          </a:p>
        </p:txBody>
      </p:sp>
    </p:spTree>
    <p:extLst>
      <p:ext uri="{BB962C8B-B14F-4D97-AF65-F5344CB8AC3E}">
        <p14:creationId xmlns:p14="http://schemas.microsoft.com/office/powerpoint/2010/main" val="361676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Controlled Rectifiers</a:t>
            </a:r>
            <a:br>
              <a:rPr lang="en-IN" b="1" dirty="0"/>
            </a:br>
            <a:endParaRPr lang="en-IN" dirty="0"/>
          </a:p>
        </p:txBody>
      </p:sp>
      <p:sp>
        <p:nvSpPr>
          <p:cNvPr id="3" name="Content Placeholder 2"/>
          <p:cNvSpPr>
            <a:spLocks noGrp="1"/>
          </p:cNvSpPr>
          <p:nvPr>
            <p:ph idx="1"/>
          </p:nvPr>
        </p:nvSpPr>
        <p:spPr>
          <a:xfrm>
            <a:off x="457200" y="908720"/>
            <a:ext cx="8229600" cy="5217443"/>
          </a:xfrm>
        </p:spPr>
        <p:txBody>
          <a:bodyPr>
            <a:normAutofit fontScale="92500" lnSpcReduction="20000"/>
          </a:bodyPr>
          <a:lstStyle/>
          <a:p>
            <a:pPr algn="just"/>
            <a:r>
              <a:rPr lang="en-IN" dirty="0"/>
              <a:t>A type of rectifier whose voltage can be varied is known as the controlled rectifier. </a:t>
            </a:r>
          </a:p>
          <a:p>
            <a:pPr algn="just"/>
            <a:r>
              <a:rPr lang="en-IN" dirty="0"/>
              <a:t>We use SCRs, MOSFETs and IGBTs to make an uncontrolled rectifier a controlled one. </a:t>
            </a:r>
          </a:p>
          <a:p>
            <a:pPr algn="just"/>
            <a:r>
              <a:rPr lang="en-IN" dirty="0"/>
              <a:t>These rectifiers are preferred over their uncontrolled counterparts. </a:t>
            </a:r>
          </a:p>
          <a:p>
            <a:pPr algn="just"/>
            <a:r>
              <a:rPr lang="en-IN" dirty="0"/>
              <a:t>There are two types of controlled rectifiers, and they are Half Wave Controlled Rectifier and Full Wave Controlled Rectifier. </a:t>
            </a:r>
          </a:p>
          <a:p>
            <a:pPr algn="just"/>
            <a:r>
              <a:rPr lang="en-IN" dirty="0"/>
              <a:t>Half-wave controlled rectifier has the same design as the half-wave uncontrolled rectifier except we replace the diode with an SCR.</a:t>
            </a:r>
          </a:p>
          <a:p>
            <a:endParaRPr lang="en-IN" dirty="0"/>
          </a:p>
        </p:txBody>
      </p:sp>
    </p:spTree>
    <p:extLst>
      <p:ext uri="{BB962C8B-B14F-4D97-AF65-F5344CB8AC3E}">
        <p14:creationId xmlns:p14="http://schemas.microsoft.com/office/powerpoint/2010/main" val="645563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Are Some Applications of Rectifiers?</a:t>
            </a:r>
          </a:p>
        </p:txBody>
      </p:sp>
      <p:sp>
        <p:nvSpPr>
          <p:cNvPr id="3" name="Content Placeholder 2"/>
          <p:cNvSpPr>
            <a:spLocks noGrp="1"/>
          </p:cNvSpPr>
          <p:nvPr>
            <p:ph idx="1"/>
          </p:nvPr>
        </p:nvSpPr>
        <p:spPr/>
        <p:txBody>
          <a:bodyPr>
            <a:normAutofit fontScale="92500" lnSpcReduction="10000"/>
          </a:bodyPr>
          <a:lstStyle/>
          <a:p>
            <a:pPr marL="0" indent="0" algn="just">
              <a:buNone/>
            </a:pPr>
            <a:r>
              <a:rPr lang="en-IN" dirty="0"/>
              <a:t>Some common applications of rectifiers are:</a:t>
            </a:r>
          </a:p>
          <a:p>
            <a:pPr algn="just"/>
            <a:r>
              <a:rPr lang="en-IN" dirty="0"/>
              <a:t>Rectifiers are used in electric welding to provide polarized voltage.</a:t>
            </a:r>
          </a:p>
          <a:p>
            <a:pPr algn="just"/>
            <a:r>
              <a:rPr lang="en-IN" dirty="0"/>
              <a:t>Half-wave rectifiers are used as a mosquito repellent.</a:t>
            </a:r>
          </a:p>
          <a:p>
            <a:pPr algn="just"/>
            <a:r>
              <a:rPr lang="en-IN" dirty="0"/>
              <a:t>Half-wave rectifiers are used as a signal peak detector in AM radio.</a:t>
            </a:r>
          </a:p>
          <a:p>
            <a:pPr algn="just"/>
            <a:r>
              <a:rPr lang="en-IN" dirty="0"/>
              <a:t>Rectifiers are used in modulation, demodulation and voltage multipliers.</a:t>
            </a:r>
          </a:p>
          <a:p>
            <a:pPr algn="just"/>
            <a:endParaRPr lang="en-IN" dirty="0"/>
          </a:p>
        </p:txBody>
      </p:sp>
    </p:spTree>
    <p:extLst>
      <p:ext uri="{BB962C8B-B14F-4D97-AF65-F5344CB8AC3E}">
        <p14:creationId xmlns:p14="http://schemas.microsoft.com/office/powerpoint/2010/main" val="3626882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Half Wave Rectifier</a:t>
            </a:r>
            <a:br>
              <a:rPr lang="en-IN" dirty="0"/>
            </a:br>
            <a:endParaRPr lang="en-IN" dirty="0"/>
          </a:p>
        </p:txBody>
      </p:sp>
      <p:sp>
        <p:nvSpPr>
          <p:cNvPr id="3" name="Content Placeholder 2"/>
          <p:cNvSpPr>
            <a:spLocks noGrp="1"/>
          </p:cNvSpPr>
          <p:nvPr>
            <p:ph idx="1"/>
          </p:nvPr>
        </p:nvSpPr>
        <p:spPr/>
        <p:txBody>
          <a:bodyPr>
            <a:normAutofit/>
          </a:bodyPr>
          <a:lstStyle/>
          <a:p>
            <a:pPr algn="just"/>
            <a:r>
              <a:rPr lang="en-IN" dirty="0">
                <a:effectLst/>
              </a:rPr>
              <a:t>Half-wave rectifiers transform AC voltage to DC voltage. </a:t>
            </a:r>
          </a:p>
          <a:p>
            <a:pPr algn="just"/>
            <a:r>
              <a:rPr lang="en-IN" dirty="0">
                <a:effectLst/>
              </a:rPr>
              <a:t>A half wave rectifier circuit uses only one diode for the transformation. </a:t>
            </a:r>
          </a:p>
          <a:p>
            <a:pPr algn="just"/>
            <a:r>
              <a:rPr lang="en-IN" dirty="0">
                <a:effectLst/>
              </a:rPr>
              <a:t>A half wave rectifier is defined as a type of rectifier that allows only one-half cycle of an AC voltage waveform to pass while blocking the other half cycle. </a:t>
            </a:r>
            <a:endParaRPr lang="en-IN" dirty="0"/>
          </a:p>
        </p:txBody>
      </p:sp>
    </p:spTree>
    <p:extLst>
      <p:ext uri="{BB962C8B-B14F-4D97-AF65-F5344CB8AC3E}">
        <p14:creationId xmlns:p14="http://schemas.microsoft.com/office/powerpoint/2010/main" val="4100888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Half Wave Rectifier Circuit</a:t>
            </a:r>
            <a:br>
              <a:rPr lang="en-IN" b="1" dirty="0"/>
            </a:br>
            <a:endParaRPr lang="en-IN" dirty="0"/>
          </a:p>
        </p:txBody>
      </p:sp>
      <p:sp>
        <p:nvSpPr>
          <p:cNvPr id="3" name="Content Placeholder 2"/>
          <p:cNvSpPr>
            <a:spLocks noGrp="1"/>
          </p:cNvSpPr>
          <p:nvPr>
            <p:ph idx="1"/>
          </p:nvPr>
        </p:nvSpPr>
        <p:spPr/>
        <p:txBody>
          <a:bodyPr>
            <a:normAutofit/>
          </a:bodyPr>
          <a:lstStyle/>
          <a:p>
            <a:r>
              <a:rPr lang="en-IN" dirty="0"/>
              <a:t>A half-wave rectifier is the simplest form of the rectifier and requires only one diode for the construction of a halfwave rectifier circuit.</a:t>
            </a:r>
          </a:p>
          <a:p>
            <a:r>
              <a:rPr lang="en-IN" dirty="0"/>
              <a:t>A halfwave rectifier circuit consists of three main components as follows:</a:t>
            </a:r>
          </a:p>
          <a:p>
            <a:r>
              <a:rPr lang="en-IN" dirty="0"/>
              <a:t>A diode</a:t>
            </a:r>
          </a:p>
          <a:p>
            <a:r>
              <a:rPr lang="en-IN" dirty="0"/>
              <a:t>A transformer</a:t>
            </a:r>
          </a:p>
          <a:p>
            <a:r>
              <a:rPr lang="en-IN" dirty="0"/>
              <a:t>A resistive load</a:t>
            </a:r>
          </a:p>
          <a:p>
            <a:endParaRPr lang="en-IN" dirty="0"/>
          </a:p>
        </p:txBody>
      </p:sp>
    </p:spTree>
    <p:extLst>
      <p:ext uri="{BB962C8B-B14F-4D97-AF65-F5344CB8AC3E}">
        <p14:creationId xmlns:p14="http://schemas.microsoft.com/office/powerpoint/2010/main" val="4579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808</TotalTime>
  <Words>1940</Words>
  <Application>Microsoft Office PowerPoint</Application>
  <PresentationFormat>On-screen Show (4:3)</PresentationFormat>
  <Paragraphs>139</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Times New Roman</vt:lpstr>
      <vt:lpstr>Office Theme</vt:lpstr>
      <vt:lpstr>PowerPoint Presentation</vt:lpstr>
      <vt:lpstr>Rectifier</vt:lpstr>
      <vt:lpstr>What is Rectifier? </vt:lpstr>
      <vt:lpstr>Different Types of Rectifier </vt:lpstr>
      <vt:lpstr>Uncontrolled Rectifiers </vt:lpstr>
      <vt:lpstr>Controlled Rectifiers </vt:lpstr>
      <vt:lpstr>What Are Some Applications of Rectifiers?</vt:lpstr>
      <vt:lpstr>Half Wave Rectifier </vt:lpstr>
      <vt:lpstr>Half Wave Rectifier Circuit </vt:lpstr>
      <vt:lpstr> Half-wave rectifier diagram:</vt:lpstr>
      <vt:lpstr>Working of Half Wave Rectifier </vt:lpstr>
      <vt:lpstr>Cont….</vt:lpstr>
      <vt:lpstr>PowerPoint Presentation</vt:lpstr>
      <vt:lpstr>PowerPoint Presentation</vt:lpstr>
      <vt:lpstr>PowerPoint Presentation</vt:lpstr>
      <vt:lpstr>PowerPoint Presentation</vt:lpstr>
      <vt:lpstr>Half Wave Rectifier Waveform </vt:lpstr>
      <vt:lpstr>Half Wave Rectifier Capacitor Filter </vt:lpstr>
      <vt:lpstr>PowerPoint Presentation</vt:lpstr>
      <vt:lpstr>Half Wave Rectifier Formula </vt:lpstr>
      <vt:lpstr>Efficiency of Halfwave Rectifier </vt:lpstr>
      <vt:lpstr>RMS value of Half Wave Rectifier</vt:lpstr>
      <vt:lpstr>Form factor of a Half wave Rectifier</vt:lpstr>
      <vt:lpstr>Applications of Half Wave Rectifier </vt:lpstr>
      <vt:lpstr>Disadvantages of Half Wave Rectifier</vt:lpstr>
      <vt:lpstr>Questions</vt:lpstr>
      <vt:lpstr>Full Wave Rectifier</vt:lpstr>
      <vt:lpstr>Defining Full Wave Rectifiers</vt:lpstr>
      <vt:lpstr>Full Wave Rectifier Circuit</vt:lpstr>
      <vt:lpstr>PowerPoint Presentation</vt:lpstr>
      <vt:lpstr>PowerPoint Presentation</vt:lpstr>
      <vt:lpstr>Working of Full Wave Rectifier </vt:lpstr>
      <vt:lpstr>Full Wave Rectifier Formula</vt:lpstr>
      <vt:lpstr>DC Output Voltage</vt:lpstr>
      <vt:lpstr>RMS Value of Current</vt:lpstr>
      <vt:lpstr>Form Factor</vt:lpstr>
      <vt:lpstr>Peak Factor</vt:lpstr>
      <vt:lpstr>Rectification Efficiency</vt:lpstr>
      <vt:lpstr>Advantages of Full Wave Rectifier</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 vinod</dc:creator>
  <cp:lastModifiedBy>Dr SURESH S</cp:lastModifiedBy>
  <cp:revision>3</cp:revision>
  <dcterms:created xsi:type="dcterms:W3CDTF">2023-08-07T08:29:53Z</dcterms:created>
  <dcterms:modified xsi:type="dcterms:W3CDTF">2024-07-26T14:52:48Z</dcterms:modified>
</cp:coreProperties>
</file>