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863" r:id="rId4"/>
    <p:sldId id="866" r:id="rId5"/>
    <p:sldId id="874" r:id="rId7"/>
    <p:sldId id="875" r:id="rId8"/>
    <p:sldId id="876" r:id="rId9"/>
    <p:sldId id="871" r:id="rId10"/>
    <p:sldId id="872" r:id="rId11"/>
    <p:sldId id="873" r:id="rId12"/>
    <p:sldId id="867" r:id="rId13"/>
    <p:sldId id="870" r:id="rId14"/>
    <p:sldId id="868" r:id="rId15"/>
    <p:sldId id="877" r:id="rId16"/>
    <p:sldId id="869" r:id="rId17"/>
    <p:sldId id="324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Jedar" initials="G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858E-034A-414C-A70B-4674612B4B2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457C-F517-4493-A7D8-B6D0C4E9D83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8097" y="511301"/>
            <a:ext cx="7195804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36C0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5986" y="1595535"/>
            <a:ext cx="5211445" cy="351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969007" cy="45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518647" y="0"/>
            <a:ext cx="1633727" cy="794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1112" y="1593470"/>
            <a:ext cx="7309774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91" y="1351280"/>
            <a:ext cx="10610850" cy="183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1438" y="6635616"/>
            <a:ext cx="2634615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8" y="6539597"/>
            <a:ext cx="649351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  <a:tabLst>
                <a:tab pos="4845685" algn="l"/>
              </a:tabLst>
            </a:pPr>
            <a:r>
              <a:rPr sz="2700" i="1" spc="-15" baseline="-500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INSPIRING</a:t>
            </a:r>
            <a:r>
              <a:rPr sz="2700" i="1" spc="52" baseline="-500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i="1" spc="-15" baseline="-500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EXCELLENCE	</a:t>
            </a:r>
            <a:r>
              <a:rPr sz="1200" spc="-1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Copyright 2020</a:t>
            </a:r>
            <a:r>
              <a:rPr sz="1200" spc="195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SkillAssure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068"/>
            <a:ext cx="12191999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641" y="2165643"/>
            <a:ext cx="288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Start-Up</a:t>
            </a:r>
            <a:r>
              <a:rPr sz="2400" b="0" spc="-21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0" spc="-1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Acceleration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85754" y="17526"/>
            <a:ext cx="1119377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11294" y="624434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PROJECT SOLUTIONS</a:t>
            </a:r>
            <a:endParaRPr lang="en-US" sz="3600" kern="0" dirty="0">
              <a:latin typeface="Product Sans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0" y="1418239"/>
            <a:ext cx="5989528" cy="5152517"/>
          </a:xfrm>
          <a:prstGeom prst="rect">
            <a:avLst/>
          </a:prstGeom>
        </p:spPr>
      </p:pic>
      <p:pic>
        <p:nvPicPr>
          <p:cNvPr id="4" name="Picture 5" descr="C:\Users\rakes\OneDrive\Desktop\Pratian\Output.jpegOutpu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53898" y="1416529"/>
            <a:ext cx="4675505" cy="51584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482540" y="638811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PROJECT SOLUTIONS</a:t>
            </a:r>
            <a:endParaRPr lang="en-US" sz="3600" kern="0" dirty="0">
              <a:latin typeface="Product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3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pic>
        <p:nvPicPr>
          <p:cNvPr id="4" name="Picture 5" descr="C:\Users\rakes\OneDrive\Desktop\Pratian\unittest1.pngunittest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4880" y="1321435"/>
            <a:ext cx="5206365" cy="5243830"/>
          </a:xfrm>
          <a:prstGeom prst="rect">
            <a:avLst/>
          </a:prstGeom>
        </p:spPr>
      </p:pic>
      <p:pic>
        <p:nvPicPr>
          <p:cNvPr id="6" name="Picture 6" descr="C:\Users\rakes\OneDrive\Desktop\Pratian\unittest2.pngunittest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38240" y="1322070"/>
            <a:ext cx="5102225" cy="5243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410653" y="595679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PROJECT OUTPUT</a:t>
            </a:r>
            <a:endParaRPr lang="en-US" sz="3600" kern="0" dirty="0">
              <a:latin typeface="Product Sans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pic>
        <p:nvPicPr>
          <p:cNvPr id="4" name="Picture 4" descr="C:\Users\rakes\OneDrive\Desktop\Pratian\TestCases.jpegTestCase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3055" y="1591945"/>
            <a:ext cx="6555740" cy="4895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260465" y="1717113"/>
            <a:ext cx="8074145" cy="226217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kern="0" dirty="0">
                <a:latin typeface="Calibri" panose="020F0502020204030204"/>
              </a:rPr>
              <a:t>CODE </a:t>
            </a:r>
            <a:br>
              <a:rPr lang="en-US" kern="0" dirty="0">
                <a:latin typeface="Calibri" panose="020F0502020204030204"/>
              </a:rPr>
            </a:br>
            <a:r>
              <a:rPr lang="en-US" kern="0">
                <a:latin typeface="Calibri" panose="020F0502020204030204"/>
              </a:rPr>
              <a:t>WALKTHROUGH </a:t>
            </a:r>
            <a:r>
              <a:rPr lang="en-US" kern="0" dirty="0">
                <a:latin typeface="Calibri" panose="020F0502020204030204"/>
              </a:rPr>
              <a:t>...</a:t>
            </a:r>
            <a:endParaRPr lang="en-US" kern="0" dirty="0">
              <a:latin typeface="Calibri" panose="020F0502020204030204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204024"/>
            <a:ext cx="2009955" cy="411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0121" y="2022961"/>
            <a:ext cx="7309774" cy="307777"/>
          </a:xfrm>
        </p:spPr>
        <p:txBody>
          <a:bodyPr wrap="square" lIns="0" tIns="0" rIns="0" bIns="0" anchor="t">
            <a:spAutoFit/>
          </a:bodyPr>
          <a:lstStyle/>
          <a:p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3367521" y="552547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RECORDING LINK</a:t>
            </a:r>
            <a:endParaRPr lang="en-US" sz="3600" kern="0" dirty="0">
              <a:latin typeface="Product Sans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45873"/>
            <a:ext cx="2009955" cy="411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788" y="1333500"/>
            <a:ext cx="6753605" cy="4190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567" y="3251188"/>
            <a:ext cx="3916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b="0" spc="-3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-3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You</a:t>
            </a:r>
            <a:endParaRPr b="0" spc="-3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91" y="6596040"/>
            <a:ext cx="2634615" cy="185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© </a:t>
            </a:r>
            <a:r>
              <a:rPr sz="1050" spc="-10">
                <a:solidFill>
                  <a:srgbClr val="7D7D7D"/>
                </a:solidFill>
                <a:latin typeface="Lato"/>
                <a:cs typeface="Lato"/>
              </a:rPr>
              <a:t>Pratian Technologies </a:t>
            </a: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(India) </a:t>
            </a:r>
            <a:r>
              <a:rPr sz="1050" spc="-10">
                <a:solidFill>
                  <a:srgbClr val="7D7D7D"/>
                </a:solidFill>
                <a:latin typeface="Lato"/>
                <a:cs typeface="Lato"/>
              </a:rPr>
              <a:t>Pvt. Ltd,</a:t>
            </a:r>
            <a:r>
              <a:rPr sz="1050" spc="35">
                <a:solidFill>
                  <a:srgbClr val="7D7D7D"/>
                </a:solidFill>
                <a:latin typeface="Lato"/>
                <a:cs typeface="Lato"/>
              </a:rPr>
              <a:t> </a:t>
            </a: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2020</a:t>
            </a:r>
            <a:endParaRPr sz="1050">
              <a:latin typeface="Lato"/>
              <a:cs typeface="Lato"/>
            </a:endParaRPr>
          </a:p>
        </p:txBody>
      </p:sp>
      <p:pic>
        <p:nvPicPr>
          <p:cNvPr id="6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AGENDA</a:t>
            </a:r>
            <a:endParaRPr lang="en-US" sz="5400" dirty="0"/>
          </a:p>
        </p:txBody>
      </p:sp>
      <p:sp>
        <p:nvSpPr>
          <p:cNvPr id="15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1" y="2695568"/>
            <a:ext cx="6882938" cy="3989904"/>
          </a:xfrm>
        </p:spPr>
        <p:txBody>
          <a:bodyPr wrap="square" lIns="0" tIns="0" rIns="0" bIns="0" anchor="t">
            <a:no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/>
              <a:t>Project Introduction</a:t>
            </a:r>
            <a:endParaRPr lang="en-US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Code Walkthrough 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Key Concepts - Why we are doing it ? &amp; Benefits?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Threads &amp; Files Explanation - Why implementing Threads? How? &amp; Benefits?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Output Explanation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31921" r="17927"/>
          <a:stretch>
            <a:fillRect/>
          </a:stretch>
        </p:blipFill>
        <p:spPr>
          <a:xfrm>
            <a:off x="7273635" y="10"/>
            <a:ext cx="491684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80616" y="667566"/>
            <a:ext cx="6104446" cy="78131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latin typeface="Product Sans"/>
              </a:rPr>
              <a:t>PROJECT INTRODUCTION </a:t>
            </a:r>
            <a:endParaRPr lang="en-US" sz="3600">
              <a:latin typeface="Product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7125" y="1819275"/>
            <a:ext cx="485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/>
                <a:cs typeface="Calibri" panose="020F0502020204030204"/>
              </a:rPr>
              <a:t>Search Engine Case Study</a:t>
            </a:r>
            <a:endParaRPr lang="en-US" sz="2800" b="1" dirty="0">
              <a:solidFill>
                <a:srgbClr val="002060"/>
              </a:solidFill>
              <a:latin typeface="Arial" panose="020B0604020202020204"/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840" y="2342515"/>
            <a:ext cx="10448925" cy="4154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/>
              <a:buChar char="•"/>
            </a:pPr>
            <a:r>
              <a:rPr lang="en-US" sz="2400" dirty="0">
                <a:latin typeface="Arial" panose="020B0604020202020204"/>
                <a:cs typeface="Calibri" panose="020F0502020204030204"/>
              </a:rPr>
              <a:t>This case study was carried out to implement search operations on files present in the system. It consists of 5 levels.</a:t>
            </a:r>
            <a:endParaRPr lang="en-US"/>
          </a:p>
          <a:p>
            <a:pPr marL="342900" indent="-342900">
              <a:buFont typeface="Arial" panose="020B0604020202020204"/>
              <a:buChar char="•"/>
            </a:pP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This a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lgorithm display</a:t>
            </a: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s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 all Active and Inactive drives</a:t>
            </a: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 prsesnt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 in the system.</a:t>
            </a:r>
            <a:endParaRPr lang="en-US" sz="2400" dirty="0">
              <a:latin typeface="Arial" panose="020B0604020202020204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r>
              <a:rPr lang="en-US" sz="2400" dirty="0">
                <a:latin typeface="Arial" panose="020B0604020202020204"/>
                <a:cs typeface="Calibri" panose="020F0502020204030204"/>
              </a:rPr>
              <a:t>It </a:t>
            </a: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can search the file in each directory and displays the location of the file on the console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.</a:t>
            </a:r>
            <a:endParaRPr lang="en-US" sz="2400" dirty="0">
              <a:latin typeface="Arial" panose="020B0604020202020204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r>
              <a:rPr lang="en-US" sz="2400" dirty="0">
                <a:latin typeface="Arial" panose="020B0604020202020204"/>
                <a:cs typeface="Calibri" panose="020F0502020204030204"/>
              </a:rPr>
              <a:t>F</a:t>
            </a: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or improving the efficiency of our algorithm, the multithreading algorithm has been used for searching file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.</a:t>
            </a:r>
            <a:endParaRPr lang="en-US" sz="2400" dirty="0">
              <a:latin typeface="Arial" panose="020B0604020202020204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r>
              <a:rPr lang="en-US" sz="2400">
                <a:latin typeface="Arial" panose="020B0604020202020204"/>
                <a:cs typeface="Calibri" panose="020F0502020204030204"/>
              </a:rPr>
              <a:t>Caching concept is implemented to search for a file if it is already 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searched earlier.</a:t>
            </a:r>
            <a:endParaRPr lang="en-US" sz="2400" dirty="0">
              <a:latin typeface="Arial" panose="020B0604020202020204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At last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, Unit testing is done </a:t>
            </a:r>
            <a:r>
              <a:rPr lang="en-GB" altLang="en-US" sz="2400" dirty="0">
                <a:latin typeface="Arial" panose="020B0604020202020204"/>
                <a:cs typeface="Calibri" panose="020F0502020204030204"/>
              </a:rPr>
              <a:t>for all the level works perfectly</a:t>
            </a:r>
            <a:r>
              <a:rPr lang="en-US" sz="2400" dirty="0">
                <a:latin typeface="Arial" panose="020B0604020202020204"/>
                <a:cs typeface="Calibri" panose="020F0502020204030204"/>
              </a:rPr>
              <a:t>.</a:t>
            </a:r>
            <a:endParaRPr lang="en-US" sz="2400" dirty="0">
              <a:latin typeface="Arial" panose="020B060402020202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640" y="1564715"/>
            <a:ext cx="9509509" cy="4462760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1.0      USE CASES</a:t>
            </a:r>
            <a:br>
              <a:rPr lang="en-US" sz="2900" b="0" dirty="0">
                <a:solidFill>
                  <a:schemeClr val="tx1"/>
                </a:solidFill>
                <a:latin typeface="Calibri" panose="020F0502020204030204"/>
              </a:rPr>
            </a:b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1. Search for a file in the system</a:t>
            </a:r>
            <a:br>
              <a:rPr lang="en-US" sz="2900" b="0" dirty="0">
                <a:solidFill>
                  <a:schemeClr val="tx1"/>
                </a:solidFill>
                <a:latin typeface="Calibri" panose="020F0502020204030204"/>
              </a:rPr>
            </a:b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2. </a:t>
            </a:r>
            <a:r>
              <a:rPr lang="en-US" sz="2900" b="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View File Locations Searched</a:t>
            </a:r>
            <a:br>
              <a:rPr lang="en-US" sz="2900" b="0" dirty="0">
                <a:latin typeface="Calibri" panose="020F0502020204030204"/>
              </a:rPr>
            </a:br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2.0      LEVELS TO CRACK</a:t>
            </a:r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Level 1</a:t>
            </a:r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·       Identify the Drives Active and Inactive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·       Display the Drives found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·       Display a message asking for file name to search 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38766" y="667566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PROBLEM STATEMENT</a:t>
            </a:r>
            <a:endParaRPr lang="en-US" sz="3600" kern="0" dirty="0">
              <a:latin typeface="Product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2125" y="3071812"/>
            <a:ext cx="1047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7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244" y="1564715"/>
            <a:ext cx="9509509" cy="4909036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Level 2</a:t>
            </a:r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l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Search for File Name in each drive</a:t>
            </a:r>
            <a:br>
              <a:rPr lang="en-US" sz="2900" b="0" dirty="0">
                <a:solidFill>
                  <a:schemeClr val="tx1"/>
                </a:solidFill>
                <a:latin typeface="Calibri" panose="020F0502020204030204"/>
              </a:rPr>
            </a:b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Display the path if file name is found in console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l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Linear Search – Sequential in one drive after another</a:t>
            </a:r>
            <a:br>
              <a:rPr lang="en-US" sz="2900" b="0" dirty="0">
                <a:solidFill>
                  <a:schemeClr val="tx1"/>
                </a:solidFill>
                <a:latin typeface="Calibri" panose="020F0502020204030204"/>
              </a:rPr>
            </a:b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 Level 3</a:t>
            </a:r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 Refine your search to enable parallel processing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 Each drive to be searched multi-threaded.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 Implement Exceptions - Generic and Custom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 Display the path if file name is found in console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l"/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38766" y="710698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PROBLEM STATEMENT</a:t>
            </a:r>
            <a:endParaRPr lang="en-US" sz="3600" kern="0" dirty="0">
              <a:latin typeface="Product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3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244" y="1564715"/>
            <a:ext cx="9509509" cy="4909036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Level 4</a:t>
            </a:r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Store the Search Results in a file : Search History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Every Search initiated would now first check in history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If found, user is presented the file locations from the history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A new search is initiated if user is not satisfied with results from history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  <a:latin typeface="Calibri" panose="020F0502020204030204"/>
              </a:rPr>
              <a:t>Level 5</a:t>
            </a:r>
            <a:endParaRPr lang="en-US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 Write Unit Tests to ensure code quality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marL="457200" indent="-457200" algn="just">
              <a:buFont typeface="Arial" panose="020B0604020202020204"/>
              <a:buChar char="•"/>
            </a:pPr>
            <a:r>
              <a:rPr lang="en-US" sz="2900" b="0" dirty="0">
                <a:solidFill>
                  <a:schemeClr val="tx1"/>
                </a:solidFill>
                <a:latin typeface="Calibri" panose="020F0502020204030204"/>
              </a:rPr>
              <a:t> Break down into Unit Testable methods</a:t>
            </a:r>
            <a:endParaRPr lang="en-US" sz="2900" b="0" dirty="0">
              <a:solidFill>
                <a:schemeClr val="tx1"/>
              </a:solidFill>
              <a:latin typeface="Calibri" panose="020F0502020204030204"/>
            </a:endParaRPr>
          </a:p>
          <a:p>
            <a:pPr algn="just"/>
            <a:endParaRPr lang="en-US" sz="2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2893068" y="480660"/>
            <a:ext cx="6578899" cy="766933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4000" kern="0" dirty="0">
                <a:latin typeface="Product Sans"/>
              </a:rPr>
              <a:t>PROBLEM STATEMENT</a:t>
            </a:r>
            <a:endParaRPr lang="en-US" sz="4000" kern="0" dirty="0">
              <a:latin typeface="Product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3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338766" y="552547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PROJECT SOLUTIONS</a:t>
            </a:r>
            <a:endParaRPr lang="en-US" sz="3600" kern="0" dirty="0">
              <a:latin typeface="Product Sans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02" y="1404487"/>
            <a:ext cx="4705610" cy="5399490"/>
          </a:xfrm>
          <a:prstGeom prst="rect">
            <a:avLst/>
          </a:prstGeom>
        </p:spPr>
      </p:pic>
      <p:pic>
        <p:nvPicPr>
          <p:cNvPr id="4" name="Picture 5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58" y="1400543"/>
            <a:ext cx="4935254" cy="5389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396276" y="595679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PROJECT SOLUTIONS</a:t>
            </a:r>
            <a:endParaRPr lang="en-US" sz="3600" kern="0" dirty="0">
              <a:latin typeface="Product Sans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5" y="1360796"/>
            <a:ext cx="4726486" cy="5388297"/>
          </a:xfrm>
          <a:prstGeom prst="rect">
            <a:avLst/>
          </a:prstGeom>
        </p:spPr>
      </p:pic>
      <p:pic>
        <p:nvPicPr>
          <p:cNvPr id="4" name="Picture 5" descr="C:\Users\rakes\OneDrive\Desktop\Pratian\Level4.jpegLevel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0410" y="1371600"/>
            <a:ext cx="610425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396276" y="638811"/>
            <a:ext cx="5514975" cy="680669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>
              <a:defRPr sz="6600" b="1" i="0">
                <a:solidFill>
                  <a:srgbClr val="03428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600" kern="0" dirty="0">
                <a:latin typeface="Product Sans"/>
              </a:rPr>
              <a:t>PROJECT SOLUTIONS</a:t>
            </a:r>
            <a:endParaRPr lang="en-US" sz="3600" kern="0" dirty="0">
              <a:latin typeface="Product Sans"/>
            </a:endParaRPr>
          </a:p>
        </p:txBody>
      </p:sp>
      <p:pic>
        <p:nvPicPr>
          <p:cNvPr id="2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8212" y="89005"/>
            <a:ext cx="2009955" cy="411465"/>
          </a:xfrm>
          <a:prstGeom prst="rect">
            <a:avLst/>
          </a:prstGeom>
        </p:spPr>
      </p:pic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" y="1619520"/>
            <a:ext cx="5384102" cy="3608518"/>
          </a:xfrm>
          <a:prstGeom prst="rect">
            <a:avLst/>
          </a:prstGeom>
        </p:spPr>
      </p:pic>
      <p:pic>
        <p:nvPicPr>
          <p:cNvPr id="4" name="Picture 5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40" y="1618166"/>
            <a:ext cx="5673116" cy="3611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Presentation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Lato</vt:lpstr>
      <vt:lpstr>Segoe Print</vt:lpstr>
      <vt:lpstr>Product Sans</vt:lpstr>
      <vt:lpstr>Microsoft YaHei</vt:lpstr>
      <vt:lpstr>Arial Unicode MS</vt:lpstr>
      <vt:lpstr>Office Theme</vt:lpstr>
      <vt:lpstr>Start-Up Acceleration</vt:lpstr>
      <vt:lpstr>AGENDA</vt:lpstr>
      <vt:lpstr>PROJECT INTRODUCTION </vt:lpstr>
      <vt:lpstr>·       Display a message asking for file name to search </vt:lpstr>
      <vt:lpstr> Display the path if file name is found in console</vt:lpstr>
      <vt:lpstr> Break down into Unit Testable 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K.</dc:creator>
  <cp:lastModifiedBy>rakes</cp:lastModifiedBy>
  <cp:revision>339</cp:revision>
  <dcterms:created xsi:type="dcterms:W3CDTF">2020-03-03T18:00:00Z</dcterms:created>
  <dcterms:modified xsi:type="dcterms:W3CDTF">2021-11-29T14:21:23Z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2020-03-03T11:00:00Z</vt:filetime>
  </property>
  <property fmtid="{D5CDD505-2E9C-101B-9397-08002B2CF9AE}" pid="5" name="ContentTypeId">
    <vt:lpwstr>0x010100AD8EDD70634DCB4D8A457753096EE2C2</vt:lpwstr>
  </property>
  <property fmtid="{D5CDD505-2E9C-101B-9397-08002B2CF9AE}" pid="6" name="ICV">
    <vt:lpwstr>84D43754C21841148E8CF6E0C2CE55C9</vt:lpwstr>
  </property>
  <property fmtid="{D5CDD505-2E9C-101B-9397-08002B2CF9AE}" pid="7" name="KSOProductBuildVer">
    <vt:lpwstr>1033-11.2.0.10351</vt:lpwstr>
  </property>
</Properties>
</file>