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CD3DD-4F1B-F49F-4207-D1AE2047B0C4}" v="879" dt="2023-11-28T02:45:49.366"/>
    <p1510:client id="{AA5AD3A9-E08F-8531-FC37-F941BEAA7B4F}" v="491" dt="2023-11-28T02:43:04.0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28385" y="2733544"/>
            <a:ext cx="4805996" cy="1297115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  <a:ea typeface="Calibri Light"/>
                <a:cs typeface="Calibri Light"/>
              </a:rPr>
              <a:t>FPGA is all you need!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7227" y="5698434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2000" dirty="0">
                <a:solidFill>
                  <a:schemeClr val="tx2"/>
                </a:solidFill>
                <a:ea typeface="Calibri"/>
                <a:cs typeface="Calibri"/>
              </a:rPr>
              <a:t>Akula Nitish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algn="r"/>
            <a:r>
              <a:rPr lang="en-US" sz="2000" dirty="0">
                <a:solidFill>
                  <a:schemeClr val="tx2"/>
                </a:solidFill>
                <a:ea typeface="Calibri"/>
                <a:cs typeface="Calibri"/>
              </a:rPr>
              <a:t>Rakesh </a:t>
            </a:r>
            <a:r>
              <a:rPr lang="en-US" sz="2000" dirty="0" err="1">
                <a:solidFill>
                  <a:schemeClr val="tx2"/>
                </a:solidFill>
                <a:ea typeface="Calibri"/>
                <a:cs typeface="Calibri"/>
              </a:rPr>
              <a:t>Gourani</a:t>
            </a:r>
            <a:endParaRPr lang="en-US" sz="2000" dirty="0">
              <a:solidFill>
                <a:schemeClr val="tx2"/>
              </a:solidFill>
              <a:ea typeface="Calibri"/>
              <a:cs typeface="Calibri"/>
            </a:endParaRPr>
          </a:p>
        </p:txBody>
      </p:sp>
      <p:pic>
        <p:nvPicPr>
          <p:cNvPr id="19" name="Graphic 18" descr="Processor">
            <a:extLst>
              <a:ext uri="{FF2B5EF4-FFF2-40B4-BE49-F238E27FC236}">
                <a16:creationId xmlns:a16="http://schemas.microsoft.com/office/drawing/2014/main" id="{F30C65F1-B1C3-A945-F9C0-6EC8995B5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D31C85-17DA-D091-0A9C-7AC5A50E2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>
                <a:ea typeface="Calibri Light"/>
                <a:cs typeface="Calibri Light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A8930-A718-CDF8-B0B2-741550E56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>
                <a:ea typeface="+mn-lt"/>
                <a:cs typeface="+mn-lt"/>
              </a:rPr>
              <a:t>Transformer's impact spans NLP, Computer Vision, and beyond</a:t>
            </a:r>
            <a:r>
              <a:rPr lang="en-US" sz="1700">
                <a:cs typeface="Calibri"/>
              </a:rPr>
              <a:t>[1].</a:t>
            </a:r>
            <a:endParaRPr lang="en-US" sz="1700">
              <a:ea typeface="Calibri"/>
              <a:cs typeface="Calibri"/>
            </a:endParaRPr>
          </a:p>
          <a:p>
            <a:r>
              <a:rPr lang="en-US" sz="1700">
                <a:cs typeface="Calibri"/>
              </a:rPr>
              <a:t>There are Energy and Power efficient FPGA Implementations of the Transformer and similar Architectures[2][3].</a:t>
            </a:r>
            <a:endParaRPr lang="en-US" sz="1700">
              <a:ea typeface="Calibri"/>
              <a:cs typeface="Calibri"/>
            </a:endParaRPr>
          </a:p>
          <a:p>
            <a:r>
              <a:rPr lang="en-US" sz="1700">
                <a:ea typeface="+mn-lt"/>
                <a:cs typeface="+mn-lt"/>
              </a:rPr>
              <a:t>Current gap: absence of open-source RTL code for FPGA-based Transformer implementation</a:t>
            </a:r>
          </a:p>
          <a:p>
            <a:r>
              <a:rPr lang="en-US" sz="1700">
                <a:ea typeface="+mn-lt"/>
                <a:cs typeface="+mn-lt"/>
              </a:rPr>
              <a:t>Open-Source HLS Code Solution:</a:t>
            </a:r>
            <a:endParaRPr lang="en-US" sz="1700">
              <a:ea typeface="Calibri" panose="020F0502020204030204"/>
              <a:cs typeface="Calibri" panose="020F0502020204030204"/>
            </a:endParaRPr>
          </a:p>
          <a:p>
            <a:pPr lvl="1"/>
            <a:r>
              <a:rPr lang="en-US" sz="1700">
                <a:ea typeface="+mn-lt"/>
                <a:cs typeface="+mn-lt"/>
              </a:rPr>
              <a:t>Developing open-source HLS code.</a:t>
            </a:r>
            <a:endParaRPr lang="en-US" sz="1700">
              <a:ea typeface="Calibri"/>
              <a:cs typeface="Calibri"/>
            </a:endParaRPr>
          </a:p>
          <a:p>
            <a:pPr lvl="1"/>
            <a:r>
              <a:rPr lang="en-US" sz="1700">
                <a:ea typeface="+mn-lt"/>
                <a:cs typeface="+mn-lt"/>
              </a:rPr>
              <a:t>Prioritizing ease of use and flexibility.</a:t>
            </a:r>
            <a:endParaRPr lang="en-US" sz="1700">
              <a:ea typeface="Calibri"/>
              <a:cs typeface="Calibri"/>
            </a:endParaRPr>
          </a:p>
          <a:p>
            <a:pPr lvl="1"/>
            <a:r>
              <a:rPr lang="en-US" sz="1700">
                <a:ea typeface="+mn-lt"/>
                <a:cs typeface="+mn-lt"/>
              </a:rPr>
              <a:t>Enabling seamless integration as an IP for diverse learning models.</a:t>
            </a:r>
            <a:endParaRPr lang="en-US" sz="1700">
              <a:ea typeface="Calibri"/>
              <a:cs typeface="Calibri"/>
            </a:endParaRPr>
          </a:p>
        </p:txBody>
      </p:sp>
      <p:pic>
        <p:nvPicPr>
          <p:cNvPr id="4" name="Picture 3" descr="A diagram of a transformer model&#10;&#10;Description automatically generated">
            <a:extLst>
              <a:ext uri="{FF2B5EF4-FFF2-40B4-BE49-F238E27FC236}">
                <a16:creationId xmlns:a16="http://schemas.microsoft.com/office/drawing/2014/main" id="{E8D85285-B665-2FA3-89C1-7F56CCE599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92" r="4560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0551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C9B4A8-3F39-F4C2-8D83-1AF3EEA3D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>
                <a:ea typeface="Calibri Light"/>
                <a:cs typeface="Calibri Light"/>
              </a:rPr>
              <a:t>Key Challenges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3BA97-0709-516A-33E8-3EEA28AA8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/>
              <a:buChar char="•"/>
            </a:pPr>
            <a:r>
              <a:rPr lang="en-US" sz="2200" b="1">
                <a:ea typeface="+mn-lt"/>
                <a:cs typeface="+mn-lt"/>
              </a:rPr>
              <a:t>Absence of Existing C/C++ Codebase:</a:t>
            </a:r>
            <a:endParaRPr lang="en-US" sz="2200"/>
          </a:p>
          <a:p>
            <a:pPr marL="971550" lvl="1" indent="-285750">
              <a:buFont typeface="Arial"/>
              <a:buChar char="•"/>
            </a:pPr>
            <a:r>
              <a:rPr lang="en-US" sz="2200">
                <a:ea typeface="+mn-lt"/>
                <a:cs typeface="+mn-lt"/>
              </a:rPr>
              <a:t>No available C/C++ codebase for Transformer analysis and acceleration.</a:t>
            </a:r>
            <a:endParaRPr lang="en-US" sz="2200"/>
          </a:p>
          <a:p>
            <a:pPr>
              <a:buFont typeface="Arial"/>
              <a:buChar char="•"/>
            </a:pPr>
            <a:r>
              <a:rPr lang="en-US" sz="2200" b="1">
                <a:ea typeface="+mn-lt"/>
                <a:cs typeface="+mn-lt"/>
              </a:rPr>
              <a:t>Python Library Dependency:</a:t>
            </a:r>
            <a:endParaRPr lang="en-US" sz="2200"/>
          </a:p>
          <a:p>
            <a:pPr marL="971550" lvl="1" indent="-285750">
              <a:buFont typeface="Arial"/>
              <a:buChar char="•"/>
            </a:pPr>
            <a:r>
              <a:rPr lang="en-US" sz="2200">
                <a:ea typeface="+mn-lt"/>
                <a:cs typeface="+mn-lt"/>
              </a:rPr>
              <a:t>Necessity to delve into Python libraries, such as PyTorch, and convert implementations to C/C++.</a:t>
            </a:r>
            <a:endParaRPr lang="en-US" sz="2200"/>
          </a:p>
          <a:p>
            <a:pPr>
              <a:buFont typeface="Arial"/>
              <a:buChar char="•"/>
            </a:pPr>
            <a:r>
              <a:rPr lang="en-US" sz="2200" b="1">
                <a:ea typeface="+mn-lt"/>
                <a:cs typeface="+mn-lt"/>
              </a:rPr>
              <a:t>Scaling for FPGA Constraints:</a:t>
            </a:r>
            <a:endParaRPr lang="en-US" sz="2200"/>
          </a:p>
          <a:p>
            <a:pPr marL="971550" lvl="1" indent="-285750">
              <a:buFont typeface="Arial"/>
              <a:buChar char="•"/>
            </a:pPr>
            <a:r>
              <a:rPr lang="en-US" sz="2200">
                <a:ea typeface="+mn-lt"/>
                <a:cs typeface="+mn-lt"/>
              </a:rPr>
              <a:t>Primitive Transformer model's size exceeds FPGA capacity.</a:t>
            </a:r>
            <a:endParaRPr lang="en-US" sz="2200"/>
          </a:p>
          <a:p>
            <a:pPr marL="971550" lvl="1" indent="-285750">
              <a:buFont typeface="Arial"/>
              <a:buChar char="•"/>
            </a:pPr>
            <a:r>
              <a:rPr lang="en-US" sz="2200">
                <a:ea typeface="+mn-lt"/>
                <a:cs typeface="+mn-lt"/>
              </a:rPr>
              <a:t>Challenge in accommodating numerous layers within FPGA limitations.</a:t>
            </a:r>
            <a:endParaRPr lang="en-US" sz="2200"/>
          </a:p>
          <a:p>
            <a:pPr marL="0" indent="0">
              <a:buNone/>
            </a:pPr>
            <a:endParaRPr lang="en-US" sz="2200">
              <a:ea typeface="Calibri" panose="020F0502020204030204"/>
              <a:cs typeface="Calibri" panose="020F0502020204030204"/>
            </a:endParaRPr>
          </a:p>
          <a:p>
            <a:pPr marL="514350" indent="-514350">
              <a:buAutoNum type="arabicPeriod"/>
            </a:pPr>
            <a:endParaRPr lang="en-US" sz="2200">
              <a:ea typeface="Calibri" panose="020F0502020204030204"/>
              <a:cs typeface="Calibri" panose="020F0502020204030204"/>
            </a:endParaRPr>
          </a:p>
          <a:p>
            <a:pPr marL="514350" indent="-514350">
              <a:buAutoNum type="arabicPeriod"/>
            </a:pPr>
            <a:endParaRPr lang="en-US" sz="220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75936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905CE8-C196-4755-597C-C51DFBE0A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>
                <a:ea typeface="Calibri Light"/>
                <a:cs typeface="Calibri Light"/>
              </a:rPr>
              <a:t>Solutions &amp; Novelty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A7ABB-0449-EF0D-2DF1-21F037A37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41" y="2010889"/>
            <a:ext cx="10708455" cy="476181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 dirty="0">
                <a:ea typeface="+mn-lt"/>
                <a:cs typeface="+mn-lt"/>
              </a:rPr>
              <a:t>Open-Source HLS Implementation:</a:t>
            </a:r>
            <a:endParaRPr lang="en-US" sz="2000" i="1">
              <a:ea typeface="Calibri"/>
              <a:cs typeface="Calibri"/>
            </a:endParaRPr>
          </a:p>
          <a:p>
            <a:pPr lvl="1"/>
            <a:r>
              <a:rPr lang="en-US" sz="2000" dirty="0">
                <a:ea typeface="+mn-lt"/>
                <a:cs typeface="+mn-lt"/>
              </a:rPr>
              <a:t>Deliver an open-source HLS-based Transformer implementation tailored for vision applications.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b="1" dirty="0">
                <a:ea typeface="+mn-lt"/>
                <a:cs typeface="+mn-lt"/>
              </a:rPr>
              <a:t>Tunability and Flexibility:</a:t>
            </a:r>
            <a:endParaRPr lang="en-US" sz="2000">
              <a:ea typeface="Calibri"/>
              <a:cs typeface="Calibri"/>
            </a:endParaRPr>
          </a:p>
          <a:p>
            <a:pPr lvl="1"/>
            <a:r>
              <a:rPr lang="en-US" sz="2000" dirty="0">
                <a:ea typeface="+mn-lt"/>
                <a:cs typeface="+mn-lt"/>
              </a:rPr>
              <a:t>Offer an easily tunable and flexible Transformer implementation, enhancing adaptability to diverse requirements.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b="1" dirty="0">
                <a:ea typeface="+mn-lt"/>
                <a:cs typeface="+mn-lt"/>
              </a:rPr>
              <a:t>Optimization for PYNQ Board:</a:t>
            </a:r>
            <a:endParaRPr lang="en-US" sz="2000">
              <a:ea typeface="Calibri"/>
              <a:cs typeface="Calibri"/>
            </a:endParaRPr>
          </a:p>
          <a:p>
            <a:pPr lvl="1"/>
            <a:r>
              <a:rPr lang="en-US" sz="2000" dirty="0">
                <a:ea typeface="+mn-lt"/>
                <a:cs typeface="+mn-lt"/>
              </a:rPr>
              <a:t>Specialized optimization of Transformer HLS for superior performance, power efficiency, and space utilization on the PYNQ board.</a:t>
            </a:r>
            <a:endParaRPr lang="en-US" sz="2000">
              <a:ea typeface="Calibri"/>
              <a:cs typeface="Calibri"/>
            </a:endParaRPr>
          </a:p>
          <a:p>
            <a:pPr lvl="1"/>
            <a:endParaRPr lang="en-US" sz="2000" i="1" dirty="0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sz="2000" i="1" dirty="0">
                <a:ea typeface="+mn-lt"/>
                <a:cs typeface="+mn-lt"/>
              </a:rPr>
              <a:t>Distinctive Approach: Unveiling a customizable, open-source HLS solution optimized for vision tasks and fine-tuned for PYNQ board specifications.</a:t>
            </a:r>
            <a:endParaRPr lang="en-US" sz="2000" dirty="0"/>
          </a:p>
          <a:p>
            <a:endParaRPr lang="en-US" sz="1700">
              <a:ea typeface="Calibri" panose="020F0502020204030204"/>
              <a:cs typeface="Calibri" panose="020F0502020204030204"/>
            </a:endParaRPr>
          </a:p>
          <a:p>
            <a:endParaRPr lang="en-US" sz="1700">
              <a:ea typeface="Calibri" panose="020F0502020204030204"/>
              <a:cs typeface="Calibri" panose="020F0502020204030204"/>
            </a:endParaRPr>
          </a:p>
          <a:p>
            <a:endParaRPr lang="en-US" sz="1700">
              <a:ea typeface="Calibri" panose="020F0502020204030204"/>
              <a:cs typeface="Calibri" panose="020F0502020204030204"/>
            </a:endParaRPr>
          </a:p>
          <a:p>
            <a:endParaRPr lang="en-US" sz="170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97588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9EC4C2-724F-74EC-382D-563D029E2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>
                <a:ea typeface="Calibri Light"/>
                <a:cs typeface="Calibri Light"/>
              </a:rPr>
              <a:t>Initial Results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0FCFF-D28A-4B5D-7B8B-082C4092C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ea typeface="Calibri"/>
                <a:cs typeface="Calibri"/>
              </a:rPr>
              <a:t>Started on converting the pytorch code to C/C++ for the required layers.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423685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C46292-CA4C-7BB4-CCC6-4A86AFBA0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References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9C711-F454-DD3F-19FC-B71C918F2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>
                <a:cs typeface="Calibri" panose="020F0502020204030204"/>
              </a:rPr>
              <a:t>[1] </a:t>
            </a:r>
            <a:r>
              <a:rPr lang="en-US" sz="2200">
                <a:ea typeface="+mn-lt"/>
                <a:cs typeface="+mn-lt"/>
              </a:rPr>
              <a:t>K. Han et al., "A Survey on Vision Transformer," in IEEE Transactions on Pattern Analysis and Machine Intelligence, vol. 45, no. 1, pp. 87-110, 1 Jan. 2023, doi: 10.1109/TPAMI.2022.3152247.</a:t>
            </a:r>
            <a:endParaRPr lang="en-US" sz="22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200">
                <a:cs typeface="Calibri" panose="020F0502020204030204"/>
              </a:rPr>
              <a:t>[2] </a:t>
            </a:r>
            <a:r>
              <a:rPr lang="en-US" sz="2200">
                <a:ea typeface="+mn-lt"/>
                <a:cs typeface="+mn-lt"/>
              </a:rPr>
              <a:t>T. Wang et al., "ViA: A Novel Vision-Transformer Accelerator Based on FPGA," in IEEE Transactions on Computer-Aided Design of Integrated Circuits and Systems, vol. 41, no. 11, pp. 4088-4099, Nov. 2022, doi: 10.1109/TCAD.2022.3197489.</a:t>
            </a:r>
          </a:p>
          <a:p>
            <a:pPr marL="0" indent="0">
              <a:buNone/>
            </a:pPr>
            <a:r>
              <a:rPr lang="en-US" sz="2200">
                <a:cs typeface="Calibri" panose="020F0502020204030204"/>
              </a:rPr>
              <a:t>[3] </a:t>
            </a:r>
            <a:r>
              <a:rPr lang="en-US" sz="2200">
                <a:ea typeface="+mn-lt"/>
                <a:cs typeface="+mn-lt"/>
              </a:rPr>
              <a:t>Li Bingbing, Pandey Santosh, Fang Haowen, Lyv Yanjun, Li Ji, Chen Jieyang, Xie Mimi, Wan Lipeng, Liu Hang, and Ding Caiwen. 2020. FTRANS: Energy-efficient acceleration of transformers using FPGA. InInternational Symposium on Low Power Electronics and Design (ISLPED’20). Association for Computing Machinery, New York, NY, 175–180.</a:t>
            </a:r>
          </a:p>
        </p:txBody>
      </p:sp>
    </p:spTree>
    <p:extLst>
      <p:ext uri="{BB962C8B-B14F-4D97-AF65-F5344CB8AC3E}">
        <p14:creationId xmlns:p14="http://schemas.microsoft.com/office/powerpoint/2010/main" val="1022716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5AA2C9-6DED-0733-CA0F-B90DCA422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>
                <a:ea typeface="Calibri Light"/>
                <a:cs typeface="Calibri Light"/>
              </a:rPr>
              <a:t>Thank you!</a:t>
            </a:r>
            <a:endParaRPr lang="en-US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89E5B-346B-5B38-6C8E-654F1453D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000" dirty="0">
                <a:ea typeface="Calibri"/>
                <a:cs typeface="Calibri"/>
              </a:rPr>
              <a:t>Q&amp;A</a:t>
            </a:r>
            <a:endParaRPr lang="en-US" sz="4000" dirty="0"/>
          </a:p>
          <a:p>
            <a:endParaRPr lang="en-US" sz="22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426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FPGA is all you need!</vt:lpstr>
      <vt:lpstr>Problem Statement</vt:lpstr>
      <vt:lpstr>Key Challenges</vt:lpstr>
      <vt:lpstr>Solutions &amp; Novelty</vt:lpstr>
      <vt:lpstr>Initial Results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639</cp:revision>
  <dcterms:created xsi:type="dcterms:W3CDTF">2023-11-28T01:58:19Z</dcterms:created>
  <dcterms:modified xsi:type="dcterms:W3CDTF">2023-11-28T02:45:55Z</dcterms:modified>
</cp:coreProperties>
</file>