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12546-BA73-4CB9-897D-5FE006CA01C9}" v="193" dt="2023-01-30T20:17:21.876"/>
    <p1510:client id="{9FD32D2D-A8C8-6C66-FCB1-16F85F43AAD0}" v="66" dt="2023-01-30T20:39:0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487418-FFA1-444F-826A-939627EBB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73B291-7110-4814-9B4D-E5F78EE1FB1B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As per the project requirement, the factors has been identified that influence price negotiations while buying a house. This will give a general idea to Real Estate on the factors that the buyers are looking for.</a:t>
          </a:r>
        </a:p>
      </dgm:t>
    </dgm:pt>
    <dgm:pt modelId="{1285C5A2-6C19-4DC7-AE0C-81F791D065C5}" type="parTrans" cxnId="{FDDBC8AA-2D87-45E3-A009-80261D74F65B}">
      <dgm:prSet/>
      <dgm:spPr/>
      <dgm:t>
        <a:bodyPr/>
        <a:lstStyle/>
        <a:p>
          <a:endParaRPr lang="en-US"/>
        </a:p>
      </dgm:t>
    </dgm:pt>
    <dgm:pt modelId="{F05EA884-F940-478C-9B30-96CEE80A65DC}" type="sibTrans" cxnId="{FDDBC8AA-2D87-45E3-A009-80261D74F65B}">
      <dgm:prSet/>
      <dgm:spPr/>
      <dgm:t>
        <a:bodyPr/>
        <a:lstStyle/>
        <a:p>
          <a:endParaRPr lang="en-US"/>
        </a:p>
      </dgm:t>
    </dgm:pt>
    <dgm:pt modelId="{47F412DB-E8E3-4AE4-A6D3-F6CD280292D7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An accuracy of above 85% has been attained from ML model with the identified factors.</a:t>
          </a:r>
        </a:p>
      </dgm:t>
    </dgm:pt>
    <dgm:pt modelId="{06306FB3-EE31-42FD-9BBD-CB6B46C75878}" type="parTrans" cxnId="{549A476E-957B-40FD-BD7F-8F17A5F210B1}">
      <dgm:prSet/>
      <dgm:spPr/>
      <dgm:t>
        <a:bodyPr/>
        <a:lstStyle/>
        <a:p>
          <a:endParaRPr lang="en-US"/>
        </a:p>
      </dgm:t>
    </dgm:pt>
    <dgm:pt modelId="{12929BE3-A56D-476F-879B-120EDE1A6C1F}" type="sibTrans" cxnId="{549A476E-957B-40FD-BD7F-8F17A5F210B1}">
      <dgm:prSet/>
      <dgm:spPr/>
      <dgm:t>
        <a:bodyPr/>
        <a:lstStyle/>
        <a:p>
          <a:endParaRPr lang="en-US"/>
        </a:p>
      </dgm:t>
    </dgm:pt>
    <dgm:pt modelId="{84655183-FAA4-4C8B-B58F-4AE1F0CCCC5A}" type="pres">
      <dgm:prSet presAssocID="{3C487418-FFA1-444F-826A-939627EBB02E}" presName="root" presStyleCnt="0">
        <dgm:presLayoutVars>
          <dgm:dir/>
          <dgm:resizeHandles val="exact"/>
        </dgm:presLayoutVars>
      </dgm:prSet>
      <dgm:spPr/>
    </dgm:pt>
    <dgm:pt modelId="{A7D47E69-E672-4CC0-99B8-7171DE66EB8F}" type="pres">
      <dgm:prSet presAssocID="{F473B291-7110-4814-9B4D-E5F78EE1FB1B}" presName="compNode" presStyleCnt="0"/>
      <dgm:spPr/>
    </dgm:pt>
    <dgm:pt modelId="{4AC618BA-10A0-49A8-93DD-EC54043E3D9F}" type="pres">
      <dgm:prSet presAssocID="{F473B291-7110-4814-9B4D-E5F78EE1FB1B}" presName="bgRect" presStyleLbl="bgShp" presStyleIdx="0" presStyleCnt="2"/>
      <dgm:spPr/>
    </dgm:pt>
    <dgm:pt modelId="{8192005A-3CF6-4C97-9C72-83956D615856}" type="pres">
      <dgm:prSet presAssocID="{F473B291-7110-4814-9B4D-E5F78EE1FB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448D1F-937B-48F5-9257-21EB3510561D}" type="pres">
      <dgm:prSet presAssocID="{F473B291-7110-4814-9B4D-E5F78EE1FB1B}" presName="spaceRect" presStyleCnt="0"/>
      <dgm:spPr/>
    </dgm:pt>
    <dgm:pt modelId="{DAF2F6F4-95D6-4AA2-95F8-4E869A6294EB}" type="pres">
      <dgm:prSet presAssocID="{F473B291-7110-4814-9B4D-E5F78EE1FB1B}" presName="parTx" presStyleLbl="revTx" presStyleIdx="0" presStyleCnt="2">
        <dgm:presLayoutVars>
          <dgm:chMax val="0"/>
          <dgm:chPref val="0"/>
        </dgm:presLayoutVars>
      </dgm:prSet>
      <dgm:spPr/>
    </dgm:pt>
    <dgm:pt modelId="{6CD02B6D-32D0-4A77-AC0B-C34E22EF9E25}" type="pres">
      <dgm:prSet presAssocID="{F05EA884-F940-478C-9B30-96CEE80A65DC}" presName="sibTrans" presStyleCnt="0"/>
      <dgm:spPr/>
    </dgm:pt>
    <dgm:pt modelId="{8485C02B-4C6B-454D-952B-BA0480725248}" type="pres">
      <dgm:prSet presAssocID="{47F412DB-E8E3-4AE4-A6D3-F6CD280292D7}" presName="compNode" presStyleCnt="0"/>
      <dgm:spPr/>
    </dgm:pt>
    <dgm:pt modelId="{FC2B4109-78AB-4BF8-A883-1F4860F9853E}" type="pres">
      <dgm:prSet presAssocID="{47F412DB-E8E3-4AE4-A6D3-F6CD280292D7}" presName="bgRect" presStyleLbl="bgShp" presStyleIdx="1" presStyleCnt="2"/>
      <dgm:spPr/>
    </dgm:pt>
    <dgm:pt modelId="{26CAD61E-6643-49E7-BD28-253DA5B40CDE}" type="pres">
      <dgm:prSet presAssocID="{47F412DB-E8E3-4AE4-A6D3-F6CD280292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22C7567-213E-41C8-BAFE-D6C72E270B00}" type="pres">
      <dgm:prSet presAssocID="{47F412DB-E8E3-4AE4-A6D3-F6CD280292D7}" presName="spaceRect" presStyleCnt="0"/>
      <dgm:spPr/>
    </dgm:pt>
    <dgm:pt modelId="{933BE354-567C-4CCA-B0F7-81DB73DA1631}" type="pres">
      <dgm:prSet presAssocID="{47F412DB-E8E3-4AE4-A6D3-F6CD280292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8FF53D-038E-40CC-A81D-4D2758E87AC7}" type="presOf" srcId="{F473B291-7110-4814-9B4D-E5F78EE1FB1B}" destId="{DAF2F6F4-95D6-4AA2-95F8-4E869A6294EB}" srcOrd="0" destOrd="0" presId="urn:microsoft.com/office/officeart/2018/2/layout/IconVerticalSolidList"/>
    <dgm:cxn modelId="{74EA1465-DC1E-4CB7-97E0-32277443A197}" type="presOf" srcId="{3C487418-FFA1-444F-826A-939627EBB02E}" destId="{84655183-FAA4-4C8B-B58F-4AE1F0CCCC5A}" srcOrd="0" destOrd="0" presId="urn:microsoft.com/office/officeart/2018/2/layout/IconVerticalSolidList"/>
    <dgm:cxn modelId="{46C8646D-65F1-423D-BB04-FA256B35CF2A}" type="presOf" srcId="{47F412DB-E8E3-4AE4-A6D3-F6CD280292D7}" destId="{933BE354-567C-4CCA-B0F7-81DB73DA1631}" srcOrd="0" destOrd="0" presId="urn:microsoft.com/office/officeart/2018/2/layout/IconVerticalSolidList"/>
    <dgm:cxn modelId="{549A476E-957B-40FD-BD7F-8F17A5F210B1}" srcId="{3C487418-FFA1-444F-826A-939627EBB02E}" destId="{47F412DB-E8E3-4AE4-A6D3-F6CD280292D7}" srcOrd="1" destOrd="0" parTransId="{06306FB3-EE31-42FD-9BBD-CB6B46C75878}" sibTransId="{12929BE3-A56D-476F-879B-120EDE1A6C1F}"/>
    <dgm:cxn modelId="{FDDBC8AA-2D87-45E3-A009-80261D74F65B}" srcId="{3C487418-FFA1-444F-826A-939627EBB02E}" destId="{F473B291-7110-4814-9B4D-E5F78EE1FB1B}" srcOrd="0" destOrd="0" parTransId="{1285C5A2-6C19-4DC7-AE0C-81F791D065C5}" sibTransId="{F05EA884-F940-478C-9B30-96CEE80A65DC}"/>
    <dgm:cxn modelId="{D3D39001-0E4F-4E40-9951-77A8136F9D06}" type="presParOf" srcId="{84655183-FAA4-4C8B-B58F-4AE1F0CCCC5A}" destId="{A7D47E69-E672-4CC0-99B8-7171DE66EB8F}" srcOrd="0" destOrd="0" presId="urn:microsoft.com/office/officeart/2018/2/layout/IconVerticalSolidList"/>
    <dgm:cxn modelId="{58E16880-FA99-4040-9602-76ECB83B5780}" type="presParOf" srcId="{A7D47E69-E672-4CC0-99B8-7171DE66EB8F}" destId="{4AC618BA-10A0-49A8-93DD-EC54043E3D9F}" srcOrd="0" destOrd="0" presId="urn:microsoft.com/office/officeart/2018/2/layout/IconVerticalSolidList"/>
    <dgm:cxn modelId="{64C1B3E3-FE56-453D-8B15-3E19F0B1B786}" type="presParOf" srcId="{A7D47E69-E672-4CC0-99B8-7171DE66EB8F}" destId="{8192005A-3CF6-4C97-9C72-83956D615856}" srcOrd="1" destOrd="0" presId="urn:microsoft.com/office/officeart/2018/2/layout/IconVerticalSolidList"/>
    <dgm:cxn modelId="{CA1ACEBC-E736-4A13-949F-1E1F3BA4036F}" type="presParOf" srcId="{A7D47E69-E672-4CC0-99B8-7171DE66EB8F}" destId="{C2448D1F-937B-48F5-9257-21EB3510561D}" srcOrd="2" destOrd="0" presId="urn:microsoft.com/office/officeart/2018/2/layout/IconVerticalSolidList"/>
    <dgm:cxn modelId="{EFD3887A-2187-4043-8978-FE4554D3A304}" type="presParOf" srcId="{A7D47E69-E672-4CC0-99B8-7171DE66EB8F}" destId="{DAF2F6F4-95D6-4AA2-95F8-4E869A6294EB}" srcOrd="3" destOrd="0" presId="urn:microsoft.com/office/officeart/2018/2/layout/IconVerticalSolidList"/>
    <dgm:cxn modelId="{1FF5ADCC-5A59-472D-8C74-0AF01A65D1C1}" type="presParOf" srcId="{84655183-FAA4-4C8B-B58F-4AE1F0CCCC5A}" destId="{6CD02B6D-32D0-4A77-AC0B-C34E22EF9E25}" srcOrd="1" destOrd="0" presId="urn:microsoft.com/office/officeart/2018/2/layout/IconVerticalSolidList"/>
    <dgm:cxn modelId="{372B9CC3-6836-44E8-AD3F-ABABC9E02E81}" type="presParOf" srcId="{84655183-FAA4-4C8B-B58F-4AE1F0CCCC5A}" destId="{8485C02B-4C6B-454D-952B-BA0480725248}" srcOrd="2" destOrd="0" presId="urn:microsoft.com/office/officeart/2018/2/layout/IconVerticalSolidList"/>
    <dgm:cxn modelId="{BAFC6C82-3EA0-48CE-9DFB-16037639BB52}" type="presParOf" srcId="{8485C02B-4C6B-454D-952B-BA0480725248}" destId="{FC2B4109-78AB-4BF8-A883-1F4860F9853E}" srcOrd="0" destOrd="0" presId="urn:microsoft.com/office/officeart/2018/2/layout/IconVerticalSolidList"/>
    <dgm:cxn modelId="{373F2C0A-FF52-491A-AF59-73D5EB7D4EC4}" type="presParOf" srcId="{8485C02B-4C6B-454D-952B-BA0480725248}" destId="{26CAD61E-6643-49E7-BD28-253DA5B40CDE}" srcOrd="1" destOrd="0" presId="urn:microsoft.com/office/officeart/2018/2/layout/IconVerticalSolidList"/>
    <dgm:cxn modelId="{F172D5C2-A227-4651-A63E-4B921774B6B1}" type="presParOf" srcId="{8485C02B-4C6B-454D-952B-BA0480725248}" destId="{022C7567-213E-41C8-BAFE-D6C72E270B00}" srcOrd="2" destOrd="0" presId="urn:microsoft.com/office/officeart/2018/2/layout/IconVerticalSolidList"/>
    <dgm:cxn modelId="{0F9F97C8-964B-4C94-B077-B3801C4A4DC8}" type="presParOf" srcId="{8485C02B-4C6B-454D-952B-BA0480725248}" destId="{933BE354-567C-4CCA-B0F7-81DB73DA16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618BA-10A0-49A8-93DD-EC54043E3D9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2005A-3CF6-4C97-9C72-83956D61585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F6F4-95D6-4AA2-95F8-4E869A6294EB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As per the project requirement, the factors has been identified that influence price negotiations while buying a house. This will give a general idea to Real Estate on the factors that the buyers are looking for.</a:t>
          </a:r>
        </a:p>
      </dsp:txBody>
      <dsp:txXfrm>
        <a:off x="1509882" y="708097"/>
        <a:ext cx="9005717" cy="1307257"/>
      </dsp:txXfrm>
    </dsp:sp>
    <dsp:sp modelId="{FC2B4109-78AB-4BF8-A883-1F4860F9853E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AD61E-6643-49E7-BD28-253DA5B40CDE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BE354-567C-4CCA-B0F7-81DB73DA163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An accuracy of above 85% has been attained from ML model with the identified factors.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41BB2B78-5371-9A7B-4C91-5E534E8B7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6709726C-7A70-4E26-8336-6E2456BB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Feature Engineering – Real Estate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3723E-9A75-B7E1-8D61-D2346F99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C07C4C-24F4-56B1-63AA-FBACCF88D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975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6C40A-C58D-613D-14A6-7E3F4D56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Source Code</a:t>
            </a:r>
            <a:endParaRPr lang="en-US" sz="5400"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9B64-8021-616F-5BD2-E3AFC468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595060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ML Code Link: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https://github.com/RakeshYads/Projects_2022/blob/main/Project_1_Real_Estate/Feature_Engineering_Project_1.ipynb</a:t>
            </a:r>
          </a:p>
          <a:p>
            <a:endParaRPr lang="en-US" sz="220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200"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2CBB6C7B-ED79-8AA2-B922-F9448A1DF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1" r="13825" b="4"/>
          <a:stretch/>
        </p:blipFill>
        <p:spPr>
          <a:xfrm>
            <a:off x="6591286" y="10"/>
            <a:ext cx="559919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048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B628C9-1A33-F734-0EE2-80DF165F6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644C-9817-935B-DB78-B2B9CA75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ML Model Results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Feature Engineering – Real Estate</vt:lpstr>
      <vt:lpstr>Results</vt:lpstr>
      <vt:lpstr>Source Code</vt:lpstr>
      <vt:lpstr>ML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Project_Healthcare</dc:title>
  <dc:creator/>
  <cp:lastModifiedBy/>
  <cp:revision>149</cp:revision>
  <dcterms:created xsi:type="dcterms:W3CDTF">2023-01-30T19:48:58Z</dcterms:created>
  <dcterms:modified xsi:type="dcterms:W3CDTF">2023-01-30T20:40:32Z</dcterms:modified>
</cp:coreProperties>
</file>