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72" r:id="rId9"/>
    <p:sldId id="263" r:id="rId10"/>
    <p:sldId id="264" r:id="rId11"/>
    <p:sldId id="267" r:id="rId12"/>
    <p:sldId id="266" r:id="rId13"/>
    <p:sldId id="269" r:id="rId14"/>
    <p:sldId id="270" r:id="rId15"/>
    <p:sldId id="271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Movie Recommendation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By</a:t>
            </a:r>
          </a:p>
          <a:p>
            <a:r>
              <a:rPr lang="en-GB" b="1" dirty="0" smtClean="0"/>
              <a:t>Rakesh Kumar Baral</a:t>
            </a:r>
          </a:p>
          <a:p>
            <a:r>
              <a:rPr lang="en-GB" b="1" dirty="0" smtClean="0"/>
              <a:t>Mtech in Computer Science(DA Specialization)</a:t>
            </a:r>
          </a:p>
          <a:p>
            <a:r>
              <a:rPr lang="en-GB" b="1" dirty="0" smtClean="0"/>
              <a:t>Roll No: 2064004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943Dataset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533400"/>
            <a:ext cx="31242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Dividing the complete matrix into train and test matrix</a:t>
            </a:r>
            <a:endParaRPr lang="en-US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3048000" y="1905000"/>
            <a:ext cx="3124200" cy="12954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Function for collaborative filtering(User-User, Item-</a:t>
            </a:r>
            <a:r>
              <a:rPr lang="en-GB" sz="1400" dirty="0" err="1" smtClean="0"/>
              <a:t>Item,SVD,PCA</a:t>
            </a:r>
            <a:r>
              <a:rPr lang="en-GB" sz="1400" dirty="0" smtClean="0"/>
              <a:t>)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1752600"/>
            <a:ext cx="1905000" cy="160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Finding the cosine similarity matrix in the training matrix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05600" y="1905000"/>
            <a:ext cx="16002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Predicting the unrated fields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0" y="3733800"/>
            <a:ext cx="281940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Comparing with the test matrix corresponding values and calculating the mean square error for each model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1066800" y="3581400"/>
            <a:ext cx="2971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Using the model which is giving the lowest error</a:t>
            </a:r>
            <a:endParaRPr lang="en-US" dirty="0"/>
          </a:p>
        </p:txBody>
      </p:sp>
      <p:cxnSp>
        <p:nvCxnSpPr>
          <p:cNvPr id="13" name="Elbow Connector 12"/>
          <p:cNvCxnSpPr>
            <a:endCxn id="8" idx="0"/>
          </p:cNvCxnSpPr>
          <p:nvPr/>
        </p:nvCxnSpPr>
        <p:spPr>
          <a:xfrm rot="16200000" flipH="1">
            <a:off x="1390650" y="1504950"/>
            <a:ext cx="304800" cy="190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</p:cNvCxnSpPr>
          <p:nvPr/>
        </p:nvCxnSpPr>
        <p:spPr>
          <a:xfrm>
            <a:off x="2590800" y="2552700"/>
            <a:ext cx="457200" cy="190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0"/>
            <a:endCxn id="9" idx="1"/>
          </p:cNvCxnSpPr>
          <p:nvPr/>
        </p:nvCxnSpPr>
        <p:spPr>
          <a:xfrm flipV="1">
            <a:off x="6172200" y="2476500"/>
            <a:ext cx="5334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2"/>
          </p:cNvCxnSpPr>
          <p:nvPr/>
        </p:nvCxnSpPr>
        <p:spPr>
          <a:xfrm rot="16200000" flipH="1">
            <a:off x="7219950" y="3333750"/>
            <a:ext cx="609600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>
            <a:off x="-381000" y="5334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endCxn id="11" idx="6"/>
          </p:cNvCxnSpPr>
          <p:nvPr/>
        </p:nvCxnSpPr>
        <p:spPr>
          <a:xfrm rot="10800000">
            <a:off x="4038600" y="4114800"/>
            <a:ext cx="1295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943Dataset(Item-Item </a:t>
            </a:r>
            <a:r>
              <a:rPr lang="en-GB" dirty="0" err="1" smtClean="0"/>
              <a:t>iltering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Arrange the cosine similarity values in the descending order.</a:t>
            </a:r>
          </a:p>
          <a:p>
            <a:r>
              <a:rPr lang="en-GB" dirty="0" smtClean="0"/>
              <a:t>In the pivot cosine matrice, only keep the required number items having highest  cosine values</a:t>
            </a:r>
          </a:p>
          <a:p>
            <a:r>
              <a:rPr lang="en-GB" dirty="0" smtClean="0"/>
              <a:t>Iterating the dot product between the most similar item cosine values to all the movie positions</a:t>
            </a:r>
          </a:p>
          <a:p>
            <a:r>
              <a:rPr lang="en-GB" dirty="0" smtClean="0"/>
              <a:t>Ultimately the matrix for all the movie rating prediction is deduced.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943Dataset(User-User Filtering)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Arrange the cosine similarity values in the descending order.</a:t>
            </a:r>
          </a:p>
          <a:p>
            <a:r>
              <a:rPr lang="en-GB" dirty="0" smtClean="0"/>
              <a:t>In the pivot cosine matrice, only keep the required number users having highest  cosine values</a:t>
            </a:r>
          </a:p>
          <a:p>
            <a:r>
              <a:rPr lang="en-GB" dirty="0" smtClean="0"/>
              <a:t>Iterating the dot product between the most similar user cosine values to all the movie positions</a:t>
            </a:r>
          </a:p>
          <a:p>
            <a:r>
              <a:rPr lang="en-GB" dirty="0" smtClean="0"/>
              <a:t>Ultimately the matrix for all the movie rating prediction is deduced.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943DATASET(SVD Model Based)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Apply Single Value Decomposition mechanism to decompose the complete cosine matrice into three matrices such as U, Sigma and V.</a:t>
            </a:r>
          </a:p>
          <a:p>
            <a:r>
              <a:rPr lang="en-GB" dirty="0" smtClean="0"/>
              <a:t>The dimension we want after the reduction we can pass as a parameter.</a:t>
            </a:r>
          </a:p>
          <a:p>
            <a:r>
              <a:rPr lang="en-GB" dirty="0" smtClean="0"/>
              <a:t>By trial and error method we can check ,the least error is coming with dimension 12.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943DATASET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Root Mean Square Error is a formulation used to measure the accuracy of the model.</a:t>
            </a:r>
          </a:p>
          <a:p>
            <a:endParaRPr lang="en-GB" dirty="0" smtClean="0"/>
          </a:p>
          <a:p>
            <a:r>
              <a:rPr lang="en-GB" dirty="0" smtClean="0"/>
              <a:t>RMSE of User-User Based Modelling=3.50</a:t>
            </a:r>
          </a:p>
          <a:p>
            <a:r>
              <a:rPr lang="en-GB" dirty="0" smtClean="0"/>
              <a:t>RSME of Item-Item Based Modelling=3.74</a:t>
            </a:r>
          </a:p>
          <a:p>
            <a:r>
              <a:rPr lang="en-GB" dirty="0" smtClean="0"/>
              <a:t>RSME of SVD Based Modelling=2.83</a:t>
            </a:r>
          </a:p>
          <a:p>
            <a:endParaRPr lang="en-GB" dirty="0" smtClean="0"/>
          </a:p>
          <a:p>
            <a:r>
              <a:rPr lang="en-GB" dirty="0" smtClean="0"/>
              <a:t>Hence the SVD model is used in this Movie Recommended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943DATASET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Give user value =1</a:t>
            </a:r>
          </a:p>
          <a:p>
            <a:pPr>
              <a:buNone/>
            </a:pPr>
            <a:r>
              <a:rPr lang="en-GB" sz="1800" dirty="0" smtClean="0"/>
              <a:t>Movie recommended:</a:t>
            </a:r>
          </a:p>
          <a:p>
            <a:r>
              <a:rPr lang="en-GB" sz="1200" dirty="0" smtClean="0">
                <a:solidFill>
                  <a:schemeClr val="accent3"/>
                </a:solidFill>
              </a:rPr>
              <a:t>Before the Rain (1994) </a:t>
            </a:r>
          </a:p>
          <a:p>
            <a:r>
              <a:rPr lang="en-GB" sz="1200" dirty="0" smtClean="0">
                <a:solidFill>
                  <a:schemeClr val="accent3"/>
                </a:solidFill>
              </a:rPr>
              <a:t>Sudden Death (1995) </a:t>
            </a:r>
          </a:p>
          <a:p>
            <a:r>
              <a:rPr lang="en-GB" sz="1200" dirty="0" smtClean="0">
                <a:solidFill>
                  <a:schemeClr val="accent3"/>
                </a:solidFill>
              </a:rPr>
              <a:t>Johnny Mnemonic (1995) </a:t>
            </a:r>
          </a:p>
          <a:p>
            <a:r>
              <a:rPr lang="en-GB" sz="1200" dirty="0" smtClean="0">
                <a:solidFill>
                  <a:schemeClr val="accent3"/>
                </a:solidFill>
              </a:rPr>
              <a:t>Basketball Diaries</a:t>
            </a:r>
          </a:p>
          <a:p>
            <a:r>
              <a:rPr lang="en-GB" sz="1200" dirty="0" smtClean="0">
                <a:solidFill>
                  <a:schemeClr val="accent3"/>
                </a:solidFill>
              </a:rPr>
              <a:t>The (1995) Fall Time (1995)</a:t>
            </a:r>
          </a:p>
          <a:p>
            <a:r>
              <a:rPr lang="en-GB" dirty="0" smtClean="0"/>
              <a:t>Give user Value =100</a:t>
            </a:r>
          </a:p>
          <a:p>
            <a:pPr>
              <a:buNone/>
            </a:pPr>
            <a:r>
              <a:rPr lang="en-GB" sz="1800" dirty="0" smtClean="0"/>
              <a:t>Movie recommended</a:t>
            </a:r>
            <a:r>
              <a:rPr lang="en-GB" dirty="0" smtClean="0"/>
              <a:t>:</a:t>
            </a:r>
          </a:p>
          <a:p>
            <a:r>
              <a:rPr lang="en-GB" sz="1200" dirty="0" smtClean="0">
                <a:solidFill>
                  <a:schemeClr val="accent3"/>
                </a:solidFill>
              </a:rPr>
              <a:t>It Takes Two (1995)</a:t>
            </a:r>
          </a:p>
          <a:p>
            <a:r>
              <a:rPr lang="en-GB" sz="1200" dirty="0" smtClean="0">
                <a:solidFill>
                  <a:schemeClr val="accent3"/>
                </a:solidFill>
              </a:rPr>
              <a:t> Guardian Angel (1994) Cry</a:t>
            </a:r>
          </a:p>
          <a:p>
            <a:r>
              <a:rPr lang="en-GB" sz="1200" dirty="0" smtClean="0">
                <a:solidFill>
                  <a:schemeClr val="accent3"/>
                </a:solidFill>
              </a:rPr>
              <a:t>the Beloved Country (1995) </a:t>
            </a:r>
          </a:p>
          <a:p>
            <a:r>
              <a:rPr lang="en-GB" sz="1200" dirty="0" smtClean="0">
                <a:solidFill>
                  <a:schemeClr val="accent3"/>
                </a:solidFill>
              </a:rPr>
              <a:t>Lawnmower Man 2: Beyond Cyberspace (1996) </a:t>
            </a:r>
          </a:p>
          <a:p>
            <a:r>
              <a:rPr lang="en-GB" sz="1200" dirty="0" smtClean="0">
                <a:solidFill>
                  <a:schemeClr val="accent3"/>
                </a:solidFill>
              </a:rPr>
              <a:t>Powder (1995) </a:t>
            </a:r>
          </a:p>
          <a:p>
            <a:r>
              <a:rPr lang="en-GB" sz="1200" dirty="0" err="1" smtClean="0">
                <a:solidFill>
                  <a:schemeClr val="accent3"/>
                </a:solidFill>
              </a:rPr>
              <a:t>Lamerica</a:t>
            </a:r>
            <a:r>
              <a:rPr lang="en-GB" sz="1200" dirty="0" smtClean="0">
                <a:solidFill>
                  <a:schemeClr val="accent3"/>
                </a:solidFill>
              </a:rPr>
              <a:t> (1994)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 the content-based approach, we can take more dimensions for better result</a:t>
            </a:r>
          </a:p>
          <a:p>
            <a:r>
              <a:rPr lang="en-GB" dirty="0" smtClean="0"/>
              <a:t>In the </a:t>
            </a:r>
            <a:r>
              <a:rPr lang="en-GB" dirty="0" err="1" smtClean="0"/>
              <a:t>collaberative</a:t>
            </a:r>
            <a:r>
              <a:rPr lang="en-GB" dirty="0" smtClean="0"/>
              <a:t> </a:t>
            </a:r>
            <a:r>
              <a:rPr lang="en-GB" dirty="0" err="1" smtClean="0"/>
              <a:t>approach,we</a:t>
            </a:r>
            <a:r>
              <a:rPr lang="en-GB" dirty="0" smtClean="0"/>
              <a:t> do have a whole lot of different algorithms we can apply for the perfect result or to minimize the errors</a:t>
            </a:r>
          </a:p>
          <a:p>
            <a:r>
              <a:rPr lang="en-GB" dirty="0" smtClean="0"/>
              <a:t>We do have hybrid concept also where we can use both the above </a:t>
            </a:r>
            <a:r>
              <a:rPr lang="en-GB" dirty="0" err="1" smtClean="0"/>
              <a:t>pproaches</a:t>
            </a:r>
            <a:r>
              <a:rPr lang="en-GB" dirty="0" smtClean="0"/>
              <a:t> and deep learning  to make a perfect recommendation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6592824" cy="1828800"/>
          </a:xfrm>
        </p:spPr>
        <p:txBody>
          <a:bodyPr/>
          <a:lstStyle/>
          <a:p>
            <a:r>
              <a:rPr lang="en-GB" dirty="0" smtClean="0"/>
              <a:t>Thank You!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is a Recommended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GB" dirty="0" smtClean="0"/>
              <a:t>Recommended system produce a ranked list of items an user might show interest based on the previous history of his choices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This kind of system mainly has two major elements </a:t>
            </a:r>
            <a:r>
              <a:rPr lang="en-GB" dirty="0" smtClean="0">
                <a:solidFill>
                  <a:srgbClr val="FF0000"/>
                </a:solidFill>
              </a:rPr>
              <a:t>USER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ITEM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Showcase personalised content to the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Content Based</a:t>
            </a:r>
            <a:br>
              <a:rPr lang="en-GB" dirty="0" smtClean="0"/>
            </a:br>
            <a:r>
              <a:rPr lang="en-GB" dirty="0" smtClean="0"/>
              <a:t>Movie recommended system</a:t>
            </a:r>
            <a:endParaRPr lang="en-US" dirty="0"/>
          </a:p>
        </p:txBody>
      </p:sp>
      <p:pic>
        <p:nvPicPr>
          <p:cNvPr id="5" name="Content Placeholder 4" descr="man_watch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62400" y="685800"/>
            <a:ext cx="914400" cy="993697"/>
          </a:xfrm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2667000" y="1676400"/>
            <a:ext cx="1295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P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2819400"/>
            <a:ext cx="744735" cy="113850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971800" y="35814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4191000" y="4114800"/>
            <a:ext cx="76200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95600" y="40386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Similar Movies</a:t>
            </a:r>
            <a:endParaRPr lang="en-US" dirty="0"/>
          </a:p>
        </p:txBody>
      </p:sp>
      <p:pic>
        <p:nvPicPr>
          <p:cNvPr id="16" name="Picture 15" descr="O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1" y="2819400"/>
            <a:ext cx="914400" cy="1114602"/>
          </a:xfrm>
          <a:prstGeom prst="rect">
            <a:avLst/>
          </a:prstGeom>
        </p:spPr>
      </p:pic>
      <p:pic>
        <p:nvPicPr>
          <p:cNvPr id="17" name="Picture 16" descr="RD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2819400"/>
            <a:ext cx="838200" cy="1109382"/>
          </a:xfrm>
          <a:prstGeom prst="rect">
            <a:avLst/>
          </a:prstGeom>
        </p:spPr>
      </p:pic>
      <p:pic>
        <p:nvPicPr>
          <p:cNvPr id="18" name="Picture 17" descr="LRMB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4200" y="2819400"/>
            <a:ext cx="762000" cy="110783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4876800" y="1676400"/>
            <a:ext cx="1219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2625947">
            <a:off x="4937415" y="1506957"/>
            <a:ext cx="2178475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Recommended Movies</a:t>
            </a:r>
            <a:endParaRPr lang="en-US" dirty="0"/>
          </a:p>
        </p:txBody>
      </p:sp>
      <p:sp>
        <p:nvSpPr>
          <p:cNvPr id="23" name="Vertical Scroll 22"/>
          <p:cNvSpPr/>
          <p:nvPr/>
        </p:nvSpPr>
        <p:spPr>
          <a:xfrm>
            <a:off x="6248400" y="4114800"/>
            <a:ext cx="1143000" cy="91440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GB" sz="900" dirty="0" smtClean="0"/>
              <a:t>Content</a:t>
            </a:r>
          </a:p>
          <a:p>
            <a:pPr algn="ctr">
              <a:buFont typeface="Arial" pitchFamily="34" charset="0"/>
              <a:buChar char="•"/>
            </a:pPr>
            <a:r>
              <a:rPr lang="en-GB" sz="900" dirty="0" smtClean="0"/>
              <a:t>Lead Artist</a:t>
            </a:r>
          </a:p>
          <a:p>
            <a:pPr algn="ctr">
              <a:buFont typeface="Arial" pitchFamily="34" charset="0"/>
              <a:buChar char="•"/>
            </a:pPr>
            <a:r>
              <a:rPr lang="en-GB" sz="900" dirty="0" smtClean="0"/>
              <a:t>Same Director</a:t>
            </a:r>
          </a:p>
          <a:p>
            <a:pPr algn="ctr">
              <a:buFont typeface="Arial" pitchFamily="34" charset="0"/>
              <a:buChar char="•"/>
            </a:pPr>
            <a:r>
              <a:rPr lang="en-GB" sz="900" dirty="0" smtClean="0"/>
              <a:t>Popularity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Collaborative Movie Recommended System</a:t>
            </a:r>
            <a:endParaRPr lang="en-US" dirty="0"/>
          </a:p>
        </p:txBody>
      </p:sp>
      <p:pic>
        <p:nvPicPr>
          <p:cNvPr id="4" name="Content Placeholder 3" descr="User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362201"/>
            <a:ext cx="679093" cy="685800"/>
          </a:xfrm>
        </p:spPr>
      </p:pic>
      <p:pic>
        <p:nvPicPr>
          <p:cNvPr id="5" name="Picture 4" descr="User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2362200"/>
            <a:ext cx="681249" cy="68552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584093" y="2704960"/>
            <a:ext cx="3588107" cy="1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819400" y="2895600"/>
            <a:ext cx="32766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Similar Users on the basis of the ratings given to the movies</a:t>
            </a:r>
            <a:endParaRPr lang="en-US" sz="1200" dirty="0"/>
          </a:p>
        </p:txBody>
      </p:sp>
      <p:pic>
        <p:nvPicPr>
          <p:cNvPr id="12" name="Picture 11" descr="Udaa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609600"/>
            <a:ext cx="894108" cy="1295400"/>
          </a:xfrm>
          <a:prstGeom prst="rect">
            <a:avLst/>
          </a:prstGeom>
        </p:spPr>
      </p:pic>
      <p:pic>
        <p:nvPicPr>
          <p:cNvPr id="13" name="Picture 12" descr="lunchbox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2600" y="609600"/>
            <a:ext cx="990600" cy="1317004"/>
          </a:xfrm>
          <a:prstGeom prst="rect">
            <a:avLst/>
          </a:prstGeom>
        </p:spPr>
      </p:pic>
      <p:pic>
        <p:nvPicPr>
          <p:cNvPr id="14" name="Picture 13" descr="GOW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3800" y="609600"/>
            <a:ext cx="916852" cy="1295400"/>
          </a:xfrm>
          <a:prstGeom prst="rect">
            <a:avLst/>
          </a:prstGeom>
        </p:spPr>
      </p:pic>
      <p:pic>
        <p:nvPicPr>
          <p:cNvPr id="15" name="Picture 14" descr="Udaa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8800" y="609600"/>
            <a:ext cx="894108" cy="1295400"/>
          </a:xfrm>
          <a:prstGeom prst="rect">
            <a:avLst/>
          </a:prstGeom>
        </p:spPr>
      </p:pic>
      <p:pic>
        <p:nvPicPr>
          <p:cNvPr id="16" name="Picture 15" descr="lunchbox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3200" y="609600"/>
            <a:ext cx="990600" cy="1317004"/>
          </a:xfrm>
          <a:prstGeom prst="rect">
            <a:avLst/>
          </a:prstGeom>
        </p:spPr>
      </p:pic>
      <p:cxnSp>
        <p:nvCxnSpPr>
          <p:cNvPr id="18" name="Curved Connector 17"/>
          <p:cNvCxnSpPr>
            <a:endCxn id="4" idx="1"/>
          </p:cNvCxnSpPr>
          <p:nvPr/>
        </p:nvCxnSpPr>
        <p:spPr>
          <a:xfrm rot="16200000" flipH="1">
            <a:off x="1123951" y="1924051"/>
            <a:ext cx="800099" cy="7620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09600" y="2743200"/>
            <a:ext cx="11430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rgbClr val="C00000"/>
                </a:solidFill>
              </a:rPr>
              <a:t>Watched and given good rating</a:t>
            </a:r>
            <a:endParaRPr lang="en-US" sz="1100" dirty="0">
              <a:solidFill>
                <a:srgbClr val="C00000"/>
              </a:solidFill>
            </a:endParaRPr>
          </a:p>
        </p:txBody>
      </p:sp>
      <p:pic>
        <p:nvPicPr>
          <p:cNvPr id="24" name="Picture 23" descr="GOW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43200" y="609600"/>
            <a:ext cx="916852" cy="1295400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7467600" y="2362200"/>
            <a:ext cx="11430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rgbClr val="C00000"/>
                </a:solidFill>
              </a:rPr>
              <a:t>Watched and given good rating</a:t>
            </a:r>
            <a:endParaRPr lang="en-US" sz="1100" dirty="0">
              <a:solidFill>
                <a:srgbClr val="C00000"/>
              </a:solidFill>
            </a:endParaRPr>
          </a:p>
        </p:txBody>
      </p:sp>
      <p:pic>
        <p:nvPicPr>
          <p:cNvPr id="27" name="Picture 26" descr="Msa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57600" y="609601"/>
            <a:ext cx="913996" cy="1295400"/>
          </a:xfrm>
          <a:prstGeom prst="rect">
            <a:avLst/>
          </a:prstGeom>
        </p:spPr>
      </p:pic>
      <p:pic>
        <p:nvPicPr>
          <p:cNvPr id="28" name="Picture 27" descr="Msa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2218543">
            <a:off x="6378563" y="3718676"/>
            <a:ext cx="867613" cy="1229661"/>
          </a:xfrm>
          <a:prstGeom prst="rect">
            <a:avLst/>
          </a:prstGeom>
        </p:spPr>
      </p:pic>
      <p:cxnSp>
        <p:nvCxnSpPr>
          <p:cNvPr id="30" name="Shape 29"/>
          <p:cNvCxnSpPr>
            <a:stCxn id="5" idx="3"/>
          </p:cNvCxnSpPr>
          <p:nvPr/>
        </p:nvCxnSpPr>
        <p:spPr>
          <a:xfrm flipV="1">
            <a:off x="6853449" y="1981200"/>
            <a:ext cx="614151" cy="72376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6200000" flipH="1">
            <a:off x="6629400" y="3200400"/>
            <a:ext cx="990600" cy="5334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315200" y="3200400"/>
            <a:ext cx="12954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 smtClean="0">
                <a:solidFill>
                  <a:schemeClr val="accent3">
                    <a:lumMod val="50000"/>
                  </a:schemeClr>
                </a:solidFill>
              </a:rPr>
              <a:t>Recommended movie</a:t>
            </a:r>
            <a:endParaRPr lang="en-US" sz="12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/>
          <a:lstStyle/>
          <a:p>
            <a:r>
              <a:rPr lang="en-GB" dirty="0" smtClean="0"/>
              <a:t>DATASETs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/>
          <a:lstStyle/>
          <a:p>
            <a:r>
              <a:rPr lang="en-GB" b="1" i="1" dirty="0" smtClean="0">
                <a:solidFill>
                  <a:srgbClr val="FF0000"/>
                </a:solidFill>
              </a:rPr>
              <a:t>600DATASET:</a:t>
            </a:r>
            <a:r>
              <a:rPr lang="en-GB" dirty="0" smtClean="0"/>
              <a:t>100,000 ratings from 9,000 movies by 600 users.</a:t>
            </a:r>
          </a:p>
          <a:p>
            <a:endParaRPr lang="en-GB" dirty="0" smtClean="0"/>
          </a:p>
          <a:p>
            <a:r>
              <a:rPr lang="en-GB" b="1" dirty="0" smtClean="0"/>
              <a:t> </a:t>
            </a:r>
            <a:r>
              <a:rPr lang="en-GB" b="1" i="1" dirty="0" smtClean="0">
                <a:solidFill>
                  <a:srgbClr val="FF0000"/>
                </a:solidFill>
              </a:rPr>
              <a:t>943DATASET:</a:t>
            </a:r>
            <a:r>
              <a:rPr lang="en-GB" dirty="0" smtClean="0"/>
              <a:t>100,000 ratings from 943 users on 1682 movies. </a:t>
            </a:r>
          </a:p>
          <a:p>
            <a:pPr>
              <a:buNone/>
            </a:pPr>
            <a:r>
              <a:rPr lang="en-GB" dirty="0" smtClean="0"/>
              <a:t>	 Each user has rated at least 20 movies.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68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600DATASET(Popularity Based Recommended Systems)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183880" cy="4187952"/>
          </a:xfrm>
        </p:spPr>
        <p:txBody>
          <a:bodyPr/>
          <a:lstStyle/>
          <a:p>
            <a:r>
              <a:rPr lang="en-GB" dirty="0" smtClean="0"/>
              <a:t>Some top review websites maintain a database of reviews and ratings of movies. Exp: IMDB, Rotten Tomatoes</a:t>
            </a:r>
          </a:p>
          <a:p>
            <a:r>
              <a:rPr lang="en-GB" dirty="0" smtClean="0"/>
              <a:t>The data can be collected and used to build a popularity based movie recommended system</a:t>
            </a:r>
          </a:p>
          <a:p>
            <a:r>
              <a:rPr lang="en-GB" dirty="0" smtClean="0"/>
              <a:t>Recommending the movies as per the rating given by the user will increase their content consumption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600DATASET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609600"/>
            <a:ext cx="34290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Collect all the ratings values in a pivot table having User Vs Movie Title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1752600"/>
            <a:ext cx="335280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Correlate the rating series of input movie with the columns of the other movies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90600" y="3200400"/>
            <a:ext cx="312420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Sort the values as per the correlation values in descending values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2057400"/>
            <a:ext cx="1752600" cy="2438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Again sort them with the values as per the number of the ratings given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629400" y="2743200"/>
            <a:ext cx="2057400" cy="1219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Give the output of similar movies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5" idx="0"/>
          </p:cNvCxnSpPr>
          <p:nvPr/>
        </p:nvCxnSpPr>
        <p:spPr>
          <a:xfrm rot="16200000" flipH="1">
            <a:off x="2266950" y="1581150"/>
            <a:ext cx="228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 rot="16200000" flipH="1">
            <a:off x="2305050" y="2952750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" idx="1"/>
          </p:cNvCxnSpPr>
          <p:nvPr/>
        </p:nvCxnSpPr>
        <p:spPr>
          <a:xfrm flipV="1">
            <a:off x="4114800" y="32766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6324600" y="33528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600DATASET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Input Given : </a:t>
            </a:r>
            <a:r>
              <a:rPr lang="en-GB" sz="1200" dirty="0" smtClean="0">
                <a:solidFill>
                  <a:srgbClr val="FF0000"/>
                </a:solidFill>
              </a:rPr>
              <a:t>(500) Days of Summer (2009)</a:t>
            </a:r>
          </a:p>
          <a:p>
            <a:pPr>
              <a:buNone/>
            </a:pPr>
            <a:r>
              <a:rPr lang="en-GB" smtClean="0">
                <a:solidFill>
                  <a:schemeClr val="accent3"/>
                </a:solidFill>
              </a:rPr>
              <a:t>Recommended Movies:</a:t>
            </a:r>
            <a:endParaRPr lang="en-GB" dirty="0" smtClean="0">
              <a:solidFill>
                <a:schemeClr val="accent3"/>
              </a:solidFill>
            </a:endParaRP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3"/>
                </a:solidFill>
              </a:rPr>
              <a:t>		</a:t>
            </a:r>
            <a:r>
              <a:rPr lang="en-US" sz="1300" dirty="0" smtClean="0">
                <a:solidFill>
                  <a:schemeClr val="accent3"/>
                </a:solidFill>
              </a:rPr>
              <a:t>Correlation	number of total Ratings	</a:t>
            </a:r>
          </a:p>
          <a:p>
            <a:pPr>
              <a:buNone/>
            </a:pPr>
            <a:r>
              <a:rPr lang="en-US" sz="1300" dirty="0" smtClean="0">
                <a:solidFill>
                  <a:schemeClr val="accent3"/>
                </a:solidFill>
              </a:rPr>
              <a:t>Title</a:t>
            </a:r>
          </a:p>
          <a:p>
            <a:pPr>
              <a:buNone/>
            </a:pPr>
            <a:r>
              <a:rPr lang="en-US" sz="1300" dirty="0" smtClean="0">
                <a:solidFill>
                  <a:schemeClr val="accent3"/>
                </a:solidFill>
              </a:rPr>
              <a:t>Pulp Fiction (1994)	    NaN		55567</a:t>
            </a:r>
          </a:p>
          <a:p>
            <a:pPr>
              <a:buNone/>
            </a:pPr>
            <a:r>
              <a:rPr lang="en-US" sz="1300" dirty="0" smtClean="0">
                <a:solidFill>
                  <a:schemeClr val="accent3"/>
                </a:solidFill>
              </a:rPr>
              <a:t>Fight Club (1999)	    NaN		11772</a:t>
            </a:r>
          </a:p>
          <a:p>
            <a:pPr>
              <a:buNone/>
            </a:pPr>
            <a:r>
              <a:rPr lang="en-US" sz="1300" dirty="0" smtClean="0">
                <a:solidFill>
                  <a:schemeClr val="accent3"/>
                </a:solidFill>
              </a:rPr>
              <a:t>Star Wars: Episode IV - A New Hope (1977) </a:t>
            </a:r>
          </a:p>
          <a:p>
            <a:pPr>
              <a:buNone/>
            </a:pPr>
            <a:r>
              <a:rPr lang="en-US" sz="1300" dirty="0" smtClean="0">
                <a:solidFill>
                  <a:schemeClr val="accent3"/>
                </a:solidFill>
              </a:rPr>
              <a:t>			    NaN                      6526</a:t>
            </a:r>
          </a:p>
          <a:p>
            <a:pPr>
              <a:buNone/>
            </a:pPr>
            <a:r>
              <a:rPr lang="en-US" sz="1300" dirty="0" smtClean="0">
                <a:solidFill>
                  <a:schemeClr val="accent3"/>
                </a:solidFill>
              </a:rPr>
              <a:t>León: The Professional (a.k.a. The Professional) (León) (1994)</a:t>
            </a:r>
          </a:p>
          <a:p>
            <a:pPr>
              <a:buNone/>
            </a:pPr>
            <a:r>
              <a:rPr lang="en-US" sz="1300" dirty="0" smtClean="0">
                <a:solidFill>
                  <a:schemeClr val="accent3"/>
                </a:solidFill>
              </a:rPr>
              <a:t>			    NaN                      4655</a:t>
            </a:r>
          </a:p>
          <a:p>
            <a:pPr>
              <a:buNone/>
            </a:pPr>
            <a:r>
              <a:rPr lang="en-US" sz="1300" dirty="0" smtClean="0">
                <a:solidFill>
                  <a:schemeClr val="accent3"/>
                </a:solidFill>
              </a:rPr>
              <a:t>2001: A Space Odyssey (1968)</a:t>
            </a:r>
          </a:p>
          <a:p>
            <a:pPr>
              <a:buNone/>
            </a:pPr>
            <a:r>
              <a:rPr lang="en-US" sz="1300" dirty="0" smtClean="0">
                <a:solidFill>
                  <a:schemeClr val="accent3"/>
                </a:solidFill>
              </a:rPr>
              <a:t>			    NaN                      4469</a:t>
            </a:r>
            <a:endParaRPr lang="en-US" sz="13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943DATASET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Cosine Similarity:</a:t>
            </a:r>
          </a:p>
          <a:p>
            <a:pPr>
              <a:buNone/>
            </a:pPr>
            <a:r>
              <a:rPr lang="en-GB" sz="1600" dirty="0" smtClean="0"/>
              <a:t>		It is the measure of similarity between two non-zero vectors .It is determined by taking the cosine of the angle between them</a:t>
            </a:r>
            <a:endParaRPr lang="en-US" sz="1600" dirty="0"/>
          </a:p>
        </p:txBody>
      </p:sp>
      <p:pic>
        <p:nvPicPr>
          <p:cNvPr id="5" name="Picture 4" descr="Cos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57102"/>
            <a:ext cx="6858000" cy="3543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675</Words>
  <Application>Microsoft Office PowerPoint</Application>
  <PresentationFormat>On-screen Show (4:3)</PresentationFormat>
  <Paragraphs>102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Aspect</vt:lpstr>
      <vt:lpstr>Movie Recommendation System</vt:lpstr>
      <vt:lpstr>What is a Recommended System?</vt:lpstr>
      <vt:lpstr>Content Based Movie recommended system</vt:lpstr>
      <vt:lpstr>Collaborative Movie Recommended System</vt:lpstr>
      <vt:lpstr>DATASETs Used</vt:lpstr>
      <vt:lpstr>600DATASET(Popularity Based Recommended Systems)</vt:lpstr>
      <vt:lpstr>600DATASET</vt:lpstr>
      <vt:lpstr>600DATASET</vt:lpstr>
      <vt:lpstr>943DATASET</vt:lpstr>
      <vt:lpstr>943Dataset</vt:lpstr>
      <vt:lpstr>943Dataset(Item-Item iltering)</vt:lpstr>
      <vt:lpstr>943Dataset(User-User Filtering)</vt:lpstr>
      <vt:lpstr>943DATASET(SVD Model Based)</vt:lpstr>
      <vt:lpstr>943DATASET</vt:lpstr>
      <vt:lpstr>943DATASET</vt:lpstr>
      <vt:lpstr>Areas for Improvement</vt:lpstr>
      <vt:lpstr>Thank You!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Star</dc:creator>
  <cp:lastModifiedBy>Star</cp:lastModifiedBy>
  <cp:revision>36</cp:revision>
  <dcterms:created xsi:type="dcterms:W3CDTF">2006-08-16T00:00:00Z</dcterms:created>
  <dcterms:modified xsi:type="dcterms:W3CDTF">2020-12-23T05:17:34Z</dcterms:modified>
</cp:coreProperties>
</file>