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68" userDrawn="1">
          <p15:clr>
            <a:srgbClr val="A4A3A4"/>
          </p15:clr>
        </p15:guide>
        <p15:guide id="5" pos="2699" userDrawn="1">
          <p15:clr>
            <a:srgbClr val="A4A3A4"/>
          </p15:clr>
        </p15:guide>
        <p15:guide id="6" pos="3061" userDrawn="1">
          <p15:clr>
            <a:srgbClr val="A4A3A4"/>
          </p15:clr>
        </p15:guide>
        <p15:guide id="7" pos="5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4D897-398A-4A8C-0989-B32773329197}" v="58" dt="2025-09-25T20:31:01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6"/>
    <p:restoredTop sz="97739"/>
  </p:normalViewPr>
  <p:slideViewPr>
    <p:cSldViewPr snapToObjects="1">
      <p:cViewPr varScale="1">
        <p:scale>
          <a:sx n="71" d="100"/>
          <a:sy n="71" d="100"/>
        </p:scale>
        <p:origin x="1782" y="78"/>
      </p:cViewPr>
      <p:guideLst>
        <p:guide orient="horz" pos="73"/>
        <p:guide pos="2880"/>
        <p:guide orient="horz" pos="4247"/>
        <p:guide pos="68"/>
        <p:guide pos="2699"/>
        <p:guide pos="3061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DE23-35EF-4A99-86C1-85B71789AD86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7337-233B-482E-8666-A26410F45B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48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8F01-2B0F-D343-B2E9-269B300A1EC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89B-87C5-B343-9818-E0529EC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mountpleasantgiving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95A6BDA-29E2-E548-B010-5E953C3E0A4F}"/>
              </a:ext>
            </a:extLst>
          </p:cNvPr>
          <p:cNvSpPr txBox="1"/>
          <p:nvPr/>
        </p:nvSpPr>
        <p:spPr>
          <a:xfrm>
            <a:off x="179263" y="218251"/>
            <a:ext cx="4176713" cy="38625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</a:rPr>
              <a:t>CHILDREN’S PROGRAM                                                         </a:t>
            </a:r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 8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We offer a class during the sermon for children aged 3 to 6 years-old. Please register your child before the service at the back of the sanctuary. The classroom is in the basement on the east side of the building.</a:t>
            </a: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We also have two unsupervised rooms in the basement for parents to use. One is a family play room and one is only for women (&amp; babies) to accommodate nursing mothers.</a:t>
            </a:r>
            <a:endParaRPr lang="en-US" sz="500" dirty="0">
              <a:latin typeface="Montserrat" pitchFamily="2" charset="77"/>
              <a:cs typeface="Big Caslon Medium" panose="02000603090000020003" pitchFamily="2" charset="-79"/>
            </a:endParaRP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</a:rPr>
              <a:t>FELLOWSHIP AFTER THE SERVICE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Join us for snacks and coffee at the back after the service! </a:t>
            </a:r>
            <a:endParaRPr lang="en-US" sz="11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endParaRPr lang="en-US" sz="11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</a:rPr>
              <a:t>GIVING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Cash or cheques can be left in the offering box at the back. E-transfer: </a:t>
            </a:r>
            <a:r>
              <a:rPr lang="en-US" sz="1100" b="1" dirty="0">
                <a:latin typeface="Montserrat" pitchFamily="2" charset="77"/>
                <a:cs typeface="Big Caslon Medium" panose="02000603090000020003" pitchFamily="2" charset="-79"/>
                <a:hlinkClick r:id="rId2"/>
              </a:rPr>
              <a:t>mountpleasantgiving@gmail.com</a:t>
            </a:r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. </a:t>
            </a:r>
          </a:p>
          <a:p>
            <a:endParaRPr lang="en-US" sz="5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dirty="0">
                <a:latin typeface="Montserrat" pitchFamily="2" charset="77"/>
                <a:cs typeface="Big Caslon Medium" panose="02000603090000020003" pitchFamily="2" charset="-79"/>
              </a:rPr>
              <a:t>Other digital giving methods are also available. </a:t>
            </a: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  <a:p>
            <a:r>
              <a:rPr lang="en-US" sz="1100" b="1" i="1" dirty="0">
                <a:latin typeface="Montserrat" pitchFamily="2" charset="77"/>
                <a:cs typeface="Big Caslon Medium" panose="02000603090000020003" pitchFamily="2" charset="-79"/>
              </a:rPr>
              <a:t>Sign up using this QR code for </a:t>
            </a:r>
          </a:p>
          <a:p>
            <a:r>
              <a:rPr lang="en-US" sz="1100" b="1" i="1" dirty="0">
                <a:latin typeface="Montserrat" pitchFamily="2" charset="77"/>
                <a:cs typeface="Big Caslon Medium" panose="02000603090000020003" pitchFamily="2" charset="-79"/>
              </a:rPr>
              <a:t>our weekly announcement email:</a:t>
            </a:r>
          </a:p>
          <a:p>
            <a:endParaRPr lang="en-US" sz="1100" dirty="0">
              <a:latin typeface="Montserrat" pitchFamily="2" charset="77"/>
              <a:cs typeface="Big Caslon Medium" panose="020006030900000200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123EC-059F-3647-B111-C4A29DC0796A}"/>
              </a:ext>
            </a:extLst>
          </p:cNvPr>
          <p:cNvSpPr txBox="1"/>
          <p:nvPr/>
        </p:nvSpPr>
        <p:spPr>
          <a:xfrm>
            <a:off x="179512" y="4293096"/>
            <a:ext cx="41767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latin typeface="Montserrat" pitchFamily="2" charset="77"/>
              </a:rPr>
              <a:t>LOOKING AHEAD…</a:t>
            </a:r>
            <a:endParaRPr lang="en-US" sz="1100" dirty="0">
              <a:latin typeface="Montserrat" pitchFamily="2" charset="77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B9550BE-9553-8747-93B2-A8BD0CDA7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28307"/>
              </p:ext>
            </p:extLst>
          </p:nvPr>
        </p:nvGraphicFramePr>
        <p:xfrm>
          <a:off x="164909" y="4509120"/>
          <a:ext cx="4176711" cy="2062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4063">
                  <a:extLst>
                    <a:ext uri="{9D8B030D-6E8A-4147-A177-3AD203B41FA5}">
                      <a16:colId xmlns:a16="http://schemas.microsoft.com/office/drawing/2014/main" val="3831682880"/>
                    </a:ext>
                  </a:extLst>
                </a:gridCol>
                <a:gridCol w="2902648">
                  <a:extLst>
                    <a:ext uri="{9D8B030D-6E8A-4147-A177-3AD203B41FA5}">
                      <a16:colId xmlns:a16="http://schemas.microsoft.com/office/drawing/2014/main" val="2730105897"/>
                    </a:ext>
                  </a:extLst>
                </a:gridCol>
              </a:tblGrid>
              <a:tr h="558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Thu., June 12</a:t>
                      </a:r>
                      <a:r>
                        <a:rPr lang="en-US" sz="1100" b="0" baseline="300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th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Corporate Prayer Meeting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</a:rPr>
                        <a:t>7:30pm @MPBC.</a:t>
                      </a:r>
                      <a:endParaRPr lang="en-CA" sz="1100" b="0" baseline="0" dirty="0">
                        <a:solidFill>
                          <a:schemeClr val="tx1"/>
                        </a:solidFill>
                        <a:effectLst/>
                        <a:latin typeface="Montserrat" pitchFamily="2" charset="77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191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Sun., Jun 22</a:t>
                      </a:r>
                      <a:r>
                        <a:rPr lang="en-US" sz="1100" b="0" baseline="300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nd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sz="1100" b="0" baseline="0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Membership Class @9:30am</a:t>
                      </a:r>
                      <a:endParaRPr lang="en-US" dirty="0">
                        <a:latin typeface="Montserra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0258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ontserrat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b="0" baseline="0" dirty="0">
                        <a:solidFill>
                          <a:schemeClr val="tx1"/>
                        </a:solidFill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9653"/>
                  </a:ext>
                </a:extLst>
              </a:tr>
              <a:tr h="496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>
                        <a:solidFill>
                          <a:schemeClr val="tx1"/>
                        </a:solidFill>
                        <a:latin typeface="Montserra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b="0" baseline="0" dirty="0">
                        <a:solidFill>
                          <a:schemeClr val="tx1"/>
                        </a:solidFill>
                        <a:effectLst/>
                        <a:latin typeface="Montserrat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33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3CD67F-BB50-2AC6-8CA9-D50923428CF5}"/>
              </a:ext>
            </a:extLst>
          </p:cNvPr>
          <p:cNvSpPr txBox="1"/>
          <p:nvPr/>
        </p:nvSpPr>
        <p:spPr>
          <a:xfrm>
            <a:off x="4932038" y="3395062"/>
            <a:ext cx="4176713" cy="29392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00" dirty="0">
                <a:latin typeface="Montserrat" panose="00000500000000000000" pitchFamily="2" charset="0"/>
                <a:ea typeface="Cambria" panose="02040503050406030204" pitchFamily="18" charset="0"/>
                <a:cs typeface="BIG CASLON MEDIUM" panose="02000603090000020003" pitchFamily="2" charset="-79"/>
              </a:rPr>
              <a:t>Corporate Worship Service: June 8, 2025</a:t>
            </a: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endParaRPr lang="en-US" sz="1400" dirty="0">
              <a:latin typeface="Montserrat" panose="00000500000000000000" pitchFamily="2" charset="0"/>
              <a:ea typeface="Cambria" panose="02040503050406030204" pitchFamily="18" charset="0"/>
              <a:cs typeface="BIG CASLON MEDIUM" panose="02000603090000020003" pitchFamily="2" charset="-79"/>
            </a:endParaRPr>
          </a:p>
          <a:p>
            <a:pPr algn="ctr"/>
            <a:r>
              <a:rPr lang="en-US" sz="1200" dirty="0">
                <a:latin typeface="Montserrat" panose="00000500000000000000" pitchFamily="2" charset="0"/>
                <a:ea typeface="Cambria" panose="02040503050406030204" pitchFamily="18" charset="0"/>
                <a:cs typeface="BIG CASLON MEDIUM" panose="02000603090000020003" pitchFamily="2" charset="-79"/>
              </a:rPr>
              <a:t>Questions about who we are or what we believe? Interested in membership?</a:t>
            </a:r>
          </a:p>
          <a:p>
            <a:pPr algn="ctr"/>
            <a:r>
              <a:rPr lang="en-US" sz="1200" dirty="0">
                <a:latin typeface="Montserrat"/>
                <a:ea typeface="Cambria"/>
                <a:cs typeface="BIG CASLON MEDIUM"/>
              </a:rPr>
              <a:t>Speak to one of our Pastors today!</a:t>
            </a:r>
          </a:p>
          <a:p>
            <a:endParaRPr lang="en-US" sz="500" b="1" dirty="0">
              <a:latin typeface="Montserrat" pitchFamily="2" charset="77"/>
              <a:cs typeface="BIG CASLON MEDIUM" panose="020006030900000200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B23CB-6D83-9E20-EDB6-3299BD1A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36841"/>
            <a:ext cx="4032697" cy="2358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513750-F8A1-F43C-ECD1-FACF31EE8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57301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CD57F9-D8CA-9640-BB5B-39BD4A685DE3}"/>
              </a:ext>
            </a:extLst>
          </p:cNvPr>
          <p:cNvSpPr txBox="1"/>
          <p:nvPr/>
        </p:nvSpPr>
        <p:spPr>
          <a:xfrm>
            <a:off x="4788024" y="88922"/>
            <a:ext cx="4248026" cy="6263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</a:rPr>
              <a:t>Hallelujah! What a </a:t>
            </a:r>
            <a:r>
              <a:rPr lang="en-US" sz="1100" b="1" dirty="0" err="1">
                <a:solidFill>
                  <a:prstClr val="black"/>
                </a:solidFill>
                <a:latin typeface="Montserrat" pitchFamily="2" charset="77"/>
              </a:rPr>
              <a:t>Saviour</a:t>
            </a:r>
            <a:r>
              <a:rPr lang="en-US" sz="1100" b="1" dirty="0">
                <a:solidFill>
                  <a:prstClr val="black"/>
                </a:solidFill>
                <a:latin typeface="Montserrat" pitchFamily="2" charset="77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</a:rPr>
              <a:t>(#185)                                                7</a:t>
            </a:r>
            <a:endParaRPr lang="en-US" sz="1100" b="1" dirty="0">
              <a:solidFill>
                <a:prstClr val="black"/>
              </a:solidFill>
              <a:latin typeface="Montserrat" pitchFamily="2" charset="7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 of Sorrows! what a name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Son of God, who came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Ruined sinners to reclaim,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Hallelujah! What a </a:t>
            </a:r>
            <a:r>
              <a:rPr lang="en-US" sz="1100" i="1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Saviour</a:t>
            </a:r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Bearing shame and scoffing rude,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my place condemned He stood;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Sealed my pardon with His blood,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Guilty, vile, and helpless we;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Spotless Lamb of God was He;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“Full atonement!” can it be?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Lifted up was He to die;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“It is finished!” was His cry;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in Heav’n exalted high,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He comes, our glorious King,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His ransomed home to bring,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anew His song we’ll sing: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His mercy and his grace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Drawing me to seek his face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 I do that all my days.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CBB42C06-FBA1-614D-B296-4B802B7221E4}"/>
              </a:ext>
            </a:extLst>
          </p:cNvPr>
          <p:cNvSpPr txBox="1"/>
          <p:nvPr/>
        </p:nvSpPr>
        <p:spPr>
          <a:xfrm>
            <a:off x="179263" y="116631"/>
            <a:ext cx="4176713" cy="6480721"/>
          </a:xfrm>
          <a:prstGeom prst="rect">
            <a:avLst/>
          </a:prstGeom>
          <a:noFill/>
          <a:ln w="6350">
            <a:noFill/>
            <a:prstDash val="sysDot"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Order Of Service                       </a:t>
            </a:r>
            <a:r>
              <a:rPr lang="en-CA" sz="11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CA" sz="600" dirty="0">
                <a:solidFill>
                  <a:schemeClr val="bg1">
                    <a:lumMod val="85000"/>
                  </a:schemeClr>
                </a:solidFill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</a:t>
            </a: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5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WELCOME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PASSING THE PEACE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CALL TO WORSHIP                                                     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Isa.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54:10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HYMN            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“All Hail the Power of Jesus Name”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HYMN                                                       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“The Solid Rock”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OPPOSITE TESTAMENT READING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1 Kings 17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100" b="1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PRAYER OF PRAISE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HYMN                                         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“Behold Our God”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HYMN                                                   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“Thou Art Worthy”</a:t>
            </a:r>
            <a:endParaRPr kumimoji="0" lang="en-US" sz="9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PASTORAL PRAYER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the prayer, children ages 3-6 are dismissed to their program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SCRIPTURE READING                 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1 Timothy 5: 1-16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SERMON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100" b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Widows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1 Tim. 5: 3-16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The latest sermon in a series on the Pastoral Epistles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Calibri"/>
                <a:cs typeface="Times New Roman"/>
              </a:rPr>
              <a:t>HYMN                                   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Calibri"/>
                <a:cs typeface="Times New Roman"/>
              </a:rPr>
              <a:t>“Hallelujah! What a Saviour”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Calibri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COMMISSION &amp; BENEDICTION</a:t>
            </a:r>
            <a:endParaRPr kumimoji="0" lang="en-CA" sz="11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Preacher: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Pastor </a:t>
            </a:r>
            <a:r>
              <a:rPr lang="en-CA" sz="900" dirty="0">
                <a:solidFill>
                  <a:prstClr val="black"/>
                </a:solidFill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John Bell                       </a:t>
            </a:r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0" lang="en-CA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Calibri"/>
                <a:cs typeface="Times New Roman"/>
              </a:rPr>
              <a:t>Service Leader</a:t>
            </a:r>
            <a:r>
              <a:rPr kumimoji="0" lang="en-CA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Calibri"/>
                <a:cs typeface="Times New Roman"/>
              </a:rPr>
              <a:t>: </a:t>
            </a:r>
            <a:r>
              <a:rPr lang="en-CA" sz="900" dirty="0">
                <a:solidFill>
                  <a:prstClr val="black"/>
                </a:solidFill>
                <a:latin typeface="Montserrat"/>
                <a:ea typeface="Calibri"/>
                <a:cs typeface="Times New Roman"/>
              </a:rPr>
              <a:t>Rakesh Kumar Thera</a:t>
            </a:r>
            <a:endParaRPr lang="en-CA" sz="900" dirty="0">
              <a:solidFill>
                <a:prstClr val="black"/>
              </a:solidFill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CA" sz="900" u="sng" dirty="0">
                <a:solidFill>
                  <a:prstClr val="black"/>
                </a:solidFill>
                <a:latin typeface="Montserrat"/>
                <a:ea typeface="Calibri"/>
                <a:cs typeface="Times New Roman"/>
              </a:rPr>
              <a:t>Scripture Reading</a:t>
            </a:r>
            <a:r>
              <a:rPr lang="en-CA" sz="900" dirty="0">
                <a:solidFill>
                  <a:prstClr val="black"/>
                </a:solidFill>
                <a:latin typeface="Montserrat"/>
                <a:ea typeface="Calibri"/>
                <a:cs typeface="Times New Roman"/>
              </a:rPr>
              <a:t>: Reshma </a:t>
            </a:r>
            <a:r>
              <a:rPr lang="en-CA" sz="900" dirty="0" err="1">
                <a:solidFill>
                  <a:prstClr val="black"/>
                </a:solidFill>
                <a:latin typeface="Montserrat"/>
                <a:ea typeface="Calibri"/>
                <a:cs typeface="Times New Roman"/>
              </a:rPr>
              <a:t>Penumudi</a:t>
            </a:r>
            <a:endParaRPr lang="en-CA" sz="9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B9BAF-6830-4FDC-EBB0-85FCECF0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8A0FB3-56E3-CD2B-AB97-653FC36050FF}"/>
              </a:ext>
            </a:extLst>
          </p:cNvPr>
          <p:cNvSpPr txBox="1"/>
          <p:nvPr/>
        </p:nvSpPr>
        <p:spPr>
          <a:xfrm>
            <a:off x="4788024" y="88922"/>
            <a:ext cx="4248026" cy="6878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</a:rPr>
              <a:t>All Hail The Power of Jesus Name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</a:rPr>
              <a:t>(#96)                                    3</a:t>
            </a:r>
            <a:r>
              <a:rPr lang="en-US" sz="1100" b="1" dirty="0">
                <a:solidFill>
                  <a:prstClr val="black"/>
                </a:solidFill>
                <a:latin typeface="Montserrat" pitchFamily="2" charset="77"/>
              </a:rPr>
              <a:t>                                                                </a:t>
            </a:r>
          </a:p>
          <a:p>
            <a:endParaRPr lang="en-US" sz="3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hail the power of Jesus’ Name! Let angels prostrate fall;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forth the royal diadem,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crown him Lord of all. (x2)</a:t>
            </a:r>
          </a:p>
          <a:p>
            <a:endParaRPr lang="en-US" sz="8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 chosen seed of Israel’s race, ye ransomed of the fall,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Hail him who saves you by his grace,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crown him Lord of all. (x2)</a:t>
            </a:r>
          </a:p>
          <a:p>
            <a:endParaRPr lang="en-US" sz="8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1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ev’ry</a:t>
            </a: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kindred, </a:t>
            </a:r>
            <a:r>
              <a:rPr lang="en-US" sz="11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ev’ry</a:t>
            </a: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tribe, on this terrestrial ball,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him all majesty ascribe,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crown him Lord of all. (x2)</a:t>
            </a:r>
          </a:p>
          <a:p>
            <a:endParaRPr lang="en-US" sz="8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that with yonder sacred throng, we at his feet may fall;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We'll join the everlasting song,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crown him Lord of all. (x2)</a:t>
            </a:r>
          </a:p>
          <a:p>
            <a:endParaRPr lang="en-US" sz="1100" i="1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Solid Rock </a:t>
            </a: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(#404)</a:t>
            </a:r>
          </a:p>
          <a:p>
            <a:endParaRPr lang="en-US" sz="300" b="1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hope is built on nothing less </a:t>
            </a: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 Jesus’ blood and righteousness.</a:t>
            </a: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dare not trust the sweetest frame, </a:t>
            </a:r>
          </a:p>
          <a:p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wholly trust in Jesus’ Name.</a:t>
            </a:r>
          </a:p>
          <a:p>
            <a:endParaRPr lang="en-US" sz="800" i="1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Christ the solid Rock I stand,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other ground is sinking sand; 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other ground is sinking sand.</a:t>
            </a:r>
          </a:p>
          <a:p>
            <a:endParaRPr lang="en-US" sz="800" i="1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darkness seems to hide His face, 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rest on His unchanging grace.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every high and stormy gale, 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anchor holds within the veil.</a:t>
            </a:r>
          </a:p>
          <a:p>
            <a:endParaRPr lang="en-US" sz="800" i="1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 oath, His covenant, His blood,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me in the whelming flood.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all around my soul gives way, 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then is all my Hope and Stay.</a:t>
            </a:r>
          </a:p>
          <a:p>
            <a:endParaRPr lang="en-US" sz="800" i="1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He shall come with trumpet sound,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 may I then in Him be found.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Dressed in His righteousness alone, </a:t>
            </a:r>
          </a:p>
          <a:p>
            <a:r>
              <a:rPr lang="en-US" sz="11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Faultless to stand before the throne.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C90C4386-FCE5-A0F1-F4F2-9B9F1C1DFE23}"/>
              </a:ext>
            </a:extLst>
          </p:cNvPr>
          <p:cNvSpPr txBox="1"/>
          <p:nvPr/>
        </p:nvSpPr>
        <p:spPr>
          <a:xfrm>
            <a:off x="179263" y="116631"/>
            <a:ext cx="4176713" cy="6480721"/>
          </a:xfrm>
          <a:prstGeom prst="rect">
            <a:avLst/>
          </a:prstGeom>
          <a:noFill/>
          <a:ln w="6350">
            <a:noFill/>
            <a:prstDash val="sysDot"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Sermon Outline (cont.)                                                            </a:t>
            </a: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 lvl="0">
              <a:defRPr/>
            </a:pPr>
            <a:endParaRPr lang="en-US" sz="700" dirty="0">
              <a:solidFill>
                <a:prstClr val="black"/>
              </a:solidFill>
              <a:latin typeface="Montserrat" pitchFamily="2" charset="77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1. 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The church should give proper recognition (</a:t>
            </a:r>
            <a:r>
              <a:rPr lang="en-US" sz="1100" i="1" dirty="0" err="1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honour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) to widows who are really in need (3), but those widows with family should be cared for by their families (4).</a:t>
            </a:r>
          </a:p>
          <a:p>
            <a:pPr lvl="0">
              <a:defRPr/>
            </a:pPr>
            <a:endParaRPr lang="en-US" sz="500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2. 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The widow “who is really in need” is alone, has set her hope on God, and continues in prayer (5), but those widows living in self-indulgent pleasure are already dead (6).</a:t>
            </a:r>
          </a:p>
          <a:p>
            <a:pPr lvl="0">
              <a:defRPr/>
            </a:pPr>
            <a:endParaRPr lang="en-US" sz="500" b="1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3. 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Timothy is to command these things in the church (7), but if someone does not listen they have denied the faith and are worse than unbelievers (8).</a:t>
            </a:r>
          </a:p>
          <a:p>
            <a:pPr lvl="0">
              <a:defRPr/>
            </a:pPr>
            <a:endParaRPr lang="en-US" sz="500" b="1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4. 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The Church must let older, godly women be enrolled (9-10), but refuse to enroll younger, ungodly widows who are likely to abandon their pledge (11-13).</a:t>
            </a:r>
          </a:p>
          <a:p>
            <a:pPr lvl="0">
              <a:defRPr/>
            </a:pPr>
            <a:endParaRPr lang="en-US" sz="500" b="1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5. 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To sum up, the younger widows should remarry (14-15), those who have families should receive support from them (16a), and the church should care for those widows who are truly in need (16b)</a:t>
            </a:r>
          </a:p>
          <a:p>
            <a:pPr lvl="0">
              <a:defRPr/>
            </a:pPr>
            <a:endParaRPr lang="en-US" sz="900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Prerequisites for Church Support: </a:t>
            </a:r>
          </a:p>
          <a:p>
            <a:pPr lvl="0"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For a widowed member of the church to be supported financially by the local congregation, the following prerequisites must be met: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must be truly alone, with no family to support her (5,16)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She is over sixty - an age when remarriage would be unlikely (9)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is godly (5,9-10)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puts her hope in God (5)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•She continues night and day to pray (5)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has been faithful to her husband (9)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is well known for her good deeds (10)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has brought up children (orphans?) (10)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has shown hospitality (10)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has washed the feet of the Lord’s people (10)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has helped those in trouble (10)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She has devoted herself to all kinds of good deeds (10)</a:t>
            </a:r>
          </a:p>
          <a:p>
            <a:pPr lvl="0" algn="ctr">
              <a:defRPr/>
            </a:pPr>
            <a:endParaRPr lang="en-US" sz="900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9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CA" sz="9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0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03F6D-9D92-04DF-A839-7C4D1CC2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5F4FD8-A9A1-5292-8815-793B626842FE}"/>
              </a:ext>
            </a:extLst>
          </p:cNvPr>
          <p:cNvSpPr txBox="1"/>
          <p:nvPr/>
        </p:nvSpPr>
        <p:spPr>
          <a:xfrm>
            <a:off x="4788024" y="88922"/>
            <a:ext cx="4248026" cy="6324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Montserrat" pitchFamily="2" charset="77"/>
              </a:rPr>
              <a:t> Thou Art Worthy (#100)                                                            </a:t>
            </a:r>
            <a:r>
              <a:rPr lang="en-US" sz="1100" dirty="0">
                <a:solidFill>
                  <a:prstClr val="black"/>
                </a:solidFill>
                <a:latin typeface="Montserrat" pitchFamily="2" charset="77"/>
              </a:rPr>
              <a:t>5</a:t>
            </a:r>
            <a:r>
              <a:rPr lang="en-US" sz="1100" b="1" dirty="0">
                <a:solidFill>
                  <a:prstClr val="black"/>
                </a:solidFill>
                <a:latin typeface="Montserrat" pitchFamily="2" charset="77"/>
              </a:rPr>
              <a:t>                                                                </a:t>
            </a:r>
          </a:p>
          <a:p>
            <a:endParaRPr lang="en-US" sz="3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 art worthy, Thou art worthy,</a:t>
            </a: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 art worthy, O Lord, to receive glory,</a:t>
            </a: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Glory and </a:t>
            </a:r>
            <a:r>
              <a:rPr lang="en-US" sz="12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honour</a:t>
            </a: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glory and </a:t>
            </a:r>
            <a:r>
              <a:rPr lang="en-US" sz="12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honour</a:t>
            </a: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pow'r</a:t>
            </a: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buNone/>
            </a:pPr>
            <a:endParaRPr lang="en-US" sz="12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Thou hast created,</a:t>
            </a: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 all things created,</a:t>
            </a: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 hast created all things;</a:t>
            </a:r>
          </a:p>
          <a:p>
            <a:pPr>
              <a:buNone/>
            </a:pPr>
            <a:endParaRPr lang="en-US" sz="12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for Thy pleasure</a:t>
            </a: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are created -</a:t>
            </a:r>
          </a:p>
          <a:p>
            <a:pPr>
              <a:buNone/>
            </a:pPr>
            <a:r>
              <a:rPr lang="en-US" sz="12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 art worthy, O Lord.</a:t>
            </a: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00" i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(Full song repeats)</a:t>
            </a: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100" b="1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Sermon Outline</a:t>
            </a:r>
          </a:p>
          <a:p>
            <a:pPr lvl="0" algn="ctr">
              <a:defRPr/>
            </a:pPr>
            <a:r>
              <a:rPr lang="en-US" sz="1200" b="1" dirty="0">
                <a:solidFill>
                  <a:prstClr val="black"/>
                </a:solidFill>
                <a:latin typeface="Montserrat" pitchFamily="2" charset="77"/>
              </a:rPr>
              <a:t>“Widows”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black"/>
                </a:solidFill>
                <a:latin typeface="Montserrat" pitchFamily="2" charset="77"/>
                <a:ea typeface="Aptos" panose="020B0004020202020204" pitchFamily="34" charset="0"/>
                <a:cs typeface="Arial" panose="020B0604020202020204" pitchFamily="34" charset="0"/>
              </a:rPr>
              <a:t>1 Tim. 5: 3-16</a:t>
            </a:r>
          </a:p>
          <a:p>
            <a:pPr lvl="0">
              <a:defRPr/>
            </a:pPr>
            <a:endParaRPr lang="en-US" sz="800" dirty="0">
              <a:solidFill>
                <a:prstClr val="black"/>
              </a:solidFill>
              <a:latin typeface="Montserrat" pitchFamily="2" charset="77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b="1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Big Picture</a:t>
            </a: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In this passage we’re given three reasons why caring for one's parents and grandparents (or anyone in our family who is “helpless”) is essential to all who profess faith in Jesus. </a:t>
            </a:r>
          </a:p>
          <a:p>
            <a:pPr lvl="0">
              <a:defRPr/>
            </a:pPr>
            <a:endParaRPr lang="en-US" sz="500" dirty="0">
              <a:solidFill>
                <a:srgbClr val="232323"/>
              </a:solidFill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	1. Such an action is pleasing to God.  </a:t>
            </a:r>
          </a:p>
          <a:p>
            <a:pPr lvl="0"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	2. Not to care for one's relatives denies the faith and makes one worse than an unbeliever.</a:t>
            </a:r>
          </a:p>
          <a:p>
            <a:pPr lvl="0">
              <a:defRPr/>
            </a:pPr>
            <a:r>
              <a:rPr lang="en-US" sz="1100" dirty="0">
                <a:solidFill>
                  <a:srgbClr val="232323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	3. That the church might not be burdened.</a:t>
            </a: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100" dirty="0"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(continues…)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25A4D840-A763-E540-F218-6A12E2802C53}"/>
              </a:ext>
            </a:extLst>
          </p:cNvPr>
          <p:cNvSpPr txBox="1"/>
          <p:nvPr/>
        </p:nvSpPr>
        <p:spPr>
          <a:xfrm>
            <a:off x="179263" y="116631"/>
            <a:ext cx="4176713" cy="6480721"/>
          </a:xfrm>
          <a:prstGeom prst="rect">
            <a:avLst/>
          </a:prstGeom>
          <a:noFill/>
          <a:ln w="6350">
            <a:noFill/>
            <a:prstDash val="sysDot"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100" b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Behold Our God                                                                         </a:t>
            </a:r>
            <a:r>
              <a:rPr lang="en-CA" sz="11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endParaRPr lang="en-US" sz="3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has held the oceans in His hands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has numbered every grain of sand?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Kings and nations tremble at His voice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All creation rises to rejoice…</a:t>
            </a:r>
          </a:p>
          <a:p>
            <a:endParaRPr lang="en-US" sz="12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Behold our God, seated on His throne, </a:t>
            </a: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Come let us adore Him!</a:t>
            </a: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Behold our King, nothing can compare, </a:t>
            </a: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Come let us adore Him!</a:t>
            </a:r>
          </a:p>
          <a:p>
            <a:endParaRPr lang="en-US" sz="12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has given counsel to the Lord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can question any of His words?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can teach the one who knows all things?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can fathom all his wondrous deeds?</a:t>
            </a:r>
          </a:p>
          <a:p>
            <a:endParaRPr lang="en-US" sz="1200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Who has felt the nails upon His hands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Bearing all the guilt of sinful man?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God eternal, humbled to the grave</a:t>
            </a:r>
          </a:p>
          <a:p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Jesus, </a:t>
            </a:r>
            <a:r>
              <a:rPr lang="en-US" sz="1200" dirty="0" err="1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Saviour</a:t>
            </a:r>
            <a:r>
              <a:rPr lang="en-US" sz="12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, risen now to reign…</a:t>
            </a:r>
          </a:p>
          <a:p>
            <a:endParaRPr lang="en-US" sz="1200" i="1" dirty="0"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You will reign forever! (Let Your glory fill the earth)</a:t>
            </a: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You will reign forever! (Let your glory fill the earth)</a:t>
            </a: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You will reign forever! (Let your glory fill the earth)</a:t>
            </a:r>
          </a:p>
          <a:p>
            <a:r>
              <a:rPr lang="en-US" sz="1200" i="1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You will reign forever! (Let your glory fill…)</a:t>
            </a:r>
          </a:p>
          <a:p>
            <a:r>
              <a:rPr lang="en-CA" sz="800" dirty="0">
                <a:latin typeface="Montserrat" panose="00000500000000000000" pitchFamily="2" charset="0"/>
              </a:rPr>
              <a:t>© 2011 Sovereign Grace Worship</a:t>
            </a:r>
            <a:endParaRPr lang="en-CA" sz="800" dirty="0"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CityBulletin_Template_2022_v2" id="{CAAFCB9D-2808-874A-A78E-03808430D037}" vid="{559F97C9-37B9-5F42-BC62-DF25FA6A1A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NewCityBulletin_Template_2022_v3</Template>
  <TotalTime>62109</TotalTime>
  <Words>1461</Words>
  <Application>Microsoft Office PowerPoint</Application>
  <PresentationFormat>Letter Paper (8.5x11 in)</PresentationFormat>
  <Paragraphs>249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Bloomfield</dc:creator>
  <cp:lastModifiedBy>Alex Bloomfield</cp:lastModifiedBy>
  <cp:revision>289</cp:revision>
  <cp:lastPrinted>2025-06-06T15:25:17Z</cp:lastPrinted>
  <dcterms:created xsi:type="dcterms:W3CDTF">2022-06-18T03:29:57Z</dcterms:created>
  <dcterms:modified xsi:type="dcterms:W3CDTF">2025-09-25T20:31:48Z</dcterms:modified>
</cp:coreProperties>
</file>