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jpg" ContentType="image/pn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  <p15:guide id="4" pos="68" userDrawn="1">
          <p15:clr>
            <a:srgbClr val="A4A3A4"/>
          </p15:clr>
        </p15:guide>
        <p15:guide id="5" pos="2699" userDrawn="1">
          <p15:clr>
            <a:srgbClr val="A4A3A4"/>
          </p15:clr>
        </p15:guide>
        <p15:guide id="6" pos="3061" userDrawn="1">
          <p15:clr>
            <a:srgbClr val="A4A3A4"/>
          </p15:clr>
        </p15:guide>
        <p15:guide id="7" pos="56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76"/>
    <p:restoredTop sz="97739"/>
  </p:normalViewPr>
  <p:slideViewPr>
    <p:cSldViewPr snapToObjects="1">
      <p:cViewPr varScale="1">
        <p:scale>
          <a:sx n="71" d="100"/>
          <a:sy n="71" d="100"/>
        </p:scale>
        <p:origin x="1782" y="78"/>
      </p:cViewPr>
      <p:guideLst>
        <p:guide orient="horz" pos="73"/>
        <p:guide pos="2880"/>
        <p:guide orient="horz" pos="4247"/>
        <p:guide pos="68"/>
        <p:guide pos="2699"/>
        <p:guide pos="3061"/>
        <p:guide pos="56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7DE23-35EF-4A99-86C1-85B71789AD86}" type="datetimeFigureOut">
              <a:rPr lang="en-CA" smtClean="0"/>
              <a:t>2025-06-05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27337-233B-482E-8666-A26410F45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48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1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4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4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2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1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42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8F01-2B0F-D343-B2E9-269B300A1EC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2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mountpleasantgiving@gmail.com" TargetMode="Externa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95A6BDA-29E2-E548-B010-5E953C3E0A4F}"/>
              </a:ext>
            </a:extLst>
          </p:cNvPr>
          <p:cNvSpPr txBox="1"/>
          <p:nvPr/>
        </p:nvSpPr>
        <p:spPr>
          <a:xfrm>
            <a:off x="179263" y="218251"/>
            <a:ext cx="4176713" cy="38625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100" b="1" dirty="0">
                <a:latin typeface="Montserrat" pitchFamily="2" charset="77"/>
                <a:cs typeface="BIG CASLON MEDIUM" panose="02000603090000020003" pitchFamily="2" charset="-79"/>
              </a:rPr>
              <a:t>CHILDREN’S PROGRAM                                                         </a:t>
            </a:r>
            <a:r>
              <a:rPr lang="en-US" sz="1100" dirty="0">
                <a:latin typeface="Montserrat" pitchFamily="2" charset="77"/>
                <a:cs typeface="BIG CASLON MEDIUM" panose="02000603090000020003" pitchFamily="2" charset="-79"/>
              </a:rPr>
              <a:t> 8</a:t>
            </a:r>
          </a:p>
          <a:p>
            <a:endParaRPr lang="en-US" sz="500" b="1" dirty="0">
              <a:latin typeface="Montserrat" pitchFamily="2" charset="77"/>
              <a:cs typeface="BIG CASLON MEDIUM" panose="02000603090000020003" pitchFamily="2" charset="-79"/>
            </a:endParaRPr>
          </a:p>
          <a:p>
            <a:r>
              <a:rPr lang="en-US" sz="1100" dirty="0">
                <a:latin typeface="Montserrat" pitchFamily="2" charset="77"/>
                <a:cs typeface="Big Caslon Medium" panose="02000603090000020003" pitchFamily="2" charset="-79"/>
              </a:rPr>
              <a:t>We offer a class during the sermon for children aged 3 to 6 years-old. Please register your child before the service at the back of the sanctuary. The classroom is in the basement on the east side of the building.</a:t>
            </a:r>
          </a:p>
          <a:p>
            <a:endParaRPr lang="en-US" sz="1100" dirty="0">
              <a:latin typeface="Montserrat" pitchFamily="2" charset="77"/>
              <a:cs typeface="Big Caslon Medium" panose="02000603090000020003" pitchFamily="2" charset="-79"/>
            </a:endParaRPr>
          </a:p>
          <a:p>
            <a:r>
              <a:rPr lang="en-US" sz="1100" dirty="0">
                <a:latin typeface="Montserrat" pitchFamily="2" charset="77"/>
                <a:cs typeface="Big Caslon Medium" panose="02000603090000020003" pitchFamily="2" charset="-79"/>
              </a:rPr>
              <a:t>We also have two unsupervised rooms in the basement for parents to use. One is a family play room and one is only for women (&amp; babies) to accommodate nursing mothers.</a:t>
            </a:r>
            <a:endParaRPr lang="en-US" sz="500" dirty="0">
              <a:latin typeface="Montserrat" pitchFamily="2" charset="77"/>
              <a:cs typeface="Big Caslon Medium" panose="02000603090000020003" pitchFamily="2" charset="-79"/>
            </a:endParaRPr>
          </a:p>
          <a:p>
            <a:endParaRPr lang="en-US" sz="1100" dirty="0">
              <a:latin typeface="Montserrat" pitchFamily="2" charset="77"/>
              <a:cs typeface="Big Caslon Medium" panose="02000603090000020003" pitchFamily="2" charset="-79"/>
            </a:endParaRPr>
          </a:p>
          <a:p>
            <a:r>
              <a:rPr lang="en-US" sz="1100" b="1" dirty="0">
                <a:latin typeface="Montserrat" pitchFamily="2" charset="77"/>
                <a:cs typeface="Big Caslon Medium" panose="02000603090000020003" pitchFamily="2" charset="-79"/>
              </a:rPr>
              <a:t>FELLOWSHIP AFTER THE SERVICE</a:t>
            </a:r>
          </a:p>
          <a:p>
            <a:endParaRPr lang="en-US" sz="500" b="1" dirty="0">
              <a:latin typeface="Montserrat" pitchFamily="2" charset="77"/>
              <a:cs typeface="Big Caslon Medium" panose="02000603090000020003" pitchFamily="2" charset="-79"/>
            </a:endParaRPr>
          </a:p>
          <a:p>
            <a:r>
              <a:rPr lang="en-US" sz="1100" dirty="0">
                <a:latin typeface="Montserrat" pitchFamily="2" charset="77"/>
                <a:cs typeface="Big Caslon Medium" panose="02000603090000020003" pitchFamily="2" charset="-79"/>
              </a:rPr>
              <a:t>Join us for snacks and coffee at the back after the service! </a:t>
            </a:r>
            <a:endParaRPr lang="en-US" sz="1100" b="1" dirty="0">
              <a:latin typeface="Montserrat" pitchFamily="2" charset="77"/>
              <a:cs typeface="Big Caslon Medium" panose="02000603090000020003" pitchFamily="2" charset="-79"/>
            </a:endParaRPr>
          </a:p>
          <a:p>
            <a:endParaRPr lang="en-US" sz="1100" b="1" dirty="0">
              <a:latin typeface="Montserrat" pitchFamily="2" charset="77"/>
              <a:cs typeface="Big Caslon Medium" panose="02000603090000020003" pitchFamily="2" charset="-79"/>
            </a:endParaRPr>
          </a:p>
          <a:p>
            <a:r>
              <a:rPr lang="en-US" sz="1100" b="1" dirty="0">
                <a:latin typeface="Montserrat" pitchFamily="2" charset="77"/>
                <a:cs typeface="Big Caslon Medium" panose="02000603090000020003" pitchFamily="2" charset="-79"/>
              </a:rPr>
              <a:t>GIVING</a:t>
            </a:r>
          </a:p>
          <a:p>
            <a:endParaRPr lang="en-US" sz="500" b="1" dirty="0">
              <a:latin typeface="Montserrat" pitchFamily="2" charset="77"/>
              <a:cs typeface="Big Caslon Medium" panose="02000603090000020003" pitchFamily="2" charset="-79"/>
            </a:endParaRPr>
          </a:p>
          <a:p>
            <a:r>
              <a:rPr lang="en-US" sz="1100" dirty="0">
                <a:latin typeface="Montserrat" pitchFamily="2" charset="77"/>
                <a:cs typeface="Big Caslon Medium" panose="02000603090000020003" pitchFamily="2" charset="-79"/>
              </a:rPr>
              <a:t>Cash or cheques can be left in the offering box at the back. E-transfer: </a:t>
            </a:r>
            <a:r>
              <a:rPr lang="en-US" sz="1100" b="1" dirty="0">
                <a:latin typeface="Montserrat" pitchFamily="2" charset="77"/>
                <a:cs typeface="Big Caslon Medium" panose="02000603090000020003" pitchFamily="2" charset="-79"/>
                <a:hlinkClick r:id="rId2"/>
              </a:rPr>
              <a:t>mountpleasantgiving@gmail.com</a:t>
            </a:r>
            <a:r>
              <a:rPr lang="en-US" sz="1100" dirty="0">
                <a:latin typeface="Montserrat" pitchFamily="2" charset="77"/>
                <a:cs typeface="Big Caslon Medium" panose="02000603090000020003" pitchFamily="2" charset="-79"/>
              </a:rPr>
              <a:t>. </a:t>
            </a:r>
          </a:p>
          <a:p>
            <a:endParaRPr lang="en-US" sz="500" dirty="0">
              <a:latin typeface="Montserrat" pitchFamily="2" charset="77"/>
              <a:cs typeface="Big Caslon Medium" panose="02000603090000020003" pitchFamily="2" charset="-79"/>
            </a:endParaRPr>
          </a:p>
          <a:p>
            <a:r>
              <a:rPr lang="en-US" sz="1100" dirty="0">
                <a:latin typeface="Montserrat" pitchFamily="2" charset="77"/>
                <a:cs typeface="Big Caslon Medium" panose="02000603090000020003" pitchFamily="2" charset="-79"/>
              </a:rPr>
              <a:t>Other digital giving methods are also available. </a:t>
            </a:r>
          </a:p>
          <a:p>
            <a:endParaRPr lang="en-US" sz="1100" dirty="0">
              <a:latin typeface="Montserrat" pitchFamily="2" charset="77"/>
              <a:cs typeface="Big Caslon Medium" panose="02000603090000020003" pitchFamily="2" charset="-79"/>
            </a:endParaRPr>
          </a:p>
          <a:p>
            <a:r>
              <a:rPr lang="en-US" sz="1100" b="1" i="1" dirty="0">
                <a:latin typeface="Montserrat" pitchFamily="2" charset="77"/>
                <a:cs typeface="Big Caslon Medium" panose="02000603090000020003" pitchFamily="2" charset="-79"/>
              </a:rPr>
              <a:t>Sign up using this QR code for </a:t>
            </a:r>
          </a:p>
          <a:p>
            <a:r>
              <a:rPr lang="en-US" sz="1100" b="1" i="1" dirty="0">
                <a:latin typeface="Montserrat" pitchFamily="2" charset="77"/>
                <a:cs typeface="Big Caslon Medium" panose="02000603090000020003" pitchFamily="2" charset="-79"/>
              </a:rPr>
              <a:t>our weekly announcement email:</a:t>
            </a:r>
          </a:p>
          <a:p>
            <a:endParaRPr lang="en-US" sz="1100" dirty="0">
              <a:latin typeface="Montserrat" pitchFamily="2" charset="77"/>
              <a:cs typeface="Big Caslon Medium" panose="020006030900000200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123EC-059F-3647-B111-C4A29DC0796A}"/>
              </a:ext>
            </a:extLst>
          </p:cNvPr>
          <p:cNvSpPr txBox="1"/>
          <p:nvPr/>
        </p:nvSpPr>
        <p:spPr>
          <a:xfrm>
            <a:off x="179512" y="4293096"/>
            <a:ext cx="41767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latin typeface="Montserrat" pitchFamily="2" charset="77"/>
              </a:rPr>
              <a:t>LOOKING AHEAD…</a:t>
            </a:r>
            <a:endParaRPr lang="en-US" sz="1100" dirty="0">
              <a:latin typeface="Montserrat" pitchFamily="2" charset="77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B9550BE-9553-8747-93B2-A8BD0CDA7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22054"/>
              </p:ext>
            </p:extLst>
          </p:nvPr>
        </p:nvGraphicFramePr>
        <p:xfrm>
          <a:off x="164909" y="4509120"/>
          <a:ext cx="4176713" cy="20629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4064">
                  <a:extLst>
                    <a:ext uri="{9D8B030D-6E8A-4147-A177-3AD203B41FA5}">
                      <a16:colId xmlns:a16="http://schemas.microsoft.com/office/drawing/2014/main" val="3831682880"/>
                    </a:ext>
                  </a:extLst>
                </a:gridCol>
                <a:gridCol w="2902649">
                  <a:extLst>
                    <a:ext uri="{9D8B030D-6E8A-4147-A177-3AD203B41FA5}">
                      <a16:colId xmlns:a16="http://schemas.microsoft.com/office/drawing/2014/main" val="2730105897"/>
                    </a:ext>
                  </a:extLst>
                </a:gridCol>
              </a:tblGrid>
              <a:tr h="558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Thu., June 12</a:t>
                      </a:r>
                      <a:r>
                        <a:rPr lang="en-US" sz="1100" b="0" baseline="300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th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chemeClr val="tx1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</a:rPr>
                        <a:t>Corporate Prayer Meeting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chemeClr val="tx1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</a:rPr>
                        <a:t>7:30pm @MPBC.</a:t>
                      </a:r>
                      <a:endParaRPr lang="en-CA" sz="1100" b="0" baseline="0" dirty="0">
                        <a:solidFill>
                          <a:schemeClr val="tx1"/>
                        </a:solidFill>
                        <a:effectLst/>
                        <a:latin typeface="Montserrat" pitchFamily="2" charset="77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9191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Sun., Jun 22</a:t>
                      </a:r>
                      <a:r>
                        <a:rPr lang="en-US" sz="1100" b="0" baseline="300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nd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baseline="0" dirty="0">
                          <a:solidFill>
                            <a:schemeClr val="tx1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</a:rPr>
                        <a:t>Membership Class @9:30am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90258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 July 3-5</a:t>
                      </a:r>
                      <a:r>
                        <a:rPr lang="en-US" sz="1100" b="0" baseline="300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th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baseline="0" dirty="0">
                          <a:solidFill>
                            <a:schemeClr val="tx1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</a:rPr>
                        <a:t>Camping Trip @Muskoka Bible Centre</a:t>
                      </a:r>
                    </a:p>
                    <a:p>
                      <a:r>
                        <a:rPr lang="en-CA" sz="1100" b="0" baseline="0" dirty="0">
                          <a:solidFill>
                            <a:schemeClr val="tx1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</a:rPr>
                        <a:t>To register: Speak to Jill Bell!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9653"/>
                  </a:ext>
                </a:extLst>
              </a:tr>
              <a:tr h="496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 Sun., July 20th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baseline="0" dirty="0">
                          <a:solidFill>
                            <a:schemeClr val="tx1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</a:rPr>
                        <a:t>Members Meeting after the service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338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3CD67F-BB50-2AC6-8CA9-D50923428CF5}"/>
              </a:ext>
            </a:extLst>
          </p:cNvPr>
          <p:cNvSpPr txBox="1"/>
          <p:nvPr/>
        </p:nvSpPr>
        <p:spPr>
          <a:xfrm>
            <a:off x="4932038" y="3395062"/>
            <a:ext cx="4176713" cy="29392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sz="1000">
                <a:latin typeface="Montserrat"/>
              </a:rPr>
              <a:t>Corporate Worship Service: September 28, 2025</a:t>
            </a: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r>
              <a:rPr lang="en-US" sz="1200" dirty="0">
                <a:latin typeface="Montserrat" panose="00000500000000000000" pitchFamily="2" charset="0"/>
                <a:ea typeface="Cambria" panose="02040503050406030204" pitchFamily="18" charset="0"/>
                <a:cs typeface="BIG CASLON MEDIUM" panose="02000603090000020003" pitchFamily="2" charset="-79"/>
              </a:rPr>
              <a:t>Questions about who we are or what we believe? Interested in membership?</a:t>
            </a:r>
          </a:p>
          <a:p>
            <a:pPr algn="ctr"/>
            <a:r>
              <a:rPr lang="en-US" sz="1200" dirty="0">
                <a:latin typeface="Montserrat" panose="00000500000000000000" pitchFamily="2" charset="0"/>
                <a:ea typeface="Cambria" panose="02040503050406030204" pitchFamily="18" charset="0"/>
                <a:cs typeface="BIG CASLON MEDIUM" panose="02000603090000020003" pitchFamily="2" charset="-79"/>
              </a:rPr>
              <a:t>Speak to Pastors John or Alex today!</a:t>
            </a:r>
          </a:p>
          <a:p>
            <a:endParaRPr lang="en-US" sz="500" b="1" dirty="0">
              <a:latin typeface="Montserrat" pitchFamily="2" charset="77"/>
              <a:cs typeface="BIG CASLON MEDIUM" panose="02000603090000020003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B23CB-6D83-9E20-EDB6-3299BD1A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036841"/>
            <a:ext cx="4032697" cy="2358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513750-F8A1-F43C-ECD1-FACF31EE8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57301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6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9">
            <a:extLst>
              <a:ext uri="{FF2B5EF4-FFF2-40B4-BE49-F238E27FC236}">
                <a16:creationId xmlns:a16="http://schemas.microsoft.com/office/drawing/2014/main" id="{CBB42C06-FBA1-614D-B296-4B802B7221E4}"/>
              </a:ext>
            </a:extLst>
          </p:cNvPr>
          <p:cNvSpPr txBox="1"/>
          <p:nvPr/>
        </p:nvSpPr>
        <p:spPr>
          <a:xfrm>
            <a:off x="179263" y="116631"/>
            <a:ext cx="4176713" cy="6480721"/>
          </a:xfrm>
          <a:prstGeom prst="rect">
            <a:avLst/>
          </a:prstGeom>
          <a:noFill/>
          <a:ln w="6350">
            <a:noFill/>
            <a:prstDash val="sysDot"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b="1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Order Of Service                       </a:t>
            </a:r>
            <a:r>
              <a:rPr lang="en-CA" sz="11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CA" sz="600" dirty="0">
                <a:solidFill>
                  <a:schemeClr val="bg1">
                    <a:lumMod val="85000"/>
                  </a:schemeClr>
                </a:solidFill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</a:t>
            </a:r>
            <a:endParaRPr lang="en-CA" sz="900" dirty="0"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CA" sz="500" dirty="0"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WELCOME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dirty="0">
              <a:solidFill>
                <a:prstClr val="black"/>
              </a:solidFill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PASSING THE PEACE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dirty="0">
              <a:solidFill>
                <a:prstClr val="black"/>
              </a:solidFill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CALL TO WORSHIP                                                      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Isa. </a:t>
            </a:r>
            <a:r>
              <a:rPr lang="en-US" sz="1100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54:10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1200" b="1">
                <a:latin typeface="Montserrat"/>
              </a:rPr>
              <a:t>HYMN                           </a:t>
            </a:r>
            <a:r>
              <a:rPr sz="1200">
                <a:latin typeface="Montserrat"/>
              </a:rPr>
              <a:t>“Crown Him With Many Crowns”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1200" b="1">
                <a:latin typeface="Montserrat"/>
              </a:rPr>
              <a:t>HYMN                                       </a:t>
            </a:r>
            <a:r>
              <a:rPr sz="1200">
                <a:latin typeface="Montserrat"/>
              </a:rPr>
              <a:t>“The Solid Rock”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OPPOSITE TESTAMENT READING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US" sz="1100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1 Kings 17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1100" b="1" dirty="0">
              <a:solidFill>
                <a:prstClr val="black"/>
              </a:solidFill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100" b="1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PRAYER OF PRAISE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1200" b="1">
                <a:latin typeface="Montserrat"/>
              </a:rPr>
              <a:t>HYMN                    </a:t>
            </a:r>
            <a:r>
              <a:rPr sz="1200">
                <a:latin typeface="Montserrat"/>
              </a:rPr>
              <a:t>“Come Thou Fount of Every Blessing”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1200" b="1">
                <a:latin typeface="Montserrat"/>
              </a:rPr>
              <a:t>HYMN                   </a:t>
            </a:r>
            <a:r>
              <a:rPr sz="1200">
                <a:latin typeface="Montserrat"/>
              </a:rPr>
              <a:t>“We Will Feast in the House of Zion”</a:t>
            </a:r>
            <a:endParaRPr kumimoji="0" lang="en-US" sz="9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PASTORAL PRAYER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After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the prayer, children ages 3-6 are dismissed to their program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SCRIPTURE READING                                      </a:t>
            </a:r>
            <a:r>
              <a:rPr lang="en-US" sz="1100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1 Timothy 5: 1-16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SERMON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100" b="1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Widows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1 Tim. 5: 3-16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The latest sermon in a series on the Pastoral Epistles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1200" b="1">
                <a:latin typeface="Montserrat"/>
              </a:rPr>
              <a:t>HYMN                                       </a:t>
            </a:r>
            <a:r>
              <a:rPr sz="1200">
                <a:latin typeface="Montserrat"/>
              </a:rPr>
              <a:t>“O Church Arise”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COMMISSION &amp; BENEDICTION</a:t>
            </a:r>
            <a:endParaRPr kumimoji="0" lang="en-CA" sz="110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Preacher: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Pastor </a:t>
            </a:r>
            <a:r>
              <a:rPr lang="en-CA" sz="900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John Bell                       </a:t>
            </a:r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Service Leader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CA" sz="900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Jeremy Chan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900" u="sng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Scripture Reading</a:t>
            </a:r>
            <a:r>
              <a:rPr lang="en-CA" sz="900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: Hye Bin Lee</a:t>
            </a:r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CA" sz="900" dirty="0"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CA" sz="900" dirty="0"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91440"/>
            <a:ext cx="4389120" cy="6400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>
              <a:spcAft>
                <a:spcPts val="1200"/>
              </a:spcAft>
            </a:pPr>
            <a:r>
              <a:rPr sz="1200" b="1">
                <a:latin typeface="Montserrat"/>
              </a:rPr>
              <a:t>O Church Arise</a:t>
            </a:r>
            <a:r>
              <a:rPr sz="1200">
                <a:latin typeface="Montserrat"/>
              </a:rPr>
              <a:t>    7</a:t>
            </a:r>
          </a:p>
          <a:p>
            <a:pPr algn="l"/>
            <a:r>
              <a:rPr sz="1200" i="0">
                <a:latin typeface="Montserrat"/>
              </a:rPr>
              <a:t>O church, arise and put your armour on;</a:t>
            </a:r>
          </a:p>
          <a:p>
            <a:pPr algn="l"/>
            <a:r>
              <a:rPr sz="1200" i="0">
                <a:latin typeface="Montserrat"/>
              </a:rPr>
              <a:t>Hear the call of Christ our captain;</a:t>
            </a:r>
          </a:p>
          <a:p>
            <a:pPr algn="l"/>
            <a:r>
              <a:rPr sz="1200" i="0">
                <a:latin typeface="Montserrat"/>
              </a:rPr>
              <a:t>For now the weak can say that they are strong</a:t>
            </a:r>
          </a:p>
          <a:p>
            <a:pPr algn="l"/>
            <a:r>
              <a:rPr sz="1200" i="0">
                <a:latin typeface="Montserrat"/>
              </a:rPr>
              <a:t>In the strength that God has given.</a:t>
            </a:r>
          </a:p>
          <a:p>
            <a:pPr algn="l"/>
            <a:r>
              <a:rPr sz="1200" i="0">
                <a:latin typeface="Montserrat"/>
              </a:rPr>
              <a:t>With shield of faith and belt of truth</a:t>
            </a:r>
          </a:p>
          <a:p>
            <a:pPr algn="l"/>
            <a:r>
              <a:rPr sz="1200" i="0">
                <a:latin typeface="Montserrat"/>
              </a:rPr>
              <a:t>We'll stand against the devil's lies;</a:t>
            </a:r>
          </a:p>
          <a:p>
            <a:pPr algn="l"/>
            <a:r>
              <a:rPr sz="1200" i="0">
                <a:latin typeface="Montserrat"/>
              </a:rPr>
              <a:t>An army bold whose battle cry is "Love!"</a:t>
            </a:r>
          </a:p>
          <a:p>
            <a:pPr algn="l"/>
            <a:r>
              <a:rPr sz="1200" i="0">
                <a:latin typeface="Montserrat"/>
              </a:rPr>
              <a:t>Reaching out to those in darkness.</a:t>
            </a:r>
          </a:p>
          <a:p>
            <a:pPr algn="l"/>
            <a:r>
              <a:rPr sz="1200" i="0">
                <a:latin typeface="Montserrat"/>
              </a:rPr>
              <a:t>Our call to war, to love the captive soul,</a:t>
            </a:r>
          </a:p>
          <a:p>
            <a:pPr algn="l"/>
            <a:r>
              <a:rPr sz="1200" i="0">
                <a:latin typeface="Montserrat"/>
              </a:rPr>
              <a:t>But to rage against the captor;</a:t>
            </a:r>
          </a:p>
          <a:p>
            <a:pPr algn="l"/>
            <a:r>
              <a:rPr sz="1200" i="0">
                <a:latin typeface="Montserrat"/>
              </a:rPr>
              <a:t>And with the sword that makes the wounded whole</a:t>
            </a:r>
          </a:p>
          <a:p>
            <a:pPr algn="l"/>
            <a:r>
              <a:rPr sz="1200" i="0">
                <a:latin typeface="Montserrat"/>
              </a:rPr>
              <a:t>We will fight with faith and valour.</a:t>
            </a:r>
          </a:p>
          <a:p>
            <a:pPr algn="l"/>
            <a:r>
              <a:rPr sz="1200" i="0">
                <a:latin typeface="Montserrat"/>
              </a:rPr>
              <a:t>When faced with trials on every side,</a:t>
            </a:r>
          </a:p>
          <a:p>
            <a:pPr algn="l"/>
            <a:r>
              <a:rPr sz="1200" i="0">
                <a:latin typeface="Montserrat"/>
              </a:rPr>
              <a:t>We know the outcome is secure,</a:t>
            </a:r>
          </a:p>
          <a:p>
            <a:pPr algn="l"/>
            <a:r>
              <a:rPr sz="1200" i="0">
                <a:latin typeface="Montserrat"/>
              </a:rPr>
              <a:t>And Christ will have the prize for which He died—</a:t>
            </a:r>
          </a:p>
          <a:p>
            <a:pPr algn="l"/>
            <a:r>
              <a:rPr sz="1200" i="0">
                <a:latin typeface="Montserrat"/>
              </a:rPr>
              <a:t>An inheritance of nations.</a:t>
            </a:r>
          </a:p>
          <a:p>
            <a:pPr algn="l"/>
            <a:r>
              <a:rPr sz="1200" i="0">
                <a:latin typeface="Montserrat"/>
              </a:rPr>
              <a:t>Come, see the cross where love and mercy meet,</a:t>
            </a:r>
          </a:p>
          <a:p>
            <a:pPr algn="l"/>
            <a:r>
              <a:rPr sz="1200" i="0">
                <a:latin typeface="Montserrat"/>
              </a:rPr>
              <a:t>As the Son of God is stricken;</a:t>
            </a:r>
          </a:p>
          <a:p>
            <a:pPr algn="l"/>
            <a:r>
              <a:rPr sz="1200" i="0">
                <a:latin typeface="Montserrat"/>
              </a:rPr>
              <a:t>Then see His foes lie crushed beneath His feet,</a:t>
            </a:r>
          </a:p>
          <a:p>
            <a:pPr algn="l"/>
            <a:r>
              <a:rPr sz="1200" i="0">
                <a:latin typeface="Montserrat"/>
              </a:rPr>
              <a:t>For the Conqueror has risen!</a:t>
            </a:r>
          </a:p>
          <a:p>
            <a:pPr algn="l"/>
            <a:r>
              <a:rPr sz="1200" i="0">
                <a:latin typeface="Montserrat"/>
              </a:rPr>
              <a:t>And as the stone is rolled away,</a:t>
            </a:r>
          </a:p>
          <a:p>
            <a:pPr algn="l"/>
            <a:r>
              <a:rPr sz="1200" i="0">
                <a:latin typeface="Montserrat"/>
              </a:rPr>
              <a:t>And Christ emerges from the grave,</a:t>
            </a:r>
          </a:p>
          <a:p>
            <a:pPr algn="l"/>
            <a:r>
              <a:rPr sz="1200" i="0">
                <a:latin typeface="Montserrat"/>
              </a:rPr>
              <a:t>This victory march continues till the day</a:t>
            </a:r>
          </a:p>
          <a:p>
            <a:pPr algn="l"/>
            <a:r>
              <a:rPr sz="1200" i="0">
                <a:latin typeface="Montserrat"/>
              </a:rPr>
              <a:t>Every eye and heart shall see Him.</a:t>
            </a:r>
          </a:p>
          <a:p>
            <a:pPr algn="l"/>
            <a:r>
              <a:rPr sz="1200" i="0">
                <a:latin typeface="Montserrat"/>
              </a:rPr>
              <a:t>So Spirit, come, put strength in every stride,</a:t>
            </a:r>
          </a:p>
          <a:p>
            <a:pPr algn="l"/>
            <a:r>
              <a:rPr sz="1200" i="0">
                <a:latin typeface="Montserrat"/>
              </a:rPr>
              <a:t>Give grace for every hurdle,</a:t>
            </a:r>
          </a:p>
          <a:p>
            <a:pPr algn="l"/>
            <a:r>
              <a:rPr sz="1200" i="0">
                <a:latin typeface="Montserrat"/>
              </a:rPr>
              <a:t>That we may run with faith to win the prize</a:t>
            </a:r>
          </a:p>
          <a:p>
            <a:pPr algn="l"/>
            <a:r>
              <a:rPr sz="1200" i="0">
                <a:latin typeface="Montserrat"/>
              </a:rPr>
              <a:t>Of a servant good and faithful.</a:t>
            </a:r>
          </a:p>
          <a:p>
            <a:pPr algn="l"/>
            <a:r>
              <a:rPr sz="1200" i="0">
                <a:latin typeface="Montserrat"/>
              </a:rPr>
              <a:t>As saints of old still line the way,</a:t>
            </a:r>
          </a:p>
          <a:p>
            <a:pPr algn="l"/>
            <a:r>
              <a:rPr sz="1200" i="0">
                <a:latin typeface="Montserrat"/>
              </a:rPr>
              <a:t>Retelling triumphs of His grace,</a:t>
            </a:r>
          </a:p>
          <a:p>
            <a:pPr algn="l"/>
            <a:r>
              <a:rPr sz="1200" i="0">
                <a:latin typeface="Montserrat"/>
              </a:rPr>
              <a:t>We hear their calls and hunger for the day</a:t>
            </a:r>
          </a:p>
          <a:p>
            <a:pPr algn="l"/>
            <a:r>
              <a:rPr sz="1200" i="0">
                <a:latin typeface="Montserrat"/>
              </a:rPr>
              <a:t>When, with Christ, we stand in glory.</a:t>
            </a:r>
          </a:p>
          <a:p>
            <a:pPr algn="l"/>
            <a:r>
              <a:rPr sz="1200" i="0">
                <a:latin typeface="Montserrat"/>
              </a:rPr>
              <a:t>Words and Music by Keith Getty &amp; Stuart Townend</a:t>
            </a:r>
          </a:p>
          <a:p>
            <a:pPr algn="l"/>
            <a:r>
              <a:rPr sz="1200" i="1">
                <a:latin typeface="Montserrat"/>
              </a:rPr>
              <a:t>.</a:t>
            </a:r>
          </a:p>
          <a:p>
            <a:pPr algn="l"/>
            <a:r>
              <a:rPr sz="1200" i="0">
                <a:latin typeface="Montserrat"/>
              </a:rPr>
              <a:t>Copyright © 2005 Thankyou Music</a:t>
            </a:r>
          </a:p>
          <a:p/>
          <a:p/>
          <a:p/>
        </p:txBody>
      </p:sp>
    </p:spTree>
    <p:extLst>
      <p:ext uri="{BB962C8B-B14F-4D97-AF65-F5344CB8AC3E}">
        <p14:creationId xmlns:p14="http://schemas.microsoft.com/office/powerpoint/2010/main" val="90458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B9BAF-6830-4FDC-EBB0-85FCECF0A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91440"/>
            <a:ext cx="4389120" cy="6400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>
              <a:spcAft>
                <a:spcPts val="1200"/>
              </a:spcAft>
            </a:pPr>
            <a:r>
              <a:rPr sz="1200" b="1">
                <a:latin typeface="Montserrat"/>
              </a:rPr>
              <a:t>We Will Feast in the House of Zion</a:t>
            </a:r>
            <a:r>
              <a:rPr sz="1200">
                <a:latin typeface="Montserrat"/>
              </a:rPr>
              <a:t>    6</a:t>
            </a:r>
          </a:p>
          <a:p>
            <a:pPr algn="l"/>
            <a:r>
              <a:rPr sz="1200" i="1">
                <a:latin typeface="Montserrat"/>
              </a:rPr>
              <a:t>We will feast in the house of Zion.</a:t>
            </a:r>
          </a:p>
          <a:p>
            <a:pPr algn="l"/>
            <a:r>
              <a:rPr sz="1200" i="1">
                <a:latin typeface="Montserrat"/>
              </a:rPr>
              <a:t>We will sing with our hearts restored.</a:t>
            </a:r>
          </a:p>
          <a:p>
            <a:pPr algn="l"/>
            <a:r>
              <a:rPr sz="1200" i="1">
                <a:latin typeface="Montserrat"/>
              </a:rPr>
              <a:t>“</a:t>
            </a:r>
          </a:p>
          <a:p>
            <a:pPr algn="l"/>
            <a:r>
              <a:rPr sz="1200" i="1">
                <a:latin typeface="Montserrat"/>
              </a:rPr>
              <a:t>He has done great things,” we will say together.</a:t>
            </a:r>
          </a:p>
          <a:p>
            <a:pPr algn="l"/>
            <a:r>
              <a:rPr sz="1200" i="1">
                <a:latin typeface="Montserrat"/>
              </a:rPr>
              <a:t>We will feast, and weep no more.</a:t>
            </a:r>
          </a:p>
          <a:p/>
          <a:p>
            <a:pPr algn="l"/>
            <a:r>
              <a:rPr sz="1200" i="0">
                <a:latin typeface="Montserrat"/>
              </a:rPr>
              <a:t>We will not be burned by the fire;</a:t>
            </a:r>
          </a:p>
          <a:p>
            <a:pPr algn="l"/>
            <a:r>
              <a:rPr sz="1200" i="0">
                <a:latin typeface="Montserrat"/>
              </a:rPr>
              <a:t>He is the Lord our God.</a:t>
            </a:r>
          </a:p>
          <a:p>
            <a:pPr algn="l"/>
            <a:r>
              <a:rPr sz="1200" i="0">
                <a:latin typeface="Montserrat"/>
              </a:rPr>
              <a:t>We are not consumed by the flood</a:t>
            </a:r>
          </a:p>
          <a:p>
            <a:pPr algn="l"/>
            <a:r>
              <a:rPr sz="1200" i="0">
                <a:latin typeface="Montserrat"/>
              </a:rPr>
              <a:t>—</a:t>
            </a:r>
          </a:p>
          <a:p>
            <a:pPr algn="l"/>
            <a:r>
              <a:rPr sz="1200" i="0">
                <a:latin typeface="Montserrat"/>
              </a:rPr>
              <a:t>upheld, protected, gathered up.</a:t>
            </a:r>
          </a:p>
          <a:p/>
          <a:p>
            <a:pPr algn="l"/>
            <a:r>
              <a:rPr sz="1200" i="0">
                <a:latin typeface="Montserrat"/>
              </a:rPr>
              <a:t>In the dark of night before the dawn,</a:t>
            </a:r>
          </a:p>
          <a:p>
            <a:pPr algn="l"/>
            <a:r>
              <a:rPr sz="1200" i="0">
                <a:latin typeface="Montserrat"/>
              </a:rPr>
              <a:t>my soul be not afraid;</a:t>
            </a:r>
          </a:p>
          <a:p>
            <a:pPr algn="l"/>
            <a:r>
              <a:rPr sz="1200" i="0">
                <a:latin typeface="Montserrat"/>
              </a:rPr>
              <a:t>For the promised morning, Oh how long!</a:t>
            </a:r>
          </a:p>
          <a:p>
            <a:pPr algn="l"/>
            <a:r>
              <a:rPr sz="1200" i="0">
                <a:latin typeface="Montserrat"/>
              </a:rPr>
              <a:t>O God of Jacob, be my strength!</a:t>
            </a:r>
          </a:p>
          <a:p/>
          <a:p>
            <a:pPr algn="l"/>
            <a:r>
              <a:rPr sz="1200" i="0">
                <a:latin typeface="Montserrat"/>
              </a:rPr>
              <a:t>Every vow we’ve broken and betrayed,</a:t>
            </a:r>
          </a:p>
          <a:p>
            <a:pPr algn="l"/>
            <a:r>
              <a:rPr sz="1200" i="0">
                <a:latin typeface="Montserrat"/>
              </a:rPr>
              <a:t>You are the faithful One;</a:t>
            </a:r>
          </a:p>
          <a:p>
            <a:pPr algn="l"/>
            <a:r>
              <a:rPr sz="1200" i="0">
                <a:latin typeface="Montserrat"/>
              </a:rPr>
              <a:t>And from the garden to the grave,</a:t>
            </a:r>
          </a:p>
          <a:p>
            <a:pPr algn="l"/>
            <a:r>
              <a:rPr sz="1200" i="0">
                <a:latin typeface="Montserrat"/>
              </a:rPr>
              <a:t>bind us together, bring shalom.</a:t>
            </a:r>
          </a:p>
          <a:p>
            <a:pPr algn="l"/>
            <a:r>
              <a:rPr sz="1200" i="0">
                <a:latin typeface="Montserrat"/>
              </a:rPr>
              <a:t>Sandra McCracken, 2015.</a:t>
            </a:r>
          </a:p>
          <a:p/>
          <a:p/>
        </p:txBody>
      </p:sp>
      <p:sp>
        <p:nvSpPr>
          <p:cNvPr id="10" name="TextBox 9"/>
          <p:cNvSpPr txBox="1"/>
          <p:nvPr/>
        </p:nvSpPr>
        <p:spPr>
          <a:xfrm>
            <a:off x="4572000" y="91440"/>
            <a:ext cx="4389120" cy="6400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>
              <a:spcAft>
                <a:spcPts val="1200"/>
              </a:spcAft>
            </a:pPr>
            <a:r>
              <a:rPr sz="1200" b="1">
                <a:latin typeface="Montserrat"/>
              </a:rPr>
              <a:t>Crown Him With Many Crowns</a:t>
            </a:r>
            <a:r>
              <a:rPr sz="1200">
                <a:latin typeface="Montserrat"/>
              </a:rPr>
              <a:t>    3</a:t>
            </a:r>
          </a:p>
          <a:p>
            <a:pPr algn="l"/>
            <a:r>
              <a:rPr sz="1200" i="0">
                <a:latin typeface="Montserrat"/>
              </a:rPr>
              <a:t>Crown him with many crowns,</a:t>
            </a:r>
          </a:p>
          <a:p>
            <a:pPr algn="l"/>
            <a:r>
              <a:rPr sz="1200" i="0">
                <a:latin typeface="Montserrat"/>
              </a:rPr>
              <a:t>The Lamb upon his throne;</a:t>
            </a:r>
          </a:p>
          <a:p>
            <a:pPr algn="l"/>
            <a:r>
              <a:rPr sz="1200" i="0">
                <a:latin typeface="Montserrat"/>
              </a:rPr>
              <a:t>Hark! how the heav’nly anthem drowns</a:t>
            </a:r>
          </a:p>
          <a:p>
            <a:pPr algn="l"/>
            <a:r>
              <a:rPr sz="1200" i="0">
                <a:latin typeface="Montserrat"/>
              </a:rPr>
              <a:t>All music but its own:</a:t>
            </a:r>
          </a:p>
          <a:p>
            <a:pPr algn="l"/>
            <a:r>
              <a:rPr sz="1200" i="0">
                <a:latin typeface="Montserrat"/>
              </a:rPr>
              <a:t>Awake my soul and sing</a:t>
            </a:r>
          </a:p>
          <a:p>
            <a:pPr algn="l"/>
            <a:r>
              <a:rPr sz="1200" i="0">
                <a:latin typeface="Montserrat"/>
              </a:rPr>
              <a:t>Of him who died for thee,</a:t>
            </a:r>
          </a:p>
          <a:p>
            <a:pPr algn="l"/>
            <a:r>
              <a:rPr sz="1200" i="0">
                <a:latin typeface="Montserrat"/>
              </a:rPr>
              <a:t>And hail him as thy matchless King</a:t>
            </a:r>
          </a:p>
          <a:p>
            <a:pPr algn="l"/>
            <a:r>
              <a:rPr sz="1200" i="0">
                <a:latin typeface="Montserrat"/>
              </a:rPr>
              <a:t>Through all eternity.</a:t>
            </a:r>
          </a:p>
          <a:p/>
          <a:p>
            <a:pPr algn="l"/>
            <a:r>
              <a:rPr sz="1200" i="0">
                <a:latin typeface="Montserrat"/>
              </a:rPr>
              <a:t>Crown him the Lord of life,</a:t>
            </a:r>
          </a:p>
          <a:p>
            <a:pPr algn="l"/>
            <a:r>
              <a:rPr sz="1200" i="0">
                <a:latin typeface="Montserrat"/>
              </a:rPr>
              <a:t>Who triumphed o'er the grave,</a:t>
            </a:r>
          </a:p>
          <a:p>
            <a:pPr algn="l"/>
            <a:r>
              <a:rPr sz="1200" i="0">
                <a:latin typeface="Montserrat"/>
              </a:rPr>
              <a:t>And rose victorious in the strife</a:t>
            </a:r>
          </a:p>
          <a:p>
            <a:pPr algn="l"/>
            <a:r>
              <a:rPr sz="1200" i="0">
                <a:latin typeface="Montserrat"/>
              </a:rPr>
              <a:t>For those he came to save;</a:t>
            </a:r>
          </a:p>
          <a:p>
            <a:pPr algn="l"/>
            <a:r>
              <a:rPr sz="1200" i="0">
                <a:latin typeface="Montserrat"/>
              </a:rPr>
              <a:t>His glories now we sing</a:t>
            </a:r>
          </a:p>
          <a:p>
            <a:pPr algn="l"/>
            <a:r>
              <a:rPr sz="1200" i="0">
                <a:latin typeface="Montserrat"/>
              </a:rPr>
              <a:t>Who died and rose on high,</a:t>
            </a:r>
          </a:p>
          <a:p>
            <a:pPr algn="l"/>
            <a:r>
              <a:rPr sz="1200" i="0">
                <a:latin typeface="Montserrat"/>
              </a:rPr>
              <a:t>Who died eternal life to bring,</a:t>
            </a:r>
          </a:p>
          <a:p>
            <a:pPr algn="l"/>
            <a:r>
              <a:rPr sz="1200" i="0">
                <a:latin typeface="Montserrat"/>
              </a:rPr>
              <a:t>and lives that death may die.</a:t>
            </a:r>
          </a:p>
          <a:p/>
          <a:p>
            <a:pPr algn="l"/>
            <a:r>
              <a:rPr sz="1200" i="0">
                <a:latin typeface="Montserrat"/>
              </a:rPr>
              <a:t>Crown him the Lord of love;</a:t>
            </a:r>
          </a:p>
          <a:p>
            <a:pPr algn="l"/>
            <a:r>
              <a:rPr sz="1200" i="0">
                <a:latin typeface="Montserrat"/>
              </a:rPr>
              <a:t>Behold his hands and side,</a:t>
            </a:r>
          </a:p>
          <a:p>
            <a:pPr algn="l"/>
            <a:r>
              <a:rPr sz="1200" i="0">
                <a:latin typeface="Montserrat"/>
              </a:rPr>
              <a:t>Rich wounds yet visible above,</a:t>
            </a:r>
          </a:p>
          <a:p>
            <a:pPr algn="l"/>
            <a:r>
              <a:rPr sz="1200" i="0">
                <a:latin typeface="Montserrat"/>
              </a:rPr>
              <a:t>In beauty glorified:</a:t>
            </a:r>
          </a:p>
          <a:p>
            <a:pPr algn="l"/>
            <a:r>
              <a:rPr sz="1200" i="0">
                <a:latin typeface="Montserrat"/>
              </a:rPr>
              <a:t>No angel in the sky</a:t>
            </a:r>
          </a:p>
          <a:p>
            <a:pPr algn="l"/>
            <a:r>
              <a:rPr sz="1200" i="0">
                <a:latin typeface="Montserrat"/>
              </a:rPr>
              <a:t>Can fully bear that sight,</a:t>
            </a:r>
          </a:p>
          <a:p>
            <a:pPr algn="l"/>
            <a:r>
              <a:rPr sz="1200" i="0">
                <a:latin typeface="Montserrat"/>
              </a:rPr>
              <a:t>But downward bends his burning eye</a:t>
            </a:r>
          </a:p>
          <a:p>
            <a:pPr algn="l"/>
            <a:r>
              <a:rPr sz="1200" i="0">
                <a:latin typeface="Montserrat"/>
              </a:rPr>
              <a:t>At mysteries so bright.</a:t>
            </a:r>
          </a:p>
          <a:p>
            <a:pPr algn="l"/>
            <a:r>
              <a:rPr sz="1200" i="0">
                <a:latin typeface="Montserrat"/>
              </a:rPr>
              <a:t>Crown him the Lord of years,</a:t>
            </a:r>
          </a:p>
          <a:p>
            <a:pPr algn="l"/>
            <a:r>
              <a:rPr sz="1200" i="0">
                <a:latin typeface="Montserrat"/>
              </a:rPr>
              <a:t>The Potentate of time;</a:t>
            </a:r>
          </a:p>
          <a:p>
            <a:pPr algn="l"/>
            <a:r>
              <a:rPr sz="1200" i="0">
                <a:latin typeface="Montserrat"/>
              </a:rPr>
              <a:t>Creator of the rolling spheres,</a:t>
            </a:r>
          </a:p>
          <a:p>
            <a:pPr algn="l"/>
            <a:r>
              <a:rPr sz="1200" i="0">
                <a:latin typeface="Montserrat"/>
              </a:rPr>
              <a:t>Ineffably sublime:</a:t>
            </a:r>
          </a:p>
          <a:p>
            <a:pPr algn="l"/>
            <a:r>
              <a:rPr sz="1200" i="0">
                <a:latin typeface="Montserrat"/>
              </a:rPr>
              <a:t>All hail Redeemer hail!</a:t>
            </a:r>
          </a:p>
          <a:p>
            <a:pPr algn="l"/>
            <a:r>
              <a:rPr sz="1200" i="0">
                <a:latin typeface="Montserrat"/>
              </a:rPr>
              <a:t>For thou hast died for me:</a:t>
            </a:r>
          </a:p>
          <a:p>
            <a:pPr algn="l"/>
            <a:r>
              <a:rPr sz="1200" i="0">
                <a:latin typeface="Montserrat"/>
              </a:rPr>
              <a:t>Thy praise shall never, never fail</a:t>
            </a:r>
          </a:p>
          <a:p>
            <a:pPr algn="l"/>
            <a:r>
              <a:rPr sz="1200" i="0">
                <a:latin typeface="Montserrat"/>
              </a:rPr>
              <a:t>Throughout eternity.</a:t>
            </a:r>
          </a:p>
          <a:p>
            <a:pPr algn="l"/>
            <a:r>
              <a:rPr sz="1200" i="0">
                <a:latin typeface="Montserrat"/>
              </a:rPr>
              <a:t>Matthew Bridges, 1851.</a:t>
            </a:r>
          </a:p>
          <a:p/>
          <a:p/>
          <a:p/>
          <a:p/>
          <a:p>
            <a:pPr algn="l"/>
            <a:r>
              <a:rPr sz="1200" i="0">
                <a:latin typeface="Montserrat"/>
              </a:rPr>
              <a:t>Verse 2 (</a:t>
            </a:r>
          </a:p>
          <a:p>
            <a:pPr algn="l"/>
            <a:r>
              <a:rPr sz="1200" i="1">
                <a:latin typeface="Montserrat"/>
              </a:rPr>
              <a:t>verse 3 in hymnal, two word differences</a:t>
            </a:r>
          </a:p>
          <a:p>
            <a:pPr algn="l"/>
            <a:r>
              <a:rPr sz="1200" i="0">
                <a:latin typeface="Montserrat"/>
              </a:rPr>
              <a:t>)</a:t>
            </a:r>
          </a:p>
          <a:p/>
          <a:p>
            <a:pPr algn="l"/>
            <a:r>
              <a:rPr sz="1200" i="0">
                <a:latin typeface="Montserrat"/>
              </a:rPr>
              <a:t>Verse 3 (</a:t>
            </a:r>
          </a:p>
          <a:p>
            <a:pPr algn="l"/>
            <a:r>
              <a:rPr sz="1200" i="1">
                <a:latin typeface="Montserrat"/>
              </a:rPr>
              <a:t>verse 2 in hymnal, one word differnce</a:t>
            </a:r>
          </a:p>
          <a:p>
            <a:pPr algn="l"/>
            <a:r>
              <a:rPr sz="1200" i="0">
                <a:latin typeface="Montserrat"/>
              </a:rPr>
              <a:t>)</a:t>
            </a:r>
          </a:p>
          <a:p/>
          <a:p>
            <a:pPr algn="l"/>
            <a:r>
              <a:rPr sz="1200" i="0">
                <a:latin typeface="Montserrat"/>
              </a:rPr>
              <a:t>Verse 4</a:t>
            </a:r>
          </a:p>
          <a:p>
            <a:pPr algn="l"/>
            <a:r>
              <a:rPr sz="1200" i="1">
                <a:latin typeface="Montserrat"/>
              </a:rPr>
              <a:t>(completely different from hymnal verse 4)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95660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03F6D-9D92-04DF-A839-7C4D1CC22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91440"/>
            <a:ext cx="4389120" cy="6400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>
              <a:spcAft>
                <a:spcPts val="1200"/>
              </a:spcAft>
            </a:pPr>
            <a:r>
              <a:rPr sz="1200" b="1">
                <a:latin typeface="Montserrat"/>
              </a:rPr>
              <a:t>The Solid Rock (My Hope is Built)</a:t>
            </a:r>
            <a:r>
              <a:rPr sz="1200">
                <a:latin typeface="Montserrat"/>
              </a:rPr>
              <a:t>    4</a:t>
            </a:r>
          </a:p>
          <a:p>
            <a:pPr algn="l"/>
            <a:r>
              <a:rPr sz="1200" i="0">
                <a:latin typeface="Montserrat"/>
              </a:rPr>
              <a:t>The Solid Rock</a:t>
            </a:r>
          </a:p>
          <a:p>
            <a:pPr algn="l"/>
            <a:r>
              <a:rPr sz="1200" i="0">
                <a:latin typeface="Montserrat"/>
              </a:rPr>
              <a:t>My hope is built on nothing less than Jesus’ blood and righteousness.</a:t>
            </a:r>
          </a:p>
          <a:p>
            <a:pPr algn="l"/>
            <a:r>
              <a:rPr sz="1200" i="0">
                <a:latin typeface="Montserrat"/>
              </a:rPr>
              <a:t>I dare not trust the sweetest frame, but wholly trust in Jesus’ Name.</a:t>
            </a:r>
          </a:p>
          <a:p/>
          <a:p>
            <a:pPr algn="l"/>
            <a:r>
              <a:rPr sz="1200" i="1">
                <a:latin typeface="Montserrat"/>
              </a:rPr>
              <a:t>On Christ the solid Rock I stand,</a:t>
            </a:r>
          </a:p>
          <a:p>
            <a:pPr algn="l"/>
            <a:r>
              <a:rPr sz="1200" i="1">
                <a:latin typeface="Montserrat"/>
              </a:rPr>
              <a:t>All other ground is sinking sand; All other ground is sinking sand.</a:t>
            </a:r>
          </a:p>
          <a:p/>
          <a:p>
            <a:pPr algn="l"/>
            <a:r>
              <a:rPr sz="1200" i="0">
                <a:latin typeface="Montserrat"/>
              </a:rPr>
              <a:t>When darkness seems to hide His face, I rest on His unchanging grace.</a:t>
            </a:r>
          </a:p>
          <a:p>
            <a:pPr algn="l"/>
            <a:r>
              <a:rPr sz="1200" i="0">
                <a:latin typeface="Montserrat"/>
              </a:rPr>
              <a:t>In every high and stormy gale, my anchor holds within the veil.</a:t>
            </a:r>
          </a:p>
          <a:p/>
          <a:p>
            <a:pPr algn="l"/>
            <a:r>
              <a:rPr sz="1200" i="0">
                <a:latin typeface="Montserrat"/>
              </a:rPr>
              <a:t>His oath, His covenant, His blood, support me in the whelming flood.</a:t>
            </a:r>
          </a:p>
          <a:p>
            <a:pPr algn="l"/>
            <a:r>
              <a:rPr sz="1200" i="0">
                <a:latin typeface="Montserrat"/>
              </a:rPr>
              <a:t>When all around my soul gives way, He then is all my Hope and Stay.</a:t>
            </a:r>
          </a:p>
          <a:p/>
          <a:p>
            <a:pPr algn="l"/>
            <a:r>
              <a:rPr sz="1200" i="0">
                <a:latin typeface="Montserrat"/>
              </a:rPr>
              <a:t>When He shall come with trumpet sound, oh may I then in Him be found.</a:t>
            </a:r>
          </a:p>
          <a:p>
            <a:pPr algn="l"/>
            <a:r>
              <a:rPr sz="1200" i="0">
                <a:latin typeface="Montserrat"/>
              </a:rPr>
              <a:t>Dressed in His righteousness alone, faultless to stand before the throne.</a:t>
            </a:r>
          </a:p>
          <a:p>
            <a:pPr algn="l"/>
            <a:r>
              <a:rPr sz="1200" i="0">
                <a:latin typeface="Montserrat"/>
              </a:rPr>
              <a:t>Words: Edward Mote, circa 1834.  Music: William B. Bradbury, 1863.</a:t>
            </a:r>
          </a:p>
          <a:p/>
          <a:p/>
        </p:txBody>
      </p:sp>
      <p:sp>
        <p:nvSpPr>
          <p:cNvPr id="10" name="TextBox 9"/>
          <p:cNvSpPr txBox="1"/>
          <p:nvPr/>
        </p:nvSpPr>
        <p:spPr>
          <a:xfrm>
            <a:off x="4572000" y="91440"/>
            <a:ext cx="4389120" cy="6400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>
              <a:spcAft>
                <a:spcPts val="1200"/>
              </a:spcAft>
            </a:pPr>
            <a:r>
              <a:rPr sz="1200" b="1">
                <a:latin typeface="Montserrat"/>
              </a:rPr>
              <a:t>Come Thou Fount of Every Blessing</a:t>
            </a:r>
            <a:r>
              <a:rPr sz="1200">
                <a:latin typeface="Montserrat"/>
              </a:rPr>
              <a:t>    5</a:t>
            </a:r>
          </a:p>
          <a:p>
            <a:pPr algn="l"/>
            <a:r>
              <a:rPr sz="1200" i="0">
                <a:latin typeface="Montserrat"/>
              </a:rPr>
              <a:t>Come thou Fount of every blessing, tune my heart to sing thy grace;</a:t>
            </a:r>
          </a:p>
          <a:p>
            <a:pPr algn="l"/>
            <a:r>
              <a:rPr sz="1200" i="0">
                <a:latin typeface="Montserrat"/>
              </a:rPr>
              <a:t>Streams of mercy never ceasing, call for songs of loudest praise,</a:t>
            </a:r>
          </a:p>
          <a:p>
            <a:pPr algn="l"/>
            <a:r>
              <a:rPr sz="1200" i="0">
                <a:latin typeface="Montserrat"/>
              </a:rPr>
              <a:t>Teach me some melodious sonnet, sung by flaming tongues above;</a:t>
            </a:r>
          </a:p>
          <a:p>
            <a:pPr algn="l"/>
            <a:r>
              <a:rPr sz="1200" i="0">
                <a:latin typeface="Montserrat"/>
              </a:rPr>
              <a:t>Praise the mount! I’m fixed upon it, mount of God’s unchanging love.</a:t>
            </a:r>
          </a:p>
          <a:p/>
          <a:p>
            <a:pPr algn="l"/>
            <a:r>
              <a:rPr sz="1200" i="0">
                <a:latin typeface="Montserrat"/>
              </a:rPr>
              <a:t>Here I raise my Ebenezer; hither by thy help I’m come;</a:t>
            </a:r>
          </a:p>
          <a:p>
            <a:pPr algn="l"/>
            <a:r>
              <a:rPr sz="1200" i="0">
                <a:latin typeface="Montserrat"/>
              </a:rPr>
              <a:t>And I hope by thy good pleasure, safely to arrive at home.</a:t>
            </a:r>
          </a:p>
          <a:p>
            <a:pPr algn="l"/>
            <a:r>
              <a:rPr sz="1200" i="0">
                <a:latin typeface="Montserrat"/>
              </a:rPr>
              <a:t>Jesus sought me when a stranger, wandering from the fold of God:</a:t>
            </a:r>
          </a:p>
          <a:p>
            <a:pPr algn="l"/>
            <a:r>
              <a:rPr sz="1200" i="0">
                <a:latin typeface="Montserrat"/>
              </a:rPr>
              <a:t>He to rescue me from danger, interposed his precious blood.</a:t>
            </a:r>
          </a:p>
          <a:p/>
          <a:p>
            <a:pPr algn="l"/>
            <a:r>
              <a:rPr sz="1200" i="0">
                <a:latin typeface="Montserrat"/>
              </a:rPr>
              <a:t>O to grace how great a debtor, daily I’m constrained to be;</a:t>
            </a:r>
          </a:p>
          <a:p>
            <a:pPr algn="l"/>
            <a:r>
              <a:rPr sz="1200" i="0">
                <a:latin typeface="Montserrat"/>
              </a:rPr>
              <a:t>Let thy goodness like a fetter, bind my wand’ring heart to thee.</a:t>
            </a:r>
          </a:p>
          <a:p>
            <a:pPr algn="l"/>
            <a:r>
              <a:rPr sz="1200" i="0">
                <a:latin typeface="Montserrat"/>
              </a:rPr>
              <a:t>Prone to wander Lord I feel it, prone to leave the God I love;</a:t>
            </a:r>
          </a:p>
          <a:p>
            <a:pPr algn="l"/>
            <a:r>
              <a:rPr sz="1200" i="0">
                <a:latin typeface="Montserrat"/>
              </a:rPr>
              <a:t>Here’s my heart O take and seal it, seal it for thy courts above.</a:t>
            </a:r>
          </a:p>
          <a:p/>
          <a:p>
            <a:pPr algn="l"/>
            <a:r>
              <a:rPr sz="1200" i="0">
                <a:latin typeface="Montserrat"/>
              </a:rPr>
              <a:t>On that day when freed from sinning, I shall see Thy lovely face</a:t>
            </a:r>
          </a:p>
          <a:p>
            <a:pPr algn="l"/>
            <a:r>
              <a:rPr sz="1200" i="0">
                <a:latin typeface="Montserrat"/>
              </a:rPr>
              <a:t>Full arrayed in blood-washed linen, how I’ll sing Thy sovereign grace</a:t>
            </a:r>
          </a:p>
          <a:p>
            <a:pPr algn="l"/>
            <a:r>
              <a:rPr sz="1200" i="0">
                <a:latin typeface="Montserrat"/>
              </a:rPr>
              <a:t>Come, my Lord, no longer tarry, bring Thy promises to pass</a:t>
            </a:r>
          </a:p>
          <a:p>
            <a:pPr algn="l"/>
            <a:r>
              <a:rPr sz="1200" i="0">
                <a:latin typeface="Montserrat"/>
              </a:rPr>
              <a:t>For I know Thy pow’r will keep me, till I’m home with Thee at last</a:t>
            </a:r>
          </a:p>
          <a:p>
            <a:pPr algn="l"/>
            <a:r>
              <a:rPr sz="1200" i="0">
                <a:latin typeface="Montserrat"/>
              </a:rPr>
              <a:t>Words: Robert Robinson, 1758</a:t>
            </a:r>
          </a:p>
          <a:p>
            <a:pPr algn="l"/>
            <a:r>
              <a:rPr sz="1200" i="0">
                <a:latin typeface="Montserrat"/>
              </a:rPr>
              <a:t>.</a:t>
            </a:r>
          </a:p>
          <a:p/>
          <a:p/>
          <a:p>
            <a:pPr algn="l"/>
            <a:r>
              <a:rPr sz="1200" i="0">
                <a:latin typeface="Montserrat"/>
              </a:rPr>
              <a:t>Second Half of Verse 4</a:t>
            </a:r>
          </a:p>
          <a:p/>
          <a:p>
            <a:pPr algn="l"/>
            <a:r>
              <a:rPr sz="1200" i="0">
                <a:latin typeface="Montserrat"/>
              </a:rPr>
              <a:t>Hymnal #2 (</a:t>
            </a:r>
          </a:p>
          <a:p>
            <a:pPr algn="l"/>
            <a:r>
              <a:rPr sz="1200" i="1">
                <a:latin typeface="Montserrat"/>
              </a:rPr>
              <a:t>no verse 4</a:t>
            </a:r>
          </a:p>
          <a:p>
            <a:pPr algn="l"/>
            <a:r>
              <a:rPr sz="1200" i="0">
                <a:latin typeface="Montserrat"/>
              </a:rPr>
              <a:t>)</a:t>
            </a:r>
          </a:p>
          <a:p/>
          <a:p/>
        </p:txBody>
      </p:sp>
    </p:spTree>
    <p:extLst>
      <p:ext uri="{BB962C8B-B14F-4D97-AF65-F5344CB8AC3E}">
        <p14:creationId xmlns:p14="http://schemas.microsoft.com/office/powerpoint/2010/main" val="174446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CityBulletin_Template_2022_v2" id="{CAAFCB9D-2808-874A-A78E-03808430D037}" vid="{559F97C9-37B9-5F42-BC62-DF25FA6A1A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NewCityBulletin_Template_2022_v3</Template>
  <TotalTime>62109</TotalTime>
  <Words>1461</Words>
  <Application>Microsoft Office PowerPoint</Application>
  <PresentationFormat>Letter Paper (8.5x11 in)</PresentationFormat>
  <Paragraphs>249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Bloomfield</dc:creator>
  <cp:lastModifiedBy>Alex Bloomfield</cp:lastModifiedBy>
  <cp:revision>276</cp:revision>
  <cp:lastPrinted>2025-06-06T15:25:17Z</cp:lastPrinted>
  <dcterms:created xsi:type="dcterms:W3CDTF">2022-06-18T03:29:57Z</dcterms:created>
  <dcterms:modified xsi:type="dcterms:W3CDTF">2025-06-06T15:25:52Z</dcterms:modified>
</cp:coreProperties>
</file>