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82" r:id="rId4"/>
    <p:sldId id="258" r:id="rId5"/>
    <p:sldId id="259" r:id="rId6"/>
    <p:sldId id="264" r:id="rId7"/>
    <p:sldId id="276" r:id="rId8"/>
    <p:sldId id="278" r:id="rId9"/>
    <p:sldId id="280" r:id="rId10"/>
    <p:sldId id="27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gIZ1jofzGFW4r9TSxm0wiJkvC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C02A5-A5EB-4A44-9119-1377779C6AAF}" v="133" dt="2024-08-18T11:46:57.762"/>
  </p1510:revLst>
</p1510:revInfo>
</file>

<file path=ppt/tableStyles.xml><?xml version="1.0" encoding="utf-8"?>
<a:tblStyleLst xmlns:a="http://schemas.openxmlformats.org/drawingml/2006/main" def="{3DFDD35B-6BBA-4925-B51C-D10B1E305C86}">
  <a:tblStyle styleId="{3DFDD35B-6BBA-4925-B51C-D10B1E305C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2256dc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2256dc16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62256dc16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1713a6c9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21713a6c9b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21713a6c9b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49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1713a6c9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21713a6c9b_0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21713a6c9b_0_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1e042685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41e0426854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41e0426854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2256dc16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62256dc16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262256dc166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e695a8b8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23e695a8b8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g23e695a8b8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1713a6c9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221713a6c9b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g221713a6c9b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3e8c9c275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23e8c9c275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23e8c9c2754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shermansdog-ajnabi.blogspot.com/2012/01/mystical-songs-of-malwa-nirgun-singers.html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5KVb45k2AhBNPmU0eHhSHyuYsJE2nS5-V71lxgXi0I/edit#gid=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670700" y="2890350"/>
            <a:ext cx="87057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recognition system of low resource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Malvi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  <a:endParaRPr sz="28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036017" y="3898825"/>
            <a:ext cx="4139400" cy="228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  :</a:t>
            </a:r>
            <a:endParaRPr sz="1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Laxmi Parmar</a:t>
            </a:r>
            <a:r>
              <a:rPr lang="en-IN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(21BAC10033)</a:t>
            </a:r>
            <a:endParaRPr sz="19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Rakesh Lodhi</a:t>
            </a:r>
            <a:r>
              <a:rPr lang="en-IN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(21BAC10034)</a:t>
            </a:r>
            <a:endParaRPr sz="19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Manish Meena(21BAC10038)</a:t>
            </a:r>
            <a:endParaRPr sz="19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35904" y="4484442"/>
            <a:ext cx="340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NAME: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Anirbhan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Bhowmick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955268" y="6281950"/>
            <a:ext cx="319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: </a:t>
            </a: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August</a:t>
            </a:r>
            <a:r>
              <a:rPr lang="en-I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72849" y="1742425"/>
            <a:ext cx="1164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ELECTRICAL AND ELECTRONICS ENGINEERING (SEEE)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 </a:t>
            </a:r>
            <a:endParaRPr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2021-2025 BATCH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550" y="224950"/>
            <a:ext cx="3006775" cy="14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9958100" y="64687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3075" y="442175"/>
            <a:ext cx="12001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7043A-D7FE-41DD-9DB0-091049471AD7}"/>
              </a:ext>
            </a:extLst>
          </p:cNvPr>
          <p:cNvSpPr txBox="1"/>
          <p:nvPr/>
        </p:nvSpPr>
        <p:spPr>
          <a:xfrm>
            <a:off x="3685592" y="2631233"/>
            <a:ext cx="651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256dc166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02" name="Google Shape;102;g262256dc166_0_0"/>
          <p:cNvSpPr/>
          <p:nvPr/>
        </p:nvSpPr>
        <p:spPr>
          <a:xfrm>
            <a:off x="1644725" y="1765475"/>
            <a:ext cx="8657100" cy="2620200"/>
          </a:xfrm>
          <a:prstGeom prst="rect">
            <a:avLst/>
          </a:prstGeom>
          <a:solidFill>
            <a:srgbClr val="6D9EEB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7800000" algn="bl" rotWithShape="0">
              <a:srgbClr val="000000">
                <a:alpha val="55000"/>
              </a:srgbClr>
            </a:outerShdw>
            <a:reflection stA="40000" endPos="27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7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0</a:t>
            </a:r>
            <a:endParaRPr sz="8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1713a6c9b_0_68"/>
          <p:cNvSpPr txBox="1">
            <a:spLocks noGrp="1"/>
          </p:cNvSpPr>
          <p:nvPr>
            <p:ph type="title"/>
          </p:nvPr>
        </p:nvSpPr>
        <p:spPr>
          <a:xfrm>
            <a:off x="569925" y="-1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2631"/>
              <a:buNone/>
            </a:pPr>
            <a:endParaRPr lang="en-US" sz="3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5769">
              <a:buClr>
                <a:srgbClr val="FF0000"/>
              </a:buClr>
              <a:buSzPct val="100000"/>
              <a:buFont typeface="Times New Roman"/>
              <a:buChar char="❏"/>
            </a:pPr>
            <a:r>
              <a:rPr lang="en-US" sz="4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38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 </a:t>
            </a:r>
            <a:endParaRPr lang="en-US" dirty="0"/>
          </a:p>
        </p:txBody>
      </p:sp>
      <p:sp>
        <p:nvSpPr>
          <p:cNvPr id="109" name="Google Shape;109;g221713a6c9b_0_68"/>
          <p:cNvSpPr txBox="1">
            <a:spLocks noGrp="1"/>
          </p:cNvSpPr>
          <p:nvPr>
            <p:ph type="body" idx="1"/>
          </p:nvPr>
        </p:nvSpPr>
        <p:spPr>
          <a:xfrm>
            <a:off x="569925" y="1661299"/>
            <a:ext cx="5957335" cy="39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2400" dirty="0">
                <a:latin typeface="Times New Roman"/>
                <a:cs typeface="Times New Roman"/>
              </a:rPr>
              <a:t>There is a significant lack of resources, such as transcribed corpora and technological tools, supporting the Malvi language.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The preservation and promotion of the language.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Accessibility and use in modern communication and educational platforms.</a:t>
            </a:r>
          </a:p>
        </p:txBody>
      </p:sp>
      <p:sp>
        <p:nvSpPr>
          <p:cNvPr id="110" name="Google Shape;110;g221713a6c9b_0_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 lang="en-IN"/>
          </a:p>
        </p:txBody>
      </p:sp>
      <p:pic>
        <p:nvPicPr>
          <p:cNvPr id="111" name="Google Shape;111;g221713a6c9b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19675"/>
            <a:ext cx="12191999" cy="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21713a6c9b_0_68"/>
          <p:cNvSpPr txBox="1"/>
          <p:nvPr/>
        </p:nvSpPr>
        <p:spPr>
          <a:xfrm>
            <a:off x="6373667" y="3902598"/>
            <a:ext cx="8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FE514-223F-49D8-838B-FDB6D6B5E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277" y="1324625"/>
            <a:ext cx="5403743" cy="46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0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1713a6c9b_0_68"/>
          <p:cNvSpPr txBox="1">
            <a:spLocks noGrp="1"/>
          </p:cNvSpPr>
          <p:nvPr>
            <p:ph type="title"/>
          </p:nvPr>
        </p:nvSpPr>
        <p:spPr>
          <a:xfrm>
            <a:off x="569925" y="-1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2631"/>
              <a:buNone/>
            </a:pPr>
            <a:endParaRPr lang="en-US" sz="3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57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❏"/>
            </a:pPr>
            <a:r>
              <a:rPr lang="en-US" sz="3800" b="1" u="sng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Objective </a:t>
            </a:r>
            <a:endParaRPr lang="en-US" dirty="0"/>
          </a:p>
        </p:txBody>
      </p:sp>
      <p:sp>
        <p:nvSpPr>
          <p:cNvPr id="109" name="Google Shape;109;g221713a6c9b_0_68"/>
          <p:cNvSpPr txBox="1">
            <a:spLocks noGrp="1"/>
          </p:cNvSpPr>
          <p:nvPr>
            <p:ph type="body" idx="1"/>
          </p:nvPr>
        </p:nvSpPr>
        <p:spPr>
          <a:xfrm>
            <a:off x="569925" y="1701404"/>
            <a:ext cx="7510785" cy="391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en-IN" sz="2400" dirty="0">
                <a:latin typeface="Times New Roman"/>
                <a:cs typeface="Times New Roman"/>
              </a:rPr>
              <a:t>Develop an Automatic Speech Recognition (ASR) system for Malvi</a:t>
            </a:r>
          </a:p>
          <a:p>
            <a:pPr lvl="0" algn="just"/>
            <a:r>
              <a:rPr lang="en-IN" sz="2400" dirty="0">
                <a:latin typeface="Times New Roman"/>
                <a:cs typeface="Times New Roman"/>
              </a:rPr>
              <a:t>Create an accurate transcription model by collecting a comprehensive corpus of Malvi audio and text data from native speakers.</a:t>
            </a:r>
          </a:p>
          <a:p>
            <a:pPr lvl="0" algn="just"/>
            <a:r>
              <a:rPr lang="en-IN" sz="2400" dirty="0">
                <a:latin typeface="Times New Roman"/>
                <a:cs typeface="Times New Roman"/>
              </a:rPr>
              <a:t>Evaluate the ASR system's performance using Word Error Rate (WER) and Character Error Rate (CER) metrics.</a:t>
            </a:r>
            <a:r>
              <a:rPr lang="en-IN" sz="2400" b="1" dirty="0">
                <a:latin typeface="Times New Roman"/>
                <a:cs typeface="Times New Roman"/>
              </a:rPr>
              <a:t>.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110" name="Google Shape;110;g221713a6c9b_0_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 lang="en-IN"/>
          </a:p>
        </p:txBody>
      </p:sp>
      <p:pic>
        <p:nvPicPr>
          <p:cNvPr id="111" name="Google Shape;111;g221713a6c9b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19675"/>
            <a:ext cx="12191999" cy="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21713a6c9b_0_68"/>
          <p:cNvSpPr txBox="1"/>
          <p:nvPr/>
        </p:nvSpPr>
        <p:spPr>
          <a:xfrm>
            <a:off x="6373667" y="3902598"/>
            <a:ext cx="8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A painting of a person playing a flute&#10;&#10;Description automatically generated">
            <a:extLst>
              <a:ext uri="{FF2B5EF4-FFF2-40B4-BE49-F238E27FC236}">
                <a16:creationId xmlns:a16="http://schemas.microsoft.com/office/drawing/2014/main" id="{549F86C2-C3AB-8DB5-FF70-9B9D580D5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9106" t="22577" r="12195" b="-2635"/>
          <a:stretch/>
        </p:blipFill>
        <p:spPr>
          <a:xfrm>
            <a:off x="8815136" y="403058"/>
            <a:ext cx="5258532" cy="6048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FFBC24-F003-7D68-C1E7-3EF5BDA34522}"/>
              </a:ext>
            </a:extLst>
          </p:cNvPr>
          <p:cNvSpPr txBox="1"/>
          <p:nvPr/>
        </p:nvSpPr>
        <p:spPr>
          <a:xfrm>
            <a:off x="8514347" y="5933574"/>
            <a:ext cx="6172200" cy="3175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1e0426854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631"/>
              <a:buNone/>
            </a:pPr>
            <a:endParaRPr sz="3800" b="1" u="sng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457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❏"/>
            </a:pPr>
            <a:r>
              <a:rPr lang="en-IN" sz="3800" b="1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Novelty</a:t>
            </a:r>
            <a:endParaRPr lang="en-I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endParaRPr lang="en-IN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endParaRPr dirty="0"/>
          </a:p>
        </p:txBody>
      </p:sp>
      <p:sp>
        <p:nvSpPr>
          <p:cNvPr id="132" name="Google Shape;132;g241e0426854_0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41" name="Google Shape;141;g241e0426854_0_14"/>
          <p:cNvSpPr txBox="1"/>
          <p:nvPr/>
        </p:nvSpPr>
        <p:spPr>
          <a:xfrm>
            <a:off x="8419875" y="25339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+"/>
            </a:pPr>
            <a:r>
              <a:rPr lang="en-I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circuits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41e0426854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599" y="2514282"/>
            <a:ext cx="1824225" cy="768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A3ABF2-5578-42E4-9045-79A0BD78C57C}"/>
              </a:ext>
            </a:extLst>
          </p:cNvPr>
          <p:cNvSpPr txBox="1"/>
          <p:nvPr/>
        </p:nvSpPr>
        <p:spPr>
          <a:xfrm>
            <a:off x="980573" y="1983205"/>
            <a:ext cx="4844617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development of the first comprehensive ASR system tailored specifically for Malvi, aiming to bridge the technological gap and ensure the language's digital presence.</a:t>
            </a:r>
            <a:endParaRPr lang="en-IN" sz="2400">
              <a:latin typeface="Times New Roman"/>
              <a:cs typeface="Times New Roman"/>
            </a:endParaRPr>
          </a:p>
        </p:txBody>
      </p:sp>
      <p:pic>
        <p:nvPicPr>
          <p:cNvPr id="10" name="Picture 9" descr="rajsthani regional languagae devepment">
            <a:extLst>
              <a:ext uri="{FF2B5EF4-FFF2-40B4-BE49-F238E27FC236}">
                <a16:creationId xmlns:a16="http://schemas.microsoft.com/office/drawing/2014/main" id="{8B7D6BFD-0B1E-783B-85BE-9EB1CA3D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084" y="-168442"/>
            <a:ext cx="6543173" cy="7024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2256dc166_0_26">
            <a:hlinkClick r:id="rId3"/>
          </p:cNvPr>
          <p:cNvSpPr txBox="1">
            <a:spLocks noGrp="1"/>
          </p:cNvSpPr>
          <p:nvPr>
            <p:ph type="title"/>
          </p:nvPr>
        </p:nvSpPr>
        <p:spPr>
          <a:xfrm>
            <a:off x="3525000" y="1891850"/>
            <a:ext cx="514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457200" lvl="0" indent="-457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800"/>
              <a:buFont typeface="Times New Roman"/>
              <a:buChar char="❏"/>
            </a:pPr>
            <a:r>
              <a:rPr lang="en-IN" sz="38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3800" u="sng">
              <a:solidFill>
                <a:srgbClr val="FF0000"/>
              </a:solidFill>
            </a:endParaRPr>
          </a:p>
        </p:txBody>
      </p:sp>
      <p:sp>
        <p:nvSpPr>
          <p:cNvPr id="193" name="Google Shape;193;g262256dc166_0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94" name="Google Shape;194;g262256dc166_0_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019675"/>
            <a:ext cx="12191999" cy="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e695a8b83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g23e695a8b83_2_0"/>
          <p:cNvSpPr txBox="1">
            <a:spLocks noGrp="1"/>
          </p:cNvSpPr>
          <p:nvPr>
            <p:ph type="body" idx="1"/>
          </p:nvPr>
        </p:nvSpPr>
        <p:spPr>
          <a:xfrm>
            <a:off x="838200" y="1599550"/>
            <a:ext cx="10515600" cy="47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352" name="Google Shape;352;g23e695a8b83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353" name="Google Shape;353;g23e695a8b83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19675"/>
            <a:ext cx="12191999" cy="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BA02C0-3687-403B-A670-34AE4BBD9261}"/>
              </a:ext>
            </a:extLst>
          </p:cNvPr>
          <p:cNvSpPr txBox="1"/>
          <p:nvPr/>
        </p:nvSpPr>
        <p:spPr>
          <a:xfrm>
            <a:off x="961053" y="1670180"/>
            <a:ext cx="10039739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A. Sharma, R. Mehta</a:t>
            </a:r>
            <a:r>
              <a:rPr lang="en-US" sz="2400" dirty="0">
                <a:latin typeface="Times New Roman"/>
                <a:cs typeface="Times New Roman"/>
              </a:rPr>
              <a:t>, “Speech Recognition Systems: A Comparative Analysis,” </a:t>
            </a:r>
            <a:r>
              <a:rPr lang="en-US" sz="2400" i="1" dirty="0">
                <a:latin typeface="Times New Roman"/>
                <a:cs typeface="Times New Roman"/>
              </a:rPr>
              <a:t>Journal of Computer Science and Applications</a:t>
            </a:r>
            <a:r>
              <a:rPr lang="en-US" sz="2400" dirty="0">
                <a:latin typeface="Times New Roman"/>
                <a:cs typeface="Times New Roman"/>
              </a:rPr>
              <a:t>, 2015.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Findings:</a:t>
            </a:r>
            <a:endParaRPr lang="en-US" sz="2400" dirty="0">
              <a:latin typeface="Times New Roman"/>
              <a:cs typeface="Times New Roman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Comprehensive evaluation of various speech recognition methodologies including neural networks, HMM, and template-based systems.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Highlighted the importance of feature extraction techniques like MFCC and Wavelet Transform.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Limitations:</a:t>
            </a:r>
            <a:endParaRPr lang="en-US" sz="2400" dirty="0">
              <a:latin typeface="Times New Roman"/>
              <a:cs typeface="Times New Roman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High computational complexity and resource requirements.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Challenges with speaker variability and noise sensitivity.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1713a6c9b_1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g221713a6c9b_1_26"/>
          <p:cNvSpPr txBox="1">
            <a:spLocks noGrp="1"/>
          </p:cNvSpPr>
          <p:nvPr>
            <p:ph type="body" idx="1"/>
          </p:nvPr>
        </p:nvSpPr>
        <p:spPr>
          <a:xfrm>
            <a:off x="907175" y="1192225"/>
            <a:ext cx="10515600" cy="5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n-US" sz="1900" b="1" dirty="0">
                <a:latin typeface="Times New Roman"/>
                <a:cs typeface="Times New Roman"/>
              </a:rPr>
              <a:t>L. Lamel, J.L. Gauvain, G. Adda, M. Adda-Decker, L. Canseco, L. Chen, O. </a:t>
            </a:r>
            <a:r>
              <a:rPr lang="en-US" sz="1900" b="1" dirty="0" err="1">
                <a:latin typeface="Times New Roman"/>
                <a:cs typeface="Times New Roman"/>
              </a:rPr>
              <a:t>Galibert</a:t>
            </a:r>
            <a:r>
              <a:rPr lang="en-US" sz="1900" b="1" dirty="0">
                <a:latin typeface="Times New Roman"/>
                <a:cs typeface="Times New Roman"/>
              </a:rPr>
              <a:t>, A. Messaoudi, H. Schwenk.</a:t>
            </a:r>
            <a:r>
              <a:rPr lang="en-US" sz="1900" dirty="0">
                <a:latin typeface="Times New Roman"/>
                <a:cs typeface="Times New Roman"/>
              </a:rPr>
              <a:t> “Speech Transcription in Multiple Languages,” </a:t>
            </a:r>
            <a:r>
              <a:rPr lang="en-US" sz="1900" i="1" dirty="0">
                <a:latin typeface="Times New Roman"/>
                <a:cs typeface="Times New Roman"/>
              </a:rPr>
              <a:t>LIMSI-CNRS</a:t>
            </a:r>
            <a:r>
              <a:rPr lang="en-US" sz="1900" dirty="0">
                <a:latin typeface="Times New Roman"/>
                <a:cs typeface="Times New Roman"/>
              </a:rPr>
              <a:t>, [2021].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Development of speech-to-text transcription systems for multiple languages, focusing on broadcast audio and conversational speech.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Systems have been implemented for languages including English, French, German, Mandarin, Portuguese, Spanish, and Arabic.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Techniques used include robust signal processing, improved training methods, and large vocabulary continuous speech recognition.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Successful porting of techniques across languages, with language-specific modeling primarily concerning lexical and pronunciation aspects.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High word error rates in some languages due to varying linguistic and acoustic challenges.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Variability in language resources, such as the availability of transcribed data and pronunciation lexicons, affects system performance.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Specific issues in handling languages with significant dialectal variation or lack of standard written forms.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Google Shape;374;g221713a6c9b_1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375" name="Google Shape;375;g221713a6c9b_1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19675"/>
            <a:ext cx="12191999" cy="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e8c9c2754_0_3"/>
          <p:cNvSpPr txBox="1">
            <a:spLocks noGrp="1"/>
          </p:cNvSpPr>
          <p:nvPr>
            <p:ph type="body" idx="1"/>
          </p:nvPr>
        </p:nvSpPr>
        <p:spPr>
          <a:xfrm>
            <a:off x="714025" y="1192225"/>
            <a:ext cx="10515600" cy="5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835"/>
              <a:buNone/>
            </a:pPr>
            <a:endParaRPr sz="8907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835"/>
              <a:buNone/>
            </a:pPr>
            <a:endParaRPr sz="8907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835"/>
              <a:buNone/>
            </a:pPr>
            <a:endParaRPr sz="8907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835"/>
              <a:buNone/>
            </a:pPr>
            <a:endParaRPr sz="8907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835"/>
              <a:buNone/>
            </a:pPr>
            <a:endParaRPr sz="8907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835"/>
              <a:buNone/>
            </a:pPr>
            <a:endParaRPr sz="8907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0835"/>
              <a:buNone/>
            </a:pPr>
            <a:endParaRPr sz="8907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60000"/>
              <a:buNone/>
            </a:pPr>
            <a:endParaRPr sz="2000" dirty="0"/>
          </a:p>
        </p:txBody>
      </p:sp>
      <p:sp>
        <p:nvSpPr>
          <p:cNvPr id="395" name="Google Shape;395;g23e8c9c2754_0_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396" name="Google Shape;396;g23e8c9c2754_0_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7" name="Google Shape;397;g23e8c9c2754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019675"/>
            <a:ext cx="12191999" cy="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A9A0C4-2AFD-4765-91F0-C9C5C3D25E8F}"/>
              </a:ext>
            </a:extLst>
          </p:cNvPr>
          <p:cNvSpPr txBox="1"/>
          <p:nvPr/>
        </p:nvSpPr>
        <p:spPr>
          <a:xfrm>
            <a:off x="1054359" y="1576873"/>
            <a:ext cx="9498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Sharma, R. Mehta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“Speech Recognition Systems: A Comparative Analysis,”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Science and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J.L.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Gauvain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-Decker, L. Canseco, L. Chen, O.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Galibert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Messaoudi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Schwenk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“Speech Transcription in Multiple Languages,”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LIMSI-CNRS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[2021].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541</Words>
  <Application>Microsoft Office PowerPoint</Application>
  <PresentationFormat>Widescreen</PresentationFormat>
  <Paragraphs>92</Paragraphs>
  <Slides>10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 Problem Statement </vt:lpstr>
      <vt:lpstr> Objective </vt:lpstr>
      <vt:lpstr> Novelty  </vt:lpstr>
      <vt:lpstr>Literature Review</vt:lpstr>
      <vt:lpstr>Literature Review</vt:lpstr>
      <vt:lpstr>Literature Review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BUVANESWARI PR</dc:creator>
  <cp:lastModifiedBy>rakesh lodhi</cp:lastModifiedBy>
  <cp:revision>69</cp:revision>
  <dcterms:created xsi:type="dcterms:W3CDTF">2023-04-26T08:01:07Z</dcterms:created>
  <dcterms:modified xsi:type="dcterms:W3CDTF">2024-08-18T11:54:15Z</dcterms:modified>
</cp:coreProperties>
</file>