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p:scale>
          <a:sx n="70" d="100"/>
          <a:sy n="70" d="100"/>
        </p:scale>
        <p:origin x="154" y="3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564011-B8A8-4B37-B957-8366ECACFB70}"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B4E27-6056-408D-9EE8-6C54BA80E7DB}" type="slidenum">
              <a:rPr lang="en-US" smtClean="0"/>
              <a:t>‹#›</a:t>
            </a:fld>
            <a:endParaRPr lang="en-US"/>
          </a:p>
        </p:txBody>
      </p:sp>
    </p:spTree>
    <p:extLst>
      <p:ext uri="{BB962C8B-B14F-4D97-AF65-F5344CB8AC3E}">
        <p14:creationId xmlns:p14="http://schemas.microsoft.com/office/powerpoint/2010/main" val="574763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64011-B8A8-4B37-B957-8366ECACFB70}"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B4E27-6056-408D-9EE8-6C54BA80E7DB}" type="slidenum">
              <a:rPr lang="en-US" smtClean="0"/>
              <a:t>‹#›</a:t>
            </a:fld>
            <a:endParaRPr lang="en-US"/>
          </a:p>
        </p:txBody>
      </p:sp>
    </p:spTree>
    <p:extLst>
      <p:ext uri="{BB962C8B-B14F-4D97-AF65-F5344CB8AC3E}">
        <p14:creationId xmlns:p14="http://schemas.microsoft.com/office/powerpoint/2010/main" val="2137135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64011-B8A8-4B37-B957-8366ECACFB70}"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B4E27-6056-408D-9EE8-6C54BA80E7DB}" type="slidenum">
              <a:rPr lang="en-US" smtClean="0"/>
              <a:t>‹#›</a:t>
            </a:fld>
            <a:endParaRPr lang="en-US"/>
          </a:p>
        </p:txBody>
      </p:sp>
    </p:spTree>
    <p:extLst>
      <p:ext uri="{BB962C8B-B14F-4D97-AF65-F5344CB8AC3E}">
        <p14:creationId xmlns:p14="http://schemas.microsoft.com/office/powerpoint/2010/main" val="597830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64011-B8A8-4B37-B957-8366ECACFB70}"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B4E27-6056-408D-9EE8-6C54BA80E7DB}" type="slidenum">
              <a:rPr lang="en-US" smtClean="0"/>
              <a:t>‹#›</a:t>
            </a:fld>
            <a:endParaRPr lang="en-US"/>
          </a:p>
        </p:txBody>
      </p:sp>
    </p:spTree>
    <p:extLst>
      <p:ext uri="{BB962C8B-B14F-4D97-AF65-F5344CB8AC3E}">
        <p14:creationId xmlns:p14="http://schemas.microsoft.com/office/powerpoint/2010/main" val="2640814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564011-B8A8-4B37-B957-8366ECACFB70}"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B4E27-6056-408D-9EE8-6C54BA80E7DB}" type="slidenum">
              <a:rPr lang="en-US" smtClean="0"/>
              <a:t>‹#›</a:t>
            </a:fld>
            <a:endParaRPr lang="en-US"/>
          </a:p>
        </p:txBody>
      </p:sp>
    </p:spTree>
    <p:extLst>
      <p:ext uri="{BB962C8B-B14F-4D97-AF65-F5344CB8AC3E}">
        <p14:creationId xmlns:p14="http://schemas.microsoft.com/office/powerpoint/2010/main" val="1748914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564011-B8A8-4B37-B957-8366ECACFB70}" type="datetimeFigureOut">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B4E27-6056-408D-9EE8-6C54BA80E7DB}" type="slidenum">
              <a:rPr lang="en-US" smtClean="0"/>
              <a:t>‹#›</a:t>
            </a:fld>
            <a:endParaRPr lang="en-US"/>
          </a:p>
        </p:txBody>
      </p:sp>
    </p:spTree>
    <p:extLst>
      <p:ext uri="{BB962C8B-B14F-4D97-AF65-F5344CB8AC3E}">
        <p14:creationId xmlns:p14="http://schemas.microsoft.com/office/powerpoint/2010/main" val="2606889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564011-B8A8-4B37-B957-8366ECACFB70}" type="datetimeFigureOut">
              <a:rPr lang="en-US" smtClean="0"/>
              <a:t>7/12/2024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CB4E27-6056-408D-9EE8-6C54BA80E7DB}" type="slidenum">
              <a:rPr lang="en-US" smtClean="0"/>
              <a:t>‹#›</a:t>
            </a:fld>
            <a:endParaRPr lang="en-US"/>
          </a:p>
        </p:txBody>
      </p:sp>
    </p:spTree>
    <p:extLst>
      <p:ext uri="{BB962C8B-B14F-4D97-AF65-F5344CB8AC3E}">
        <p14:creationId xmlns:p14="http://schemas.microsoft.com/office/powerpoint/2010/main" val="877527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564011-B8A8-4B37-B957-8366ECACFB70}" type="datetimeFigureOut">
              <a:rPr lang="en-US" smtClean="0"/>
              <a:t>7/12/2024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CB4E27-6056-408D-9EE8-6C54BA80E7DB}" type="slidenum">
              <a:rPr lang="en-US" smtClean="0"/>
              <a:t>‹#›</a:t>
            </a:fld>
            <a:endParaRPr lang="en-US"/>
          </a:p>
        </p:txBody>
      </p:sp>
    </p:spTree>
    <p:extLst>
      <p:ext uri="{BB962C8B-B14F-4D97-AF65-F5344CB8AC3E}">
        <p14:creationId xmlns:p14="http://schemas.microsoft.com/office/powerpoint/2010/main" val="4252838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64011-B8A8-4B37-B957-8366ECACFB70}" type="datetimeFigureOut">
              <a:rPr lang="en-US" smtClean="0"/>
              <a:t>7/12/2024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CB4E27-6056-408D-9EE8-6C54BA80E7DB}" type="slidenum">
              <a:rPr lang="en-US" smtClean="0"/>
              <a:t>‹#›</a:t>
            </a:fld>
            <a:endParaRPr lang="en-US"/>
          </a:p>
        </p:txBody>
      </p:sp>
    </p:spTree>
    <p:extLst>
      <p:ext uri="{BB962C8B-B14F-4D97-AF65-F5344CB8AC3E}">
        <p14:creationId xmlns:p14="http://schemas.microsoft.com/office/powerpoint/2010/main" val="1126608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564011-B8A8-4B37-B957-8366ECACFB70}" type="datetimeFigureOut">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B4E27-6056-408D-9EE8-6C54BA80E7DB}" type="slidenum">
              <a:rPr lang="en-US" smtClean="0"/>
              <a:t>‹#›</a:t>
            </a:fld>
            <a:endParaRPr lang="en-US"/>
          </a:p>
        </p:txBody>
      </p:sp>
    </p:spTree>
    <p:extLst>
      <p:ext uri="{BB962C8B-B14F-4D97-AF65-F5344CB8AC3E}">
        <p14:creationId xmlns:p14="http://schemas.microsoft.com/office/powerpoint/2010/main" val="2267533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564011-B8A8-4B37-B957-8366ECACFB70}" type="datetimeFigureOut">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B4E27-6056-408D-9EE8-6C54BA80E7DB}" type="slidenum">
              <a:rPr lang="en-US" smtClean="0"/>
              <a:t>‹#›</a:t>
            </a:fld>
            <a:endParaRPr lang="en-US"/>
          </a:p>
        </p:txBody>
      </p:sp>
    </p:spTree>
    <p:extLst>
      <p:ext uri="{BB962C8B-B14F-4D97-AF65-F5344CB8AC3E}">
        <p14:creationId xmlns:p14="http://schemas.microsoft.com/office/powerpoint/2010/main" val="928660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64011-B8A8-4B37-B957-8366ECACFB70}" type="datetimeFigureOut">
              <a:rPr lang="en-US" smtClean="0"/>
              <a:t>7/12/2024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CB4E27-6056-408D-9EE8-6C54BA80E7DB}" type="slidenum">
              <a:rPr lang="en-US" smtClean="0"/>
              <a:t>‹#›</a:t>
            </a:fld>
            <a:endParaRPr lang="en-US"/>
          </a:p>
        </p:txBody>
      </p:sp>
    </p:spTree>
    <p:extLst>
      <p:ext uri="{BB962C8B-B14F-4D97-AF65-F5344CB8AC3E}">
        <p14:creationId xmlns:p14="http://schemas.microsoft.com/office/powerpoint/2010/main" val="191567003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555179"/>
            <a:ext cx="9144000" cy="815416"/>
          </a:xfrm>
        </p:spPr>
        <p:txBody>
          <a:bodyPr>
            <a:normAutofit/>
          </a:bodyPr>
          <a:lstStyle/>
          <a:p>
            <a:r>
              <a:rPr lang="en-US" sz="2600" b="1" dirty="0">
                <a:latin typeface="Times New Roman" panose="02020603050405020304" pitchFamily="18" charset="0"/>
                <a:cs typeface="Times New Roman" panose="02020603050405020304" pitchFamily="18" charset="0"/>
              </a:rPr>
              <a:t>FOOD WASTE MANAGEMENT APPLICATION</a:t>
            </a:r>
          </a:p>
        </p:txBody>
      </p:sp>
      <p:sp>
        <p:nvSpPr>
          <p:cNvPr id="4" name="Subtitle 2"/>
          <p:cNvSpPr txBox="1">
            <a:spLocks/>
          </p:cNvSpPr>
          <p:nvPr/>
        </p:nvSpPr>
        <p:spPr>
          <a:xfrm>
            <a:off x="3520351" y="3219841"/>
            <a:ext cx="4016061" cy="4183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Under the Guidance of </a:t>
            </a:r>
          </a:p>
        </p:txBody>
      </p:sp>
      <p:sp>
        <p:nvSpPr>
          <p:cNvPr id="5" name="Subtitle 2"/>
          <p:cNvSpPr txBox="1">
            <a:spLocks/>
          </p:cNvSpPr>
          <p:nvPr/>
        </p:nvSpPr>
        <p:spPr>
          <a:xfrm>
            <a:off x="3268839" y="3955284"/>
            <a:ext cx="4815574" cy="11966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200" b="1" dirty="0">
                <a:latin typeface="Times New Roman" panose="02020603050405020304" pitchFamily="18" charset="0"/>
                <a:cs typeface="Times New Roman" panose="02020603050405020304" pitchFamily="18" charset="0"/>
              </a:rPr>
              <a:t>Mr. P SANTHOSH KUMAR</a:t>
            </a:r>
          </a:p>
          <a:p>
            <a:r>
              <a:rPr lang="en-US" sz="2200" dirty="0" err="1">
                <a:latin typeface="Times New Roman" panose="02020603050405020304" pitchFamily="18" charset="0"/>
                <a:cs typeface="Times New Roman" panose="02020603050405020304" pitchFamily="18" charset="0"/>
              </a:rPr>
              <a:t>M.Tech</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Ph.D</a:t>
            </a:r>
            <a:r>
              <a:rPr lang="en-US" sz="2200" dirty="0">
                <a:latin typeface="Times New Roman" panose="02020603050405020304" pitchFamily="18" charset="0"/>
                <a:cs typeface="Times New Roman" panose="02020603050405020304" pitchFamily="18" charset="0"/>
              </a:rPr>
              <a:t>) , Assistant </a:t>
            </a:r>
            <a:r>
              <a:rPr lang="en-US" sz="2200" dirty="0" err="1">
                <a:latin typeface="Times New Roman" panose="02020603050405020304" pitchFamily="18" charset="0"/>
                <a:cs typeface="Times New Roman" panose="02020603050405020304" pitchFamily="18" charset="0"/>
              </a:rPr>
              <a:t>Proffesor</a:t>
            </a:r>
            <a:endParaRPr lang="en-US" sz="2200" dirty="0">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8275800" y="5751062"/>
            <a:ext cx="4016061" cy="9098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MERALA RAKESH</a:t>
            </a:r>
          </a:p>
          <a:p>
            <a:r>
              <a:rPr lang="en-US" dirty="0">
                <a:latin typeface="Times New Roman" panose="02020603050405020304" pitchFamily="18" charset="0"/>
                <a:cs typeface="Times New Roman" panose="02020603050405020304" pitchFamily="18" charset="0"/>
              </a:rPr>
              <a:t>R190244</a:t>
            </a:r>
          </a:p>
        </p:txBody>
      </p:sp>
      <p:pic>
        <p:nvPicPr>
          <p:cNvPr id="7" name="Picture 6"/>
          <p:cNvPicPr>
            <a:picLocks noChangeAspect="1"/>
          </p:cNvPicPr>
          <p:nvPr/>
        </p:nvPicPr>
        <p:blipFill>
          <a:blip r:embed="rId2"/>
          <a:stretch>
            <a:fillRect/>
          </a:stretch>
        </p:blipFill>
        <p:spPr>
          <a:xfrm>
            <a:off x="558285" y="70856"/>
            <a:ext cx="11229975" cy="1238250"/>
          </a:xfrm>
          <a:prstGeom prst="rect">
            <a:avLst/>
          </a:prstGeom>
        </p:spPr>
      </p:pic>
      <p:sp>
        <p:nvSpPr>
          <p:cNvPr id="8" name="Subtitle 2"/>
          <p:cNvSpPr txBox="1">
            <a:spLocks/>
          </p:cNvSpPr>
          <p:nvPr/>
        </p:nvSpPr>
        <p:spPr>
          <a:xfrm>
            <a:off x="2477572" y="1647792"/>
            <a:ext cx="7391399" cy="418317"/>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200" b="1" dirty="0">
                <a:latin typeface="Times New Roman" panose="02020603050405020304" pitchFamily="18" charset="0"/>
                <a:cs typeface="Times New Roman" panose="02020603050405020304" pitchFamily="18" charset="0"/>
              </a:rPr>
              <a:t>DEPARTMENT OF COMPUTER SCIENCE AND ENGINEERING</a:t>
            </a:r>
          </a:p>
        </p:txBody>
      </p:sp>
    </p:spTree>
    <p:extLst>
      <p:ext uri="{BB962C8B-B14F-4D97-AF65-F5344CB8AC3E}">
        <p14:creationId xmlns:p14="http://schemas.microsoft.com/office/powerpoint/2010/main" val="1125544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3952A-BCFF-E6B8-603E-B08A7BAF52A2}"/>
              </a:ext>
            </a:extLst>
          </p:cNvPr>
          <p:cNvSpPr>
            <a:spLocks noGrp="1"/>
          </p:cNvSpPr>
          <p:nvPr>
            <p:ph type="title"/>
          </p:nvPr>
        </p:nvSpPr>
        <p:spPr/>
        <p:txBody>
          <a:bodyPr/>
          <a:lstStyle/>
          <a:p>
            <a:endParaRPr lang="en-IN" dirty="0"/>
          </a:p>
        </p:txBody>
      </p:sp>
      <p:pic>
        <p:nvPicPr>
          <p:cNvPr id="9" name="Content Placeholder 8" descr="A screenshot of a cell phone">
            <a:extLst>
              <a:ext uri="{FF2B5EF4-FFF2-40B4-BE49-F238E27FC236}">
                <a16:creationId xmlns:a16="http://schemas.microsoft.com/office/drawing/2014/main" id="{1665D9E6-9BAD-E6C5-B003-8D01223B40A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96113" y="510487"/>
            <a:ext cx="10796646" cy="5647246"/>
          </a:xfrm>
        </p:spPr>
      </p:pic>
    </p:spTree>
    <p:extLst>
      <p:ext uri="{BB962C8B-B14F-4D97-AF65-F5344CB8AC3E}">
        <p14:creationId xmlns:p14="http://schemas.microsoft.com/office/powerpoint/2010/main" val="2902798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B4EAD-62D1-7D2F-638F-C47A02AC2A2F}"/>
              </a:ext>
            </a:extLst>
          </p:cNvPr>
          <p:cNvSpPr>
            <a:spLocks noGrp="1"/>
          </p:cNvSpPr>
          <p:nvPr>
            <p:ph type="title"/>
          </p:nvPr>
        </p:nvSpPr>
        <p:spPr>
          <a:xfrm>
            <a:off x="838200" y="400612"/>
            <a:ext cx="4694499" cy="560850"/>
          </a:xfrm>
        </p:spPr>
        <p:txBody>
          <a:bodyPr/>
          <a:lstStyle/>
          <a:p>
            <a:r>
              <a:rPr lang="en-IN" sz="2400" u="sng" dirty="0">
                <a:latin typeface="Arial Black" panose="020B0A04020102020204" pitchFamily="34" charset="0"/>
              </a:rPr>
              <a:t>Module 2 : </a:t>
            </a:r>
            <a:r>
              <a:rPr lang="en-IN" sz="2400" u="sng" dirty="0">
                <a:solidFill>
                  <a:srgbClr val="00B0F0"/>
                </a:solidFill>
                <a:latin typeface="Arial Rounded MT Bold" panose="020F0704030504030204" pitchFamily="34" charset="0"/>
              </a:rPr>
              <a:t>ADMIN</a:t>
            </a:r>
          </a:p>
        </p:txBody>
      </p:sp>
      <p:sp>
        <p:nvSpPr>
          <p:cNvPr id="3" name="Content Placeholder 2">
            <a:extLst>
              <a:ext uri="{FF2B5EF4-FFF2-40B4-BE49-F238E27FC236}">
                <a16:creationId xmlns:a16="http://schemas.microsoft.com/office/drawing/2014/main" id="{5D776B1B-66AA-1D0E-4AD5-0AEA16C4B147}"/>
              </a:ext>
            </a:extLst>
          </p:cNvPr>
          <p:cNvSpPr>
            <a:spLocks noGrp="1"/>
          </p:cNvSpPr>
          <p:nvPr>
            <p:ph idx="1"/>
          </p:nvPr>
        </p:nvSpPr>
        <p:spPr>
          <a:xfrm>
            <a:off x="838200" y="1273215"/>
            <a:ext cx="10515600" cy="4903748"/>
          </a:xfrm>
        </p:spPr>
        <p:txBody>
          <a:bodyPr>
            <a:normAutofit lnSpcReduction="10000"/>
          </a:bodyPr>
          <a:lstStyle/>
          <a:p>
            <a:pPr marL="0" indent="0">
              <a:buNone/>
            </a:pPr>
            <a:r>
              <a:rPr lang="en-US" sz="2000" b="0" i="0" dirty="0">
                <a:effectLst/>
                <a:latin typeface="-apple-system"/>
              </a:rPr>
              <a:t>	The Administrator module is for trusts, NGOs, and charities that are registered on the platform. The Admin module is designed for system administrators who manage the food distribution process. The Admin module receives information about the food donation from the User module and lists it for NGOs and charities to choose </a:t>
            </a:r>
            <a:r>
              <a:rPr lang="en-US" sz="2000" b="0" i="0" dirty="0" err="1">
                <a:effectLst/>
                <a:latin typeface="-apple-system"/>
              </a:rPr>
              <a:t>from.Admins</a:t>
            </a:r>
            <a:r>
              <a:rPr lang="en-US" sz="2000" b="0" i="0" dirty="0">
                <a:effectLst/>
                <a:latin typeface="-apple-system"/>
              </a:rPr>
              <a:t> can view and manage the list of donations received, including the type and quantity of food donated. NGOs and charities can select the food donation they need from the Admin module and request a pickup to the Delivery </a:t>
            </a:r>
            <a:r>
              <a:rPr lang="en-US" sz="2000" b="0" i="0" dirty="0" err="1">
                <a:effectLst/>
                <a:latin typeface="-apple-system"/>
              </a:rPr>
              <a:t>module.The</a:t>
            </a:r>
            <a:r>
              <a:rPr lang="en-US" sz="2000" b="0" i="0" dirty="0">
                <a:effectLst/>
                <a:latin typeface="-apple-system"/>
              </a:rPr>
              <a:t> Admin module is responsible for tracking the requests and keeping track of which organizations have taken which donations.</a:t>
            </a:r>
          </a:p>
          <a:p>
            <a:pPr marL="0" indent="0">
              <a:buNone/>
            </a:pPr>
            <a:endParaRPr lang="en-US" sz="2000" dirty="0">
              <a:latin typeface="-apple-system"/>
            </a:endParaRPr>
          </a:p>
          <a:p>
            <a:pPr marL="0" indent="0">
              <a:buNone/>
            </a:pPr>
            <a:r>
              <a:rPr lang="en-US" sz="2000" b="1" dirty="0"/>
              <a:t>Receiving Donations</a:t>
            </a:r>
            <a:r>
              <a:rPr lang="en-US" sz="2000" dirty="0"/>
              <a:t>: The Admin module receives information about food donations from the User module.</a:t>
            </a:r>
            <a:endParaRPr lang="en-US" sz="2000" dirty="0">
              <a:latin typeface="-apple-system"/>
            </a:endParaRPr>
          </a:p>
          <a:p>
            <a:pPr marL="0" indent="0">
              <a:buNone/>
            </a:pPr>
            <a:r>
              <a:rPr lang="en-US" sz="2000" b="1" dirty="0"/>
              <a:t>Managing Donations</a:t>
            </a:r>
            <a:r>
              <a:rPr lang="en-US" sz="2000" dirty="0"/>
              <a:t>: Admins can view and manage the list of donations received, including the type and quantity of food donated.</a:t>
            </a:r>
            <a:endParaRPr lang="en-US" sz="2000" dirty="0">
              <a:latin typeface="-apple-system"/>
            </a:endParaRPr>
          </a:p>
          <a:p>
            <a:pPr marL="0" indent="0">
              <a:buNone/>
            </a:pPr>
            <a:r>
              <a:rPr lang="en-US" sz="2000" b="1" dirty="0"/>
              <a:t>Distribution to NGOs/Charities</a:t>
            </a:r>
            <a:r>
              <a:rPr lang="en-US" sz="2000" dirty="0"/>
              <a:t>: Registered NGOs and charities can select the food donations they need from the Admin module and request a pickup through the Delivery module.</a:t>
            </a:r>
            <a:endParaRPr lang="en-US" sz="2000" dirty="0">
              <a:latin typeface="-apple-system"/>
            </a:endParaRPr>
          </a:p>
          <a:p>
            <a:pPr marL="0" indent="0">
              <a:buNone/>
            </a:pPr>
            <a:r>
              <a:rPr lang="en-US" sz="2000" b="1" dirty="0"/>
              <a:t>Tracking Requests</a:t>
            </a:r>
            <a:r>
              <a:rPr lang="en-US" sz="2000" dirty="0"/>
              <a:t>: The Admin module tracks the requests and keeps records of which organizations have taken which donations.</a:t>
            </a:r>
            <a:endParaRPr lang="en-US" sz="2000" dirty="0">
              <a:latin typeface="-apple-system"/>
            </a:endParaRPr>
          </a:p>
          <a:p>
            <a:pPr marL="0" indent="0">
              <a:buNone/>
            </a:pPr>
            <a:endParaRPr lang="en-IN" sz="2000" dirty="0"/>
          </a:p>
        </p:txBody>
      </p:sp>
    </p:spTree>
    <p:extLst>
      <p:ext uri="{BB962C8B-B14F-4D97-AF65-F5344CB8AC3E}">
        <p14:creationId xmlns:p14="http://schemas.microsoft.com/office/powerpoint/2010/main" val="2601486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A2046-3BB6-54D4-BDD4-43190AAD9FEA}"/>
              </a:ext>
            </a:extLst>
          </p:cNvPr>
          <p:cNvSpPr>
            <a:spLocks noGrp="1"/>
          </p:cNvSpPr>
          <p:nvPr>
            <p:ph type="title"/>
          </p:nvPr>
        </p:nvSpPr>
        <p:spPr/>
        <p:txBody>
          <a:bodyPr/>
          <a:lstStyle/>
          <a:p>
            <a:endParaRPr lang="en-IN"/>
          </a:p>
        </p:txBody>
      </p:sp>
      <p:pic>
        <p:nvPicPr>
          <p:cNvPr id="5" name="Content Placeholder 4" descr="A screenshot of a cell phone">
            <a:extLst>
              <a:ext uri="{FF2B5EF4-FFF2-40B4-BE49-F238E27FC236}">
                <a16:creationId xmlns:a16="http://schemas.microsoft.com/office/drawing/2014/main" id="{315DF5C4-B252-C1F7-0FC0-15A4EBBBF4B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99304" y="591116"/>
            <a:ext cx="10515600" cy="5675768"/>
          </a:xfrm>
        </p:spPr>
      </p:pic>
    </p:spTree>
    <p:extLst>
      <p:ext uri="{BB962C8B-B14F-4D97-AF65-F5344CB8AC3E}">
        <p14:creationId xmlns:p14="http://schemas.microsoft.com/office/powerpoint/2010/main" val="2060149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30B79-7150-368B-8106-B8A1C8BEEBE4}"/>
              </a:ext>
            </a:extLst>
          </p:cNvPr>
          <p:cNvSpPr>
            <a:spLocks noGrp="1"/>
          </p:cNvSpPr>
          <p:nvPr>
            <p:ph type="title"/>
          </p:nvPr>
        </p:nvSpPr>
        <p:spPr>
          <a:xfrm>
            <a:off x="271040" y="219918"/>
            <a:ext cx="10515600" cy="775505"/>
          </a:xfrm>
        </p:spPr>
        <p:txBody>
          <a:bodyPr>
            <a:normAutofit/>
          </a:bodyPr>
          <a:lstStyle/>
          <a:p>
            <a:r>
              <a:rPr lang="en-IN" sz="2400" b="1" u="sng" dirty="0">
                <a:latin typeface="Arial Black" panose="020B0A04020102020204" pitchFamily="34" charset="0"/>
              </a:rPr>
              <a:t>Module 3: </a:t>
            </a:r>
            <a:r>
              <a:rPr lang="en-IN" sz="2400" b="1" u="sng" dirty="0">
                <a:solidFill>
                  <a:schemeClr val="accent6">
                    <a:lumMod val="50000"/>
                  </a:schemeClr>
                </a:solidFill>
                <a:latin typeface="Arial Black" panose="020B0A04020102020204" pitchFamily="34" charset="0"/>
              </a:rPr>
              <a:t>Delivery</a:t>
            </a:r>
          </a:p>
        </p:txBody>
      </p:sp>
      <p:sp>
        <p:nvSpPr>
          <p:cNvPr id="3" name="Content Placeholder 2">
            <a:extLst>
              <a:ext uri="{FF2B5EF4-FFF2-40B4-BE49-F238E27FC236}">
                <a16:creationId xmlns:a16="http://schemas.microsoft.com/office/drawing/2014/main" id="{8C915578-8029-1AE7-6D13-023B3A7897ED}"/>
              </a:ext>
            </a:extLst>
          </p:cNvPr>
          <p:cNvSpPr>
            <a:spLocks noGrp="1"/>
          </p:cNvSpPr>
          <p:nvPr>
            <p:ph idx="1"/>
          </p:nvPr>
        </p:nvSpPr>
        <p:spPr>
          <a:xfrm>
            <a:off x="428263" y="1111170"/>
            <a:ext cx="10925537" cy="5065793"/>
          </a:xfrm>
        </p:spPr>
        <p:txBody>
          <a:bodyPr>
            <a:normAutofit/>
          </a:bodyPr>
          <a:lstStyle/>
          <a:p>
            <a:pPr marL="0" indent="0">
              <a:buNone/>
            </a:pPr>
            <a:r>
              <a:rPr lang="en-US" sz="2400" b="0" i="0" dirty="0">
                <a:effectLst/>
              </a:rPr>
              <a:t>	The Delivery Person module is for individuals who wish to participate in the food donation process by providing pickup and delivery services. Delivery personnel can register themselves on the platform .The Delivery Person module provides pickup and drop-off services for NGOs and charities who have requested a food </a:t>
            </a:r>
            <a:r>
              <a:rPr lang="en-US" sz="2400" b="0" i="0" dirty="0" err="1">
                <a:effectLst/>
              </a:rPr>
              <a:t>donation.The</a:t>
            </a:r>
            <a:r>
              <a:rPr lang="en-US" sz="2400" b="0" i="0" dirty="0">
                <a:effectLst/>
              </a:rPr>
              <a:t> Delivery Person module shows the pickup location and drop location of the food donation.</a:t>
            </a:r>
          </a:p>
          <a:p>
            <a:pPr marL="0" indent="0">
              <a:buNone/>
            </a:pPr>
            <a:endParaRPr lang="en-US" sz="2400" dirty="0"/>
          </a:p>
          <a:p>
            <a:pPr marL="0" indent="0">
              <a:buNone/>
            </a:pPr>
            <a:r>
              <a:rPr lang="en-US" sz="2400" b="1" dirty="0"/>
              <a:t>Registration</a:t>
            </a:r>
            <a:r>
              <a:rPr lang="en-US" sz="2400" dirty="0"/>
              <a:t>: Delivery personnel can register themselves on the platform.</a:t>
            </a:r>
          </a:p>
          <a:p>
            <a:pPr marL="0" indent="0">
              <a:buNone/>
            </a:pPr>
            <a:r>
              <a:rPr lang="en-US" sz="2400" b="1" dirty="0"/>
              <a:t>Pickup and Delivery Services</a:t>
            </a:r>
            <a:r>
              <a:rPr lang="en-US" sz="2400" dirty="0"/>
              <a:t>: The module provides pickup and drop-off services for NGOs and charities that have requested a food donation.</a:t>
            </a:r>
          </a:p>
          <a:p>
            <a:pPr marL="0" indent="0">
              <a:buNone/>
            </a:pPr>
            <a:r>
              <a:rPr lang="en-US" sz="2400" b="1" dirty="0"/>
              <a:t>Location Information</a:t>
            </a:r>
            <a:r>
              <a:rPr lang="en-US" sz="2400" dirty="0"/>
              <a:t>: The module shows the pickup location and drop-off location of the food donation.</a:t>
            </a:r>
            <a:endParaRPr lang="en-IN" sz="2400" dirty="0"/>
          </a:p>
        </p:txBody>
      </p:sp>
    </p:spTree>
    <p:extLst>
      <p:ext uri="{BB962C8B-B14F-4D97-AF65-F5344CB8AC3E}">
        <p14:creationId xmlns:p14="http://schemas.microsoft.com/office/powerpoint/2010/main" val="713051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D4B08-D4D5-F6B9-9997-ED07966BA19C}"/>
              </a:ext>
            </a:extLst>
          </p:cNvPr>
          <p:cNvSpPr>
            <a:spLocks noGrp="1"/>
          </p:cNvSpPr>
          <p:nvPr>
            <p:ph type="title"/>
          </p:nvPr>
        </p:nvSpPr>
        <p:spPr/>
        <p:txBody>
          <a:bodyPr/>
          <a:lstStyle/>
          <a:p>
            <a:endParaRPr lang="en-IN"/>
          </a:p>
        </p:txBody>
      </p:sp>
      <p:pic>
        <p:nvPicPr>
          <p:cNvPr id="5" name="Content Placeholder 4" descr="A screenshot of a login screen">
            <a:extLst>
              <a:ext uri="{FF2B5EF4-FFF2-40B4-BE49-F238E27FC236}">
                <a16:creationId xmlns:a16="http://schemas.microsoft.com/office/drawing/2014/main" id="{565F9FAD-5404-2625-B1E7-D6EE82829A9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1" y="520861"/>
            <a:ext cx="10134600" cy="5626374"/>
          </a:xfrm>
        </p:spPr>
      </p:pic>
    </p:spTree>
    <p:extLst>
      <p:ext uri="{BB962C8B-B14F-4D97-AF65-F5344CB8AC3E}">
        <p14:creationId xmlns:p14="http://schemas.microsoft.com/office/powerpoint/2010/main" val="1316662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A6A1E-E1B4-A1EA-6C63-64EDE898485D}"/>
              </a:ext>
            </a:extLst>
          </p:cNvPr>
          <p:cNvSpPr>
            <a:spLocks noGrp="1"/>
          </p:cNvSpPr>
          <p:nvPr>
            <p:ph type="title"/>
          </p:nvPr>
        </p:nvSpPr>
        <p:spPr/>
        <p:txBody>
          <a:bodyPr>
            <a:normAutofit/>
          </a:bodyPr>
          <a:lstStyle/>
          <a:p>
            <a:r>
              <a:rPr lang="en-IN" sz="2800" u="sng" dirty="0">
                <a:solidFill>
                  <a:srgbClr val="0070C0"/>
                </a:solidFill>
                <a:latin typeface="Stencil" panose="040409050D0802020404" pitchFamily="82" charset="0"/>
              </a:rPr>
              <a:t>Chat Bot Support</a:t>
            </a:r>
          </a:p>
        </p:txBody>
      </p:sp>
      <p:pic>
        <p:nvPicPr>
          <p:cNvPr id="7" name="Picture Placeholder 6" descr="A chat bot support box">
            <a:extLst>
              <a:ext uri="{FF2B5EF4-FFF2-40B4-BE49-F238E27FC236}">
                <a16:creationId xmlns:a16="http://schemas.microsoft.com/office/drawing/2014/main" id="{726B816F-15C3-60E8-6DF5-5877F3F8EB1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2827" r="12827"/>
          <a:stretch>
            <a:fillRect/>
          </a:stretch>
        </p:blipFill>
        <p:spPr>
          <a:xfrm>
            <a:off x="5654680" y="807720"/>
            <a:ext cx="5850120" cy="4930933"/>
          </a:xfrm>
        </p:spPr>
      </p:pic>
      <p:sp>
        <p:nvSpPr>
          <p:cNvPr id="8" name="Rectangle 1">
            <a:extLst>
              <a:ext uri="{FF2B5EF4-FFF2-40B4-BE49-F238E27FC236}">
                <a16:creationId xmlns:a16="http://schemas.microsoft.com/office/drawing/2014/main" id="{55AF4306-64AA-1652-CF08-ACCBDFF40146}"/>
              </a:ext>
            </a:extLst>
          </p:cNvPr>
          <p:cNvSpPr>
            <a:spLocks noGrp="1" noChangeArrowheads="1"/>
          </p:cNvSpPr>
          <p:nvPr>
            <p:ph type="body" sz="half" idx="2"/>
          </p:nvPr>
        </p:nvSpPr>
        <p:spPr bwMode="auto">
          <a:xfrm>
            <a:off x="687200" y="2235349"/>
            <a:ext cx="408482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The Chatbot Support module offers real-time assistance to users. It helps with registration, donation process, and troubleshooting. The chatbot answers common questions, providing quick and efficient support.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6535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C5D677-AAE0-2E56-CBE0-684065C21506}"/>
              </a:ext>
            </a:extLst>
          </p:cNvPr>
          <p:cNvSpPr>
            <a:spLocks noGrp="1"/>
          </p:cNvSpPr>
          <p:nvPr>
            <p:ph type="title"/>
          </p:nvPr>
        </p:nvSpPr>
        <p:spPr>
          <a:xfrm>
            <a:off x="555171" y="452436"/>
            <a:ext cx="10515600" cy="712335"/>
          </a:xfrm>
        </p:spPr>
        <p:txBody>
          <a:bodyPr>
            <a:normAutofit fontScale="90000"/>
          </a:bodyPr>
          <a:lstStyle/>
          <a:p>
            <a:r>
              <a:rPr lang="en-US" sz="3200" b="1" u="sng" dirty="0">
                <a:solidFill>
                  <a:srgbClr val="7030A0"/>
                </a:solidFill>
                <a:latin typeface="Times New Roman" panose="02020603050405020304" pitchFamily="18" charset="0"/>
                <a:cs typeface="Times New Roman" panose="02020603050405020304" pitchFamily="18" charset="0"/>
              </a:rPr>
              <a:t>Future enhancements</a:t>
            </a:r>
            <a:br>
              <a:rPr lang="en-US" sz="4400" b="1" dirty="0">
                <a:latin typeface="Times New Roman" panose="02020603050405020304" pitchFamily="18" charset="0"/>
                <a:cs typeface="Times New Roman" panose="02020603050405020304" pitchFamily="18" charset="0"/>
              </a:rPr>
            </a:br>
            <a:endParaRPr lang="en-IN" dirty="0"/>
          </a:p>
        </p:txBody>
      </p:sp>
      <p:sp>
        <p:nvSpPr>
          <p:cNvPr id="6" name="Content Placeholder 5">
            <a:extLst>
              <a:ext uri="{FF2B5EF4-FFF2-40B4-BE49-F238E27FC236}">
                <a16:creationId xmlns:a16="http://schemas.microsoft.com/office/drawing/2014/main" id="{6BED8AC4-6267-96FE-07C5-946569F7C8FD}"/>
              </a:ext>
            </a:extLst>
          </p:cNvPr>
          <p:cNvSpPr>
            <a:spLocks noGrp="1"/>
          </p:cNvSpPr>
          <p:nvPr>
            <p:ph idx="1"/>
          </p:nvPr>
        </p:nvSpPr>
        <p:spPr>
          <a:xfrm>
            <a:off x="315686" y="968829"/>
            <a:ext cx="11038114" cy="5208134"/>
          </a:xfrm>
        </p:spPr>
        <p:txBody>
          <a:bodyPr>
            <a:normAutofit lnSpcReduction="10000"/>
          </a:bodyPr>
          <a:lstStyle/>
          <a:p>
            <a:pPr marL="0" indent="0">
              <a:buNone/>
            </a:pPr>
            <a:r>
              <a:rPr lang="en-US" sz="1900" b="1" dirty="0"/>
              <a:t>1. More Types of Users:</a:t>
            </a:r>
            <a:endParaRPr lang="en-US" sz="1900" dirty="0"/>
          </a:p>
          <a:p>
            <a:pPr lvl="1"/>
            <a:r>
              <a:rPr lang="en-US" sz="1900" b="1" dirty="0"/>
              <a:t>Various Donors:</a:t>
            </a:r>
            <a:r>
              <a:rPr lang="en-US" sz="1900" dirty="0"/>
              <a:t> We want to include not just restaurants but also families and individuals as 	donors. This way, anyone with extra food can contribute.</a:t>
            </a:r>
          </a:p>
          <a:p>
            <a:pPr lvl="1"/>
            <a:r>
              <a:rPr lang="en-US" sz="1900" b="1" dirty="0"/>
              <a:t>Different Recipients:</a:t>
            </a:r>
            <a:r>
              <a:rPr lang="en-US" sz="1900" dirty="0"/>
              <a:t> We plan to include a variety of organizations that can receive food, such as 	shelters and community kitchens.</a:t>
            </a:r>
          </a:p>
          <a:p>
            <a:pPr marL="0" indent="0">
              <a:buNone/>
            </a:pPr>
            <a:r>
              <a:rPr lang="en-US" sz="1900" b="1" dirty="0"/>
              <a:t>2. Better Location Features:</a:t>
            </a:r>
            <a:endParaRPr lang="en-US" sz="1900" dirty="0"/>
          </a:p>
          <a:p>
            <a:pPr lvl="1"/>
            <a:r>
              <a:rPr lang="en-US" sz="1900" b="1" dirty="0"/>
              <a:t>Find Food Easily:</a:t>
            </a:r>
            <a:r>
              <a:rPr lang="en-US" sz="1900" dirty="0"/>
              <a:t> We’ll add features that let users specify where the food is located using GPS. This will help people find and pick up food more easily.</a:t>
            </a:r>
          </a:p>
          <a:p>
            <a:pPr lvl="1"/>
            <a:r>
              <a:rPr lang="en-US" sz="1900" b="1" dirty="0"/>
              <a:t>Maps:</a:t>
            </a:r>
            <a:r>
              <a:rPr lang="en-US" sz="1900" dirty="0"/>
              <a:t> We’ll integrate maps so users can see where donations are coming from and plan their pickups better.</a:t>
            </a:r>
          </a:p>
          <a:p>
            <a:pPr marL="0" indent="0">
              <a:buNone/>
            </a:pPr>
            <a:r>
              <a:rPr lang="en-US" sz="1900" b="1" dirty="0"/>
              <a:t>3. Cross-Platform Support:</a:t>
            </a:r>
            <a:endParaRPr lang="en-US" sz="1900" dirty="0"/>
          </a:p>
          <a:p>
            <a:pPr lvl="1"/>
            <a:r>
              <a:rPr lang="en-US" sz="1900" b="1" dirty="0"/>
              <a:t>Multiple Devices:</a:t>
            </a:r>
            <a:r>
              <a:rPr lang="en-US" sz="1900" dirty="0"/>
              <a:t> We aim to develop versions of the app for both iOS and Android phones, and possibly a web version, to reach more people.</a:t>
            </a:r>
          </a:p>
          <a:p>
            <a:pPr marL="0" indent="0">
              <a:buNone/>
            </a:pPr>
            <a:r>
              <a:rPr lang="en-US" sz="1900" b="1" dirty="0"/>
              <a:t>4. Improved Search and Notifications:</a:t>
            </a:r>
            <a:endParaRPr lang="en-US" sz="1900" dirty="0"/>
          </a:p>
          <a:p>
            <a:pPr lvl="1"/>
            <a:r>
              <a:rPr lang="en-US" sz="1900" b="1" dirty="0"/>
              <a:t>Find What You Need:</a:t>
            </a:r>
            <a:r>
              <a:rPr lang="en-US" sz="1900" dirty="0"/>
              <a:t> We’ll add advanced search options so users can easily find the type of food or donation they are looking for.</a:t>
            </a:r>
          </a:p>
          <a:p>
            <a:pPr lvl="1"/>
            <a:r>
              <a:rPr lang="en-US" sz="1900" b="1" dirty="0"/>
              <a:t>Custom Alerts:</a:t>
            </a:r>
            <a:r>
              <a:rPr lang="en-US" sz="1900" dirty="0"/>
              <a:t> Users will be able to set up notifications for specific types of donations or locations.</a:t>
            </a:r>
          </a:p>
          <a:p>
            <a:endParaRPr lang="en-IN" dirty="0"/>
          </a:p>
        </p:txBody>
      </p:sp>
    </p:spTree>
    <p:extLst>
      <p:ext uri="{BB962C8B-B14F-4D97-AF65-F5344CB8AC3E}">
        <p14:creationId xmlns:p14="http://schemas.microsoft.com/office/powerpoint/2010/main" val="697431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5FE10-D090-02A4-2F9D-D28DA473ADC1}"/>
              </a:ext>
            </a:extLst>
          </p:cNvPr>
          <p:cNvSpPr>
            <a:spLocks noGrp="1"/>
          </p:cNvSpPr>
          <p:nvPr>
            <p:ph type="title"/>
          </p:nvPr>
        </p:nvSpPr>
        <p:spPr>
          <a:xfrm>
            <a:off x="838200" y="365125"/>
            <a:ext cx="10515600" cy="1681389"/>
          </a:xfrm>
        </p:spPr>
        <p:txBody>
          <a:bodyPr/>
          <a:lstStyle/>
          <a:p>
            <a:r>
              <a:rPr lang="en-IN" u="sng" dirty="0">
                <a:solidFill>
                  <a:srgbClr val="002060"/>
                </a:solidFill>
                <a:latin typeface="Arial Black" panose="020B0A04020102020204" pitchFamily="34" charset="0"/>
              </a:rPr>
              <a:t>Conclusion</a:t>
            </a:r>
          </a:p>
        </p:txBody>
      </p:sp>
      <p:sp>
        <p:nvSpPr>
          <p:cNvPr id="3" name="Content Placeholder 2">
            <a:extLst>
              <a:ext uri="{FF2B5EF4-FFF2-40B4-BE49-F238E27FC236}">
                <a16:creationId xmlns:a16="http://schemas.microsoft.com/office/drawing/2014/main" id="{0CB7DD71-6D7B-45DC-36A2-26C1F69D42BB}"/>
              </a:ext>
            </a:extLst>
          </p:cNvPr>
          <p:cNvSpPr>
            <a:spLocks noGrp="1"/>
          </p:cNvSpPr>
          <p:nvPr>
            <p:ph idx="1"/>
          </p:nvPr>
        </p:nvSpPr>
        <p:spPr>
          <a:xfrm>
            <a:off x="1045028" y="2046513"/>
            <a:ext cx="10308771" cy="4130449"/>
          </a:xfrm>
        </p:spPr>
        <p:txBody>
          <a:bodyPr/>
          <a:lstStyle/>
          <a:p>
            <a:pPr marL="0" indent="0">
              <a:buNone/>
            </a:pPr>
            <a:r>
              <a:rPr lang="en-US" b="0" i="0" dirty="0">
                <a:effectLst/>
              </a:rPr>
              <a:t>	</a:t>
            </a:r>
            <a:r>
              <a:rPr lang="en-IN" dirty="0"/>
              <a:t>In conclusion,</a:t>
            </a:r>
            <a:r>
              <a:rPr lang="en-US" b="0" i="0" dirty="0">
                <a:effectLst/>
              </a:rPr>
              <a:t> the Food Waste Management System is designed to efficiently manage excess food and ensure that it is distributed to those in need. The User module accepts food donations, the Admin module lists them for NGOs and charities to choose from, and the Delivery Person module provides pickup and drop-off services. This system benefits the community by reducing food waste and helping those in need.</a:t>
            </a:r>
            <a:endParaRPr lang="en-IN" dirty="0"/>
          </a:p>
        </p:txBody>
      </p:sp>
    </p:spTree>
    <p:extLst>
      <p:ext uri="{BB962C8B-B14F-4D97-AF65-F5344CB8AC3E}">
        <p14:creationId xmlns:p14="http://schemas.microsoft.com/office/powerpoint/2010/main" val="1218408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507" y="279356"/>
            <a:ext cx="4612758" cy="702173"/>
          </a:xfrm>
        </p:spPr>
        <p:txBody>
          <a:bodyPr>
            <a:noAutofit/>
          </a:bodyPr>
          <a:lstStyle/>
          <a:p>
            <a:pPr algn="ctr"/>
            <a:r>
              <a:rPr lang="en-US" sz="3200" b="1" u="sng" dirty="0">
                <a:solidFill>
                  <a:srgbClr val="FF0000"/>
                </a:solidFill>
                <a:latin typeface="Arial Black" panose="020B0A04020102020204" pitchFamily="34" charset="0"/>
                <a:cs typeface="Times New Roman" panose="02020603050405020304" pitchFamily="18" charset="0"/>
              </a:rPr>
              <a:t>AGENDA</a:t>
            </a:r>
            <a:r>
              <a:rPr lang="en-US" sz="3200" b="1" u="sng" dirty="0">
                <a:solidFill>
                  <a:srgbClr val="FF0000"/>
                </a:solidFill>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a:xfrm>
            <a:off x="3122548" y="981529"/>
            <a:ext cx="6190465" cy="5768417"/>
          </a:xfrm>
        </p:spPr>
        <p:txBody>
          <a:bodyPr>
            <a:noAutofit/>
          </a:bodyPr>
          <a:lstStyle/>
          <a:p>
            <a:pPr>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Abstract </a:t>
            </a:r>
          </a:p>
          <a:p>
            <a:pPr>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Introduction</a:t>
            </a:r>
          </a:p>
          <a:p>
            <a:pPr>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Motivation</a:t>
            </a:r>
          </a:p>
          <a:p>
            <a:pPr>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Contribution</a:t>
            </a:r>
          </a:p>
          <a:p>
            <a:pPr>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Modules </a:t>
            </a:r>
          </a:p>
          <a:p>
            <a:pPr lvl="1">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Module-1 (User)</a:t>
            </a:r>
          </a:p>
          <a:p>
            <a:pPr lvl="1">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Module-2 (Admin)</a:t>
            </a:r>
          </a:p>
          <a:p>
            <a:pPr lvl="1">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Module-3 (Delivery)</a:t>
            </a:r>
          </a:p>
          <a:p>
            <a:pPr>
              <a:lnSpc>
                <a:spcPct val="10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Future enhancements</a:t>
            </a:r>
          </a:p>
          <a:p>
            <a:pPr>
              <a:lnSpc>
                <a:spcPct val="10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Conclusion </a:t>
            </a:r>
          </a:p>
          <a:p>
            <a:pPr>
              <a:lnSpc>
                <a:spcPct val="150000"/>
              </a:lnSpc>
            </a:pP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4432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3DE46-5F6B-DF86-4863-18B09A610DF7}"/>
              </a:ext>
            </a:extLst>
          </p:cNvPr>
          <p:cNvSpPr>
            <a:spLocks noGrp="1"/>
          </p:cNvSpPr>
          <p:nvPr>
            <p:ph type="title"/>
          </p:nvPr>
        </p:nvSpPr>
        <p:spPr>
          <a:xfrm>
            <a:off x="689344" y="343860"/>
            <a:ext cx="4042144" cy="963945"/>
          </a:xfrm>
        </p:spPr>
        <p:txBody>
          <a:bodyPr/>
          <a:lstStyle/>
          <a:p>
            <a:r>
              <a:rPr lang="en-IN" dirty="0">
                <a:solidFill>
                  <a:schemeClr val="accent5"/>
                </a:solidFill>
                <a:latin typeface="Britannic Bold" panose="020B0903060703020204" pitchFamily="34" charset="0"/>
              </a:rPr>
              <a:t>ABSTRACT</a:t>
            </a:r>
            <a:r>
              <a:rPr lang="en-IN" dirty="0">
                <a:solidFill>
                  <a:schemeClr val="accent5"/>
                </a:solidFill>
              </a:rPr>
              <a:t> </a:t>
            </a:r>
          </a:p>
        </p:txBody>
      </p:sp>
      <p:sp>
        <p:nvSpPr>
          <p:cNvPr id="3" name="Content Placeholder 2">
            <a:extLst>
              <a:ext uri="{FF2B5EF4-FFF2-40B4-BE49-F238E27FC236}">
                <a16:creationId xmlns:a16="http://schemas.microsoft.com/office/drawing/2014/main" id="{B4291864-4A48-FF6F-4A1C-5EB76DBE3AD6}"/>
              </a:ext>
            </a:extLst>
          </p:cNvPr>
          <p:cNvSpPr>
            <a:spLocks noGrp="1"/>
          </p:cNvSpPr>
          <p:nvPr>
            <p:ph idx="1"/>
          </p:nvPr>
        </p:nvSpPr>
        <p:spPr>
          <a:xfrm>
            <a:off x="1063256" y="1644982"/>
            <a:ext cx="10322442" cy="4869158"/>
          </a:xfrm>
        </p:spPr>
        <p:txBody>
          <a:bodyPr>
            <a:normAutofit fontScale="85000" lnSpcReduction="10000"/>
          </a:bodyPr>
          <a:lstStyle/>
          <a:p>
            <a:pPr marL="0" indent="0">
              <a:buNone/>
            </a:pPr>
            <a:r>
              <a:rPr lang="en-US" dirty="0"/>
              <a:t>	Wasting food is a common problem in our society. This Project aims to </a:t>
            </a:r>
          </a:p>
          <a:p>
            <a:pPr marL="0" indent="0">
              <a:buNone/>
            </a:pPr>
            <a:r>
              <a:rPr lang="en-US" dirty="0"/>
              <a:t>reduce food wastage and built an android mobile application that allows </a:t>
            </a:r>
          </a:p>
          <a:p>
            <a:pPr marL="0" indent="0">
              <a:buNone/>
            </a:pPr>
            <a:r>
              <a:rPr lang="en-US" dirty="0"/>
              <a:t>individual users or restaurants to donate and share their foods and leftovers with </a:t>
            </a:r>
          </a:p>
          <a:p>
            <a:pPr marL="0" indent="0">
              <a:buNone/>
            </a:pPr>
            <a:r>
              <a:rPr lang="en-US" dirty="0"/>
              <a:t>people in need.</a:t>
            </a:r>
          </a:p>
          <a:p>
            <a:pPr marL="0" indent="0">
              <a:buNone/>
            </a:pPr>
            <a:r>
              <a:rPr lang="en-US" dirty="0"/>
              <a:t>	Many restaurants tend to throw the leftover food at the end of the day </a:t>
            </a:r>
          </a:p>
          <a:p>
            <a:pPr marL="0" indent="0">
              <a:buNone/>
            </a:pPr>
            <a:r>
              <a:rPr lang="en-US" dirty="0"/>
              <a:t>even though the food is perfectly fine to be eaten, some families can barely </a:t>
            </a:r>
          </a:p>
          <a:p>
            <a:pPr marL="0" indent="0">
              <a:buNone/>
            </a:pPr>
            <a:r>
              <a:rPr lang="en-US" dirty="0"/>
              <a:t>afford proper meals with their limited money. Therefore, we decided to create </a:t>
            </a:r>
          </a:p>
          <a:p>
            <a:pPr marL="0" indent="0">
              <a:buNone/>
            </a:pPr>
            <a:r>
              <a:rPr lang="en-US" dirty="0"/>
              <a:t>our application to link the restaurant with the unfortunate people, so instead of </a:t>
            </a:r>
          </a:p>
          <a:p>
            <a:pPr marL="0" indent="0">
              <a:buNone/>
            </a:pPr>
            <a:r>
              <a:rPr lang="en-US" dirty="0"/>
              <a:t>throwing the food, the unfortunate will be able to pick it up from the restaurant </a:t>
            </a:r>
          </a:p>
          <a:p>
            <a:pPr marL="0" indent="0">
              <a:buNone/>
            </a:pPr>
            <a:r>
              <a:rPr lang="en-US" dirty="0"/>
              <a:t>at the end of the day.</a:t>
            </a:r>
          </a:p>
        </p:txBody>
      </p:sp>
    </p:spTree>
    <p:extLst>
      <p:ext uri="{BB962C8B-B14F-4D97-AF65-F5344CB8AC3E}">
        <p14:creationId xmlns:p14="http://schemas.microsoft.com/office/powerpoint/2010/main" val="3059994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0EB2F-F9F0-5325-9926-97D7B5920973}"/>
              </a:ext>
            </a:extLst>
          </p:cNvPr>
          <p:cNvSpPr>
            <a:spLocks noGrp="1"/>
          </p:cNvSpPr>
          <p:nvPr>
            <p:ph type="title"/>
          </p:nvPr>
        </p:nvSpPr>
        <p:spPr>
          <a:xfrm>
            <a:off x="382772" y="116959"/>
            <a:ext cx="5571459" cy="1977656"/>
          </a:xfrm>
        </p:spPr>
        <p:txBody>
          <a:bodyPr>
            <a:normAutofit/>
          </a:bodyPr>
          <a:lstStyle/>
          <a:p>
            <a:r>
              <a:rPr lang="en-US" sz="3100" b="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Existing System :</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062072B-CB1C-1C13-F970-13EA263ADD37}"/>
              </a:ext>
            </a:extLst>
          </p:cNvPr>
          <p:cNvSpPr>
            <a:spLocks noGrp="1"/>
          </p:cNvSpPr>
          <p:nvPr>
            <p:ph idx="1"/>
          </p:nvPr>
        </p:nvSpPr>
        <p:spPr>
          <a:xfrm>
            <a:off x="563526" y="1084522"/>
            <a:ext cx="10790274" cy="5092442"/>
          </a:xfrm>
        </p:spPr>
        <p:txBody>
          <a:bodyPr>
            <a:normAutofit lnSpcReduction="10000"/>
          </a:bodyPr>
          <a:lstStyle/>
          <a:p>
            <a:pPr marL="0" indent="0" algn="just">
              <a:lnSpc>
                <a:spcPct val="107000"/>
              </a:lnSpc>
              <a:spcAft>
                <a:spcPts val="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dirty="0">
                <a:effectLst/>
                <a:ea typeface="Calibri" panose="020F0502020204030204" pitchFamily="34" charset="0"/>
                <a:cs typeface="Times New Roman" panose="02020603050405020304" pitchFamily="18" charset="0"/>
              </a:rPr>
              <a:t>Many restaurants tend to throw the leftover food at the end of the day even though the food is perfectly fine to be eaten, which means that huge amounts of food are wasted. While all that food is being wasted, some families can barely afford proper meals with their limited money. They don't get enough nutrition due to the lack of having three meals in a day. </a:t>
            </a:r>
            <a:endParaRPr lang="en-IN" dirty="0">
              <a:effectLst/>
              <a:ea typeface="Calibri" panose="020F0502020204030204" pitchFamily="34" charset="0"/>
              <a:cs typeface="Times New Roman" panose="02020603050405020304" pitchFamily="18" charset="0"/>
            </a:endParaRPr>
          </a:p>
          <a:p>
            <a:pPr algn="just">
              <a:lnSpc>
                <a:spcPct val="107000"/>
              </a:lnSpc>
              <a:spcAft>
                <a:spcPts val="0"/>
              </a:spcAft>
            </a:pPr>
            <a:r>
              <a:rPr lang="en-US" dirty="0">
                <a:effectLst/>
                <a:ea typeface="Calibri" panose="020F0502020204030204" pitchFamily="34" charset="0"/>
                <a:cs typeface="Times New Roman" panose="02020603050405020304" pitchFamily="18" charset="0"/>
              </a:rPr>
              <a:t>Therefore, we decided to create our application to link the restaurant with the unfortunate people, so instead of throwing the food, the unfortunate will be able to pick it up from the restaurant at the end of the day.</a:t>
            </a:r>
            <a:endParaRPr lang="en-IN"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4107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92C2-1DD1-0805-82CF-D9A2269095BB}"/>
              </a:ext>
            </a:extLst>
          </p:cNvPr>
          <p:cNvSpPr>
            <a:spLocks noGrp="1"/>
          </p:cNvSpPr>
          <p:nvPr>
            <p:ph type="title"/>
          </p:nvPr>
        </p:nvSpPr>
        <p:spPr>
          <a:xfrm>
            <a:off x="595423" y="212650"/>
            <a:ext cx="4072270" cy="754913"/>
          </a:xfrm>
        </p:spPr>
        <p:txBody>
          <a:bodyPr>
            <a:normAutofit/>
          </a:bodyPr>
          <a:lstStyle/>
          <a:p>
            <a:r>
              <a:rPr lang="en-IN" sz="2400" dirty="0">
                <a:solidFill>
                  <a:schemeClr val="accent1">
                    <a:lumMod val="75000"/>
                  </a:schemeClr>
                </a:solidFill>
                <a:latin typeface="Arial Black" panose="020B0A04020102020204" pitchFamily="34" charset="0"/>
              </a:rPr>
              <a:t>Proposed System </a:t>
            </a:r>
            <a:r>
              <a:rPr lang="en-IN" sz="2400" dirty="0">
                <a:solidFill>
                  <a:schemeClr val="accent1">
                    <a:lumMod val="75000"/>
                  </a:schemeClr>
                </a:solidFill>
              </a:rPr>
              <a:t>:</a:t>
            </a:r>
          </a:p>
        </p:txBody>
      </p:sp>
      <p:sp>
        <p:nvSpPr>
          <p:cNvPr id="3" name="Content Placeholder 2">
            <a:extLst>
              <a:ext uri="{FF2B5EF4-FFF2-40B4-BE49-F238E27FC236}">
                <a16:creationId xmlns:a16="http://schemas.microsoft.com/office/drawing/2014/main" id="{CDE85AEF-976A-CFD4-EBE1-ABE7F5E19ECE}"/>
              </a:ext>
            </a:extLst>
          </p:cNvPr>
          <p:cNvSpPr>
            <a:spLocks noGrp="1"/>
          </p:cNvSpPr>
          <p:nvPr>
            <p:ph idx="1"/>
          </p:nvPr>
        </p:nvSpPr>
        <p:spPr>
          <a:xfrm>
            <a:off x="329610" y="1073888"/>
            <a:ext cx="11515062" cy="5667154"/>
          </a:xfrm>
        </p:spPr>
        <p:txBody>
          <a:bodyPr>
            <a:normAutofit/>
          </a:bodyPr>
          <a:lstStyle/>
          <a:p>
            <a:pPr marL="0" indent="0">
              <a:buNone/>
            </a:pPr>
            <a:r>
              <a:rPr lang="en-US" sz="2600" dirty="0">
                <a:effectLst/>
                <a:latin typeface="Arial" panose="020B0604020202020204" pitchFamily="34" charset="0"/>
                <a:ea typeface="Calibri" panose="020F0502020204030204" pitchFamily="34" charset="0"/>
                <a:cs typeface="Arial" panose="020B0604020202020204" pitchFamily="34" charset="0"/>
              </a:rPr>
              <a:t>Mobile application technology is beneficial for food waste management. </a:t>
            </a:r>
            <a:endParaRPr lang="en-IN" sz="2600" b="1" u="sng" dirty="0">
              <a:latin typeface="Arial" panose="020B0604020202020204" pitchFamily="34" charset="0"/>
              <a:cs typeface="Arial" panose="020B0604020202020204" pitchFamily="34" charset="0"/>
            </a:endParaRPr>
          </a:p>
          <a:p>
            <a:r>
              <a:rPr lang="en-US" sz="2600" dirty="0">
                <a:latin typeface="Arial" panose="020B0604020202020204" pitchFamily="34" charset="0"/>
                <a:cs typeface="Arial" panose="020B0604020202020204" pitchFamily="34" charset="0"/>
              </a:rPr>
              <a:t>My application have many types of donating users either from organizations such as restaurants, or a family or a single user</a:t>
            </a:r>
          </a:p>
          <a:p>
            <a:r>
              <a:rPr lang="en-US" sz="2600" dirty="0">
                <a:latin typeface="Arial" panose="020B0604020202020204" pitchFamily="34" charset="0"/>
                <a:cs typeface="Arial" panose="020B0604020202020204" pitchFamily="34" charset="0"/>
              </a:rPr>
              <a:t> Location facility also there, donating user should specify the location of the shared food.</a:t>
            </a:r>
          </a:p>
          <a:p>
            <a:r>
              <a:rPr lang="en-US" sz="2600" dirty="0">
                <a:latin typeface="Arial" panose="020B0604020202020204" pitchFamily="34" charset="0"/>
                <a:cs typeface="Arial" panose="020B0604020202020204" pitchFamily="34" charset="0"/>
              </a:rPr>
              <a:t> Adding the time and date of each meal shared by users.</a:t>
            </a:r>
            <a:endParaRPr lang="en-IN" b="1" u="sng" dirty="0"/>
          </a:p>
          <a:p>
            <a:endParaRPr lang="en-IN" b="1" u="sng" dirty="0">
              <a:solidFill>
                <a:schemeClr val="accent2">
                  <a:lumMod val="75000"/>
                </a:schemeClr>
              </a:solidFill>
              <a:latin typeface="Arial" panose="020B0604020202020204" pitchFamily="34" charset="0"/>
              <a:cs typeface="Arial" panose="020B0604020202020204" pitchFamily="34" charset="0"/>
            </a:endParaRPr>
          </a:p>
          <a:p>
            <a:r>
              <a:rPr lang="en-IN" b="1" u="sng" dirty="0">
                <a:solidFill>
                  <a:schemeClr val="accent2">
                    <a:lumMod val="75000"/>
                  </a:schemeClr>
                </a:solidFill>
                <a:latin typeface="Arial" panose="020B0604020202020204" pitchFamily="34" charset="0"/>
                <a:cs typeface="Arial" panose="020B0604020202020204" pitchFamily="34" charset="0"/>
              </a:rPr>
              <a:t>Technologies:</a:t>
            </a:r>
          </a:p>
          <a:p>
            <a:pPr lvl="1">
              <a:buFont typeface="Wingdings" panose="05000000000000000000" pitchFamily="2" charset="2"/>
              <a:buChar char="Ø"/>
            </a:pPr>
            <a:r>
              <a:rPr lang="en-IN" sz="2600" dirty="0">
                <a:latin typeface="Arial" panose="020B0604020202020204" pitchFamily="34" charset="0"/>
                <a:cs typeface="Arial" panose="020B0604020202020204" pitchFamily="34" charset="0"/>
              </a:rPr>
              <a:t>Frontend: Java Script, Bootstrap, HTML, CSS</a:t>
            </a:r>
          </a:p>
          <a:p>
            <a:pPr lvl="1">
              <a:buFont typeface="Wingdings" panose="05000000000000000000" pitchFamily="2" charset="2"/>
              <a:buChar char="Ø"/>
            </a:pPr>
            <a:r>
              <a:rPr lang="en-IN" sz="2600" dirty="0">
                <a:latin typeface="Arial" panose="020B0604020202020204" pitchFamily="34" charset="0"/>
                <a:cs typeface="Arial" panose="020B0604020202020204" pitchFamily="34" charset="0"/>
              </a:rPr>
              <a:t>Control end: Angular JS</a:t>
            </a:r>
          </a:p>
          <a:p>
            <a:pPr lvl="1">
              <a:buFont typeface="Wingdings" panose="05000000000000000000" pitchFamily="2" charset="2"/>
              <a:buChar char="Ø"/>
            </a:pPr>
            <a:r>
              <a:rPr lang="en-IN" sz="2600" dirty="0">
                <a:latin typeface="Arial" panose="020B0604020202020204" pitchFamily="34" charset="0"/>
                <a:cs typeface="Arial" panose="020B0604020202020204" pitchFamily="34" charset="0"/>
              </a:rPr>
              <a:t>Backend: PHP,  MYSQL( Database )</a:t>
            </a:r>
          </a:p>
        </p:txBody>
      </p:sp>
    </p:spTree>
    <p:extLst>
      <p:ext uri="{BB962C8B-B14F-4D97-AF65-F5344CB8AC3E}">
        <p14:creationId xmlns:p14="http://schemas.microsoft.com/office/powerpoint/2010/main" val="2630253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FD39-109C-E34F-1477-7360064BD184}"/>
              </a:ext>
            </a:extLst>
          </p:cNvPr>
          <p:cNvSpPr>
            <a:spLocks noGrp="1"/>
          </p:cNvSpPr>
          <p:nvPr>
            <p:ph type="title"/>
          </p:nvPr>
        </p:nvSpPr>
        <p:spPr/>
        <p:txBody>
          <a:bodyPr>
            <a:normAutofit/>
          </a:bodyPr>
          <a:lstStyle/>
          <a:p>
            <a:r>
              <a:rPr lang="en-IN" dirty="0">
                <a:solidFill>
                  <a:schemeClr val="tx2"/>
                </a:solidFill>
                <a:latin typeface="Britannic Bold" panose="020B0903060703020204" pitchFamily="34" charset="0"/>
              </a:rPr>
              <a:t>Introduction</a:t>
            </a:r>
          </a:p>
        </p:txBody>
      </p:sp>
      <p:sp>
        <p:nvSpPr>
          <p:cNvPr id="3" name="Content Placeholder 2">
            <a:extLst>
              <a:ext uri="{FF2B5EF4-FFF2-40B4-BE49-F238E27FC236}">
                <a16:creationId xmlns:a16="http://schemas.microsoft.com/office/drawing/2014/main" id="{B891C29A-C4A2-5B3D-6865-B5B558396C77}"/>
              </a:ext>
            </a:extLst>
          </p:cNvPr>
          <p:cNvSpPr>
            <a:spLocks noGrp="1"/>
          </p:cNvSpPr>
          <p:nvPr>
            <p:ph idx="1"/>
          </p:nvPr>
        </p:nvSpPr>
        <p:spPr>
          <a:xfrm>
            <a:off x="838200" y="1488558"/>
            <a:ext cx="10515600" cy="4922875"/>
          </a:xfrm>
        </p:spPr>
        <p:txBody>
          <a:bodyPr>
            <a:normAutofit lnSpcReduction="10000"/>
          </a:bodyPr>
          <a:lstStyle/>
          <a:p>
            <a:pPr marL="0" indent="0">
              <a:buNone/>
            </a:pPr>
            <a:r>
              <a:rPr lang="en-US" b="0" i="0" dirty="0">
                <a:effectLst/>
                <a:latin typeface="-apple-system"/>
              </a:rPr>
              <a:t>	</a:t>
            </a:r>
            <a:r>
              <a:rPr lang="en-US" sz="2600" b="0" i="0" dirty="0">
                <a:effectLst/>
              </a:rPr>
              <a:t>The Main concept of this project Food Waste Management is to collect the excess/ leftover food from donors such as hotels, restaurants, marriage halls, etc</a:t>
            </a:r>
            <a:r>
              <a:rPr lang="en-US" sz="2600" dirty="0"/>
              <a:t>.. </a:t>
            </a:r>
            <a:r>
              <a:rPr lang="en-US" sz="2600" b="0" i="0" dirty="0">
                <a:effectLst/>
              </a:rPr>
              <a:t>and distribute to the needy people .</a:t>
            </a:r>
          </a:p>
          <a:p>
            <a:pPr marL="0" indent="0">
              <a:buNone/>
            </a:pPr>
            <a:r>
              <a:rPr lang="en-US" sz="2600" dirty="0"/>
              <a:t> 	All the food that restaurants and hotels have left over at the end of the day </a:t>
            </a:r>
            <a:r>
              <a:rPr lang="en-US" sz="2600" dirty="0">
                <a:effectLst/>
                <a:ea typeface="Calibri" panose="020F0502020204030204" pitchFamily="34" charset="0"/>
              </a:rPr>
              <a:t> even though the food is perfectly fine to be eaten, which means that huge amounts of food are wasted. </a:t>
            </a:r>
            <a:r>
              <a:rPr lang="en-US" sz="2600" dirty="0"/>
              <a:t>. Meanwhile, there are many families who can't afford to buy enough food. Our project, the Food Waste Management Application, helps to connect these two groups.</a:t>
            </a:r>
          </a:p>
          <a:p>
            <a:pPr marL="0" indent="0">
              <a:buNone/>
            </a:pPr>
            <a:r>
              <a:rPr lang="en-US" sz="2600" dirty="0"/>
              <a:t>	Restaurants and other places with extra food can use our application to let people know they have food to give away. Families and organizations that need food can then find and pick it up </a:t>
            </a:r>
            <a:r>
              <a:rPr lang="en-US" sz="2600" dirty="0" err="1"/>
              <a:t>easily.We've</a:t>
            </a:r>
            <a:r>
              <a:rPr lang="en-US" sz="2600" dirty="0"/>
              <a:t> built this app using modern technology like JavaScript and PHP. It helps make sure good food doesn't go to waste and gets to people who really need it.</a:t>
            </a:r>
          </a:p>
          <a:p>
            <a:pPr marL="0" indent="0">
              <a:buNone/>
            </a:pPr>
            <a:endParaRPr lang="en-IN" dirty="0"/>
          </a:p>
        </p:txBody>
      </p:sp>
    </p:spTree>
    <p:extLst>
      <p:ext uri="{BB962C8B-B14F-4D97-AF65-F5344CB8AC3E}">
        <p14:creationId xmlns:p14="http://schemas.microsoft.com/office/powerpoint/2010/main" val="2599173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6CA72-D36B-3332-DE1C-633A9B566838}"/>
              </a:ext>
            </a:extLst>
          </p:cNvPr>
          <p:cNvSpPr>
            <a:spLocks noGrp="1"/>
          </p:cNvSpPr>
          <p:nvPr>
            <p:ph type="title"/>
          </p:nvPr>
        </p:nvSpPr>
        <p:spPr>
          <a:xfrm>
            <a:off x="508591" y="337504"/>
            <a:ext cx="10515600" cy="829338"/>
          </a:xfrm>
        </p:spPr>
        <p:txBody>
          <a:bodyPr/>
          <a:lstStyle/>
          <a:p>
            <a:r>
              <a:rPr lang="en-IN" u="sng" dirty="0">
                <a:solidFill>
                  <a:srgbClr val="7030A0"/>
                </a:solidFill>
                <a:latin typeface="Arial Rounded MT Bold" panose="020F0704030504030204" pitchFamily="34" charset="0"/>
              </a:rPr>
              <a:t>Motivation :</a:t>
            </a:r>
          </a:p>
        </p:txBody>
      </p:sp>
      <p:sp>
        <p:nvSpPr>
          <p:cNvPr id="4" name="Rectangle 1">
            <a:extLst>
              <a:ext uri="{FF2B5EF4-FFF2-40B4-BE49-F238E27FC236}">
                <a16:creationId xmlns:a16="http://schemas.microsoft.com/office/drawing/2014/main" id="{4111C5C6-E4BB-4B07-C502-232994005521}"/>
              </a:ext>
            </a:extLst>
          </p:cNvPr>
          <p:cNvSpPr>
            <a:spLocks noGrp="1" noChangeArrowheads="1"/>
          </p:cNvSpPr>
          <p:nvPr>
            <p:ph idx="1"/>
          </p:nvPr>
        </p:nvSpPr>
        <p:spPr bwMode="auto">
          <a:xfrm>
            <a:off x="311888" y="935735"/>
            <a:ext cx="1178087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2400" b="1"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400" b="1" i="0" u="none" strike="noStrike" cap="none" normalizeH="0" baseline="0" dirty="0">
                <a:ln>
                  <a:noFill/>
                </a:ln>
                <a:solidFill>
                  <a:schemeClr val="tx1"/>
                </a:solidFill>
                <a:effectLst/>
              </a:rPr>
              <a:t>Help the Environment</a:t>
            </a:r>
            <a:r>
              <a:rPr kumimoji="0" lang="en-US" altLang="en-US" sz="2400" b="0" i="0" u="none" strike="noStrike" cap="none" normalizeH="0" baseline="0" dirty="0">
                <a:ln>
                  <a:noFill/>
                </a:ln>
                <a:solidFill>
                  <a:schemeClr val="tx1"/>
                </a:solidFill>
                <a:effectLst/>
              </a:rPr>
              <a:t>: Throwing away food wastes resources like water and energy and creates harmful gases that contribute to climate change. By reducing food waste, we can help protect the environment.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400" b="1" i="0" u="none" strike="noStrike" cap="none" normalizeH="0" baseline="0" dirty="0">
                <a:ln>
                  <a:noFill/>
                </a:ln>
                <a:solidFill>
                  <a:schemeClr val="tx1"/>
                </a:solidFill>
                <a:effectLst/>
              </a:rPr>
              <a:t>Save Money</a:t>
            </a:r>
            <a:r>
              <a:rPr kumimoji="0" lang="en-US" altLang="en-US" sz="2400" b="0" i="0" u="none" strike="noStrike" cap="none" normalizeH="0" baseline="0" dirty="0">
                <a:ln>
                  <a:noFill/>
                </a:ln>
                <a:solidFill>
                  <a:schemeClr val="tx1"/>
                </a:solidFill>
                <a:effectLst/>
              </a:rPr>
              <a:t>: Wasting food also means wasting money. For restaurants and households, this can be a financial burden. Our app helps make sure that food is used and shared, saving money in the process.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400" b="1" i="0" u="none" strike="noStrike" cap="none" normalizeH="0" baseline="0" dirty="0">
                <a:ln>
                  <a:noFill/>
                </a:ln>
                <a:solidFill>
                  <a:schemeClr val="tx1"/>
                </a:solidFill>
                <a:effectLst/>
              </a:rPr>
              <a:t>Support People in Need</a:t>
            </a:r>
            <a:r>
              <a:rPr kumimoji="0" lang="en-US" altLang="en-US" sz="2400" b="0" i="0" u="none" strike="noStrike" cap="none" normalizeH="0" baseline="0" dirty="0">
                <a:ln>
                  <a:noFill/>
                </a:ln>
                <a:solidFill>
                  <a:schemeClr val="tx1"/>
                </a:solidFill>
                <a:effectLst/>
              </a:rPr>
              <a:t>: Many people don’t have enough to eat while perfectly good food is being thrown away. Our application connects people who have extra food with those who need it, helping to reduce hunger.</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400" b="1" i="0" u="none" strike="noStrike" cap="none" normalizeH="0" baseline="0" dirty="0">
                <a:ln>
                  <a:noFill/>
                </a:ln>
                <a:solidFill>
                  <a:schemeClr val="tx1"/>
                </a:solidFill>
                <a:effectLst/>
              </a:rPr>
              <a:t>Build Community</a:t>
            </a:r>
            <a:r>
              <a:rPr kumimoji="0" lang="en-US" altLang="en-US" sz="2400" b="0" i="0" u="none" strike="noStrike" cap="none" normalizeH="0" baseline="0" dirty="0">
                <a:ln>
                  <a:noFill/>
                </a:ln>
                <a:solidFill>
                  <a:schemeClr val="tx1"/>
                </a:solidFill>
                <a:effectLst/>
              </a:rPr>
              <a:t>: This project encourages people to work together and support each other. By sharing food, we can create a stronger sense of community.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n-US" sz="2400" b="1" dirty="0"/>
              <a:t>Future Growth</a:t>
            </a:r>
            <a:r>
              <a:rPr lang="en-US" sz="2400" dirty="0"/>
              <a:t>: This app is just the beginning. With future updates, it can become even better, helping to reduce food waste on a larger scale.</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764810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29564-82BF-0288-F432-E853979E0E06}"/>
              </a:ext>
            </a:extLst>
          </p:cNvPr>
          <p:cNvSpPr>
            <a:spLocks noGrp="1"/>
          </p:cNvSpPr>
          <p:nvPr>
            <p:ph type="title"/>
          </p:nvPr>
        </p:nvSpPr>
        <p:spPr>
          <a:xfrm>
            <a:off x="381000" y="226902"/>
            <a:ext cx="10515600" cy="1325563"/>
          </a:xfrm>
        </p:spPr>
        <p:txBody>
          <a:bodyPr>
            <a:normAutofit/>
          </a:bodyPr>
          <a:lstStyle/>
          <a:p>
            <a:r>
              <a:rPr lang="en-IN" sz="2800" b="1" u="sng" dirty="0">
                <a:solidFill>
                  <a:srgbClr val="C00000"/>
                </a:solidFill>
                <a:latin typeface="Arial Rounded MT Bold" panose="020F0704030504030204" pitchFamily="34" charset="0"/>
              </a:rPr>
              <a:t>Contribution :</a:t>
            </a:r>
          </a:p>
        </p:txBody>
      </p:sp>
      <p:sp>
        <p:nvSpPr>
          <p:cNvPr id="4" name="Rectangle 1">
            <a:extLst>
              <a:ext uri="{FF2B5EF4-FFF2-40B4-BE49-F238E27FC236}">
                <a16:creationId xmlns:a16="http://schemas.microsoft.com/office/drawing/2014/main" id="{60417A6D-67B0-B78A-3AD0-AF2646046BBE}"/>
              </a:ext>
            </a:extLst>
          </p:cNvPr>
          <p:cNvSpPr>
            <a:spLocks noGrp="1" noChangeArrowheads="1"/>
          </p:cNvSpPr>
          <p:nvPr>
            <p:ph idx="1"/>
          </p:nvPr>
        </p:nvSpPr>
        <p:spPr bwMode="auto">
          <a:xfrm>
            <a:off x="381000" y="1435155"/>
            <a:ext cx="11600121"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Front End Development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Create the user interface using HTML5, CSS3, and Bootstrap. Make sure the app looks good and is easy to use.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Back End Development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Set up the server and database using PHP and MySQL. Ensure that the app can store and manage user data and food listings.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Control End Development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Use Angular JavaScript to handle the logic and interactions of the app, making sure everything works smoothly.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User Interface Design</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Design the layout, colors, and overall look of the app to make it attractive and user-friendly.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a:latin typeface="Arial" panose="020B0604020202020204" pitchFamily="34" charset="0"/>
                <a:cs typeface="Arial" panose="020B0604020202020204" pitchFamily="34" charset="0"/>
              </a:rPr>
              <a:t>Database Management</a:t>
            </a:r>
            <a:r>
              <a:rPr lang="en-US" sz="2000" dirty="0">
                <a:latin typeface="Arial" panose="020B0604020202020204" pitchFamily="34" charset="0"/>
                <a:cs typeface="Arial" panose="020B0604020202020204" pitchFamily="34" charset="0"/>
              </a:rPr>
              <a:t>: Set up and maintain the SQL storage and real-time database. Ensure that all data is stored securely and can be accessed quickly.</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6182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35D7B-1337-A66F-1099-62941F27F355}"/>
              </a:ext>
            </a:extLst>
          </p:cNvPr>
          <p:cNvSpPr>
            <a:spLocks noGrp="1"/>
          </p:cNvSpPr>
          <p:nvPr>
            <p:ph type="title"/>
          </p:nvPr>
        </p:nvSpPr>
        <p:spPr>
          <a:xfrm>
            <a:off x="375212" y="110483"/>
            <a:ext cx="10515600" cy="803918"/>
          </a:xfrm>
        </p:spPr>
        <p:txBody>
          <a:bodyPr/>
          <a:lstStyle/>
          <a:p>
            <a:r>
              <a:rPr lang="en-IN" dirty="0">
                <a:latin typeface="Arial Black" panose="020B0A04020102020204" pitchFamily="34" charset="0"/>
              </a:rPr>
              <a:t>Modules</a:t>
            </a:r>
          </a:p>
        </p:txBody>
      </p:sp>
      <p:sp>
        <p:nvSpPr>
          <p:cNvPr id="3" name="Content Placeholder 2">
            <a:extLst>
              <a:ext uri="{FF2B5EF4-FFF2-40B4-BE49-F238E27FC236}">
                <a16:creationId xmlns:a16="http://schemas.microsoft.com/office/drawing/2014/main" id="{1B658147-2062-2061-7B9B-DFE1C69B7910}"/>
              </a:ext>
            </a:extLst>
          </p:cNvPr>
          <p:cNvSpPr>
            <a:spLocks noGrp="1"/>
          </p:cNvSpPr>
          <p:nvPr>
            <p:ph idx="1"/>
          </p:nvPr>
        </p:nvSpPr>
        <p:spPr>
          <a:xfrm>
            <a:off x="227635" y="1296366"/>
            <a:ext cx="11736729" cy="5262562"/>
          </a:xfrm>
        </p:spPr>
        <p:txBody>
          <a:bodyPr>
            <a:normAutofit lnSpcReduction="10000"/>
          </a:bodyPr>
          <a:lstStyle/>
          <a:p>
            <a:pPr marL="0" indent="0">
              <a:buNone/>
            </a:pPr>
            <a:r>
              <a:rPr lang="en-IN" b="1" u="sng" dirty="0"/>
              <a:t>Module 1 : </a:t>
            </a:r>
            <a:r>
              <a:rPr lang="en-IN" b="1" i="1" u="sng" dirty="0">
                <a:solidFill>
                  <a:srgbClr val="FF0000"/>
                </a:solidFill>
              </a:rPr>
              <a:t>USERS</a:t>
            </a:r>
          </a:p>
          <a:p>
            <a:pPr marL="0" indent="0">
              <a:buNone/>
            </a:pPr>
            <a:r>
              <a:rPr lang="en-US" sz="2400" b="0" i="0" dirty="0">
                <a:effectLst/>
              </a:rPr>
              <a:t>	The User module is designed for people who wish to donate their excess or leftover food to help reduce food wastage . The User module is responsible for accepting food donations from users who have excess food, such as marriage halls, restaurants, or individuals . The module provides users with the ability to register, login, and donate food. Users can select the type and quantity of food they want to donate, and the system will match their donation with the nearest needy people or organizations . The module also allows users to view their donations . The User module provides the information to the Admin module for further processing.</a:t>
            </a:r>
          </a:p>
          <a:p>
            <a:pPr marL="0" indent="0">
              <a:buNone/>
            </a:pPr>
            <a:endParaRPr lang="en-US" sz="2400" dirty="0"/>
          </a:p>
          <a:p>
            <a:pPr marL="0" indent="0">
              <a:buNone/>
            </a:pPr>
            <a:r>
              <a:rPr lang="en-US" sz="2400" b="1" dirty="0"/>
              <a:t>Registration and Login</a:t>
            </a:r>
            <a:r>
              <a:rPr lang="en-US" sz="2400" dirty="0"/>
              <a:t>: Users can register with their details and log in using their credentials</a:t>
            </a:r>
            <a:endParaRPr lang="en-US" sz="2400" b="0" i="0" dirty="0">
              <a:effectLst/>
            </a:endParaRPr>
          </a:p>
          <a:p>
            <a:pPr marL="0" indent="0">
              <a:buNone/>
            </a:pPr>
            <a:r>
              <a:rPr lang="en-US" sz="2400" b="1" dirty="0"/>
              <a:t>Food Donation</a:t>
            </a:r>
            <a:r>
              <a:rPr lang="en-US" sz="2400" dirty="0"/>
              <a:t>: Users can donate food by selecting the type and quantity. The system matches their donation with the nearest needy people or organizations.</a:t>
            </a:r>
          </a:p>
          <a:p>
            <a:pPr marL="0" indent="0">
              <a:buNone/>
            </a:pPr>
            <a:r>
              <a:rPr lang="en-US" sz="2400" b="1" dirty="0"/>
              <a:t>View Donations</a:t>
            </a:r>
            <a:r>
              <a:rPr lang="en-US" sz="2400" dirty="0"/>
              <a:t>: Users can view their donation history.</a:t>
            </a:r>
            <a:endParaRPr lang="en-US" sz="2400" b="0" i="0" dirty="0">
              <a:effectLst/>
            </a:endParaRPr>
          </a:p>
        </p:txBody>
      </p:sp>
    </p:spTree>
    <p:extLst>
      <p:ext uri="{BB962C8B-B14F-4D97-AF65-F5344CB8AC3E}">
        <p14:creationId xmlns:p14="http://schemas.microsoft.com/office/powerpoint/2010/main" val="3908319311"/>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182</TotalTime>
  <Words>1703</Words>
  <Application>Microsoft Office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-apple-system</vt:lpstr>
      <vt:lpstr>Arial</vt:lpstr>
      <vt:lpstr>Arial Black</vt:lpstr>
      <vt:lpstr>Arial Rounded MT Bold</vt:lpstr>
      <vt:lpstr>Britannic Bold</vt:lpstr>
      <vt:lpstr>Calibri</vt:lpstr>
      <vt:lpstr>Calibri Light</vt:lpstr>
      <vt:lpstr>Stencil</vt:lpstr>
      <vt:lpstr>Times New Roman</vt:lpstr>
      <vt:lpstr>Wingdings</vt:lpstr>
      <vt:lpstr>Office 2013 - 2022 Theme</vt:lpstr>
      <vt:lpstr>PowerPoint Presentation</vt:lpstr>
      <vt:lpstr>AGENDA </vt:lpstr>
      <vt:lpstr>ABSTRACT </vt:lpstr>
      <vt:lpstr>Existing System : </vt:lpstr>
      <vt:lpstr>Proposed System :</vt:lpstr>
      <vt:lpstr>Introduction</vt:lpstr>
      <vt:lpstr>Motivation :</vt:lpstr>
      <vt:lpstr>Contribution :</vt:lpstr>
      <vt:lpstr>Modules</vt:lpstr>
      <vt:lpstr>PowerPoint Presentation</vt:lpstr>
      <vt:lpstr>Module 2 : ADMIN</vt:lpstr>
      <vt:lpstr>PowerPoint Presentation</vt:lpstr>
      <vt:lpstr>Module 3: Delivery</vt:lpstr>
      <vt:lpstr>PowerPoint Presentation</vt:lpstr>
      <vt:lpstr>Chat Bot Support</vt:lpstr>
      <vt:lpstr>Future enhancements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K</cp:lastModifiedBy>
  <cp:revision>6</cp:revision>
  <dcterms:created xsi:type="dcterms:W3CDTF">2024-07-08T11:56:09Z</dcterms:created>
  <dcterms:modified xsi:type="dcterms:W3CDTF">2024-07-12T06:51:36Z</dcterms:modified>
</cp:coreProperties>
</file>