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350" r:id="rId2"/>
    <p:sldId id="351" r:id="rId3"/>
    <p:sldId id="352" r:id="rId4"/>
    <p:sldId id="353" r:id="rId5"/>
    <p:sldId id="354" r:id="rId6"/>
    <p:sldId id="349" r:id="rId7"/>
    <p:sldId id="338" r:id="rId8"/>
    <p:sldId id="339" r:id="rId9"/>
    <p:sldId id="340" r:id="rId10"/>
    <p:sldId id="341" r:id="rId11"/>
    <p:sldId id="342" r:id="rId12"/>
    <p:sldId id="343" r:id="rId13"/>
    <p:sldId id="344" r:id="rId14"/>
    <p:sldId id="345" r:id="rId15"/>
    <p:sldId id="346" r:id="rId16"/>
    <p:sldId id="347" r:id="rId17"/>
    <p:sldId id="348" r:id="rId18"/>
    <p:sldId id="32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080C4-7198-4F04-902D-2A8CDF1C6D9F}" v="36" dt="2024-05-27T05:18:53.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11-07-2024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cs typeface="Poppins" panose="00000500000000000000" pitchFamily="2" charset="0"/>
                <a:sym typeface="BioRhyme ExtraBold"/>
              </a:rPr>
              <a:t> COURSE NAME – Cloud and </a:t>
            </a:r>
            <a:r>
              <a:rPr lang="en-US" b="1" dirty="0" err="1">
                <a:solidFill>
                  <a:srgbClr val="C00000"/>
                </a:solidFill>
                <a:cs typeface="Poppins" panose="00000500000000000000" pitchFamily="2" charset="0"/>
                <a:sym typeface="BioRhyme ExtraBold"/>
              </a:rPr>
              <a:t>devops</a:t>
            </a:r>
            <a:r>
              <a:rPr lang="en-US" b="1" dirty="0">
                <a:solidFill>
                  <a:srgbClr val="C00000"/>
                </a:solidFill>
                <a:cs typeface="Poppins" panose="00000500000000000000" pitchFamily="2" charset="0"/>
                <a:sym typeface="BioRhyme ExtraBold"/>
              </a:rPr>
              <a:t/>
            </a:r>
            <a:br>
              <a:rPr lang="en-US" b="1" dirty="0">
                <a:solidFill>
                  <a:srgbClr val="C00000"/>
                </a:solidFill>
                <a:cs typeface="Poppins" panose="00000500000000000000" pitchFamily="2" charset="0"/>
                <a:sym typeface="BioRhyme ExtraBold"/>
              </a:rPr>
            </a:br>
            <a:r>
              <a:rPr lang="en-US" b="1" dirty="0">
                <a:solidFill>
                  <a:srgbClr val="C00000"/>
                </a:solidFill>
                <a:cs typeface="Poppins" panose="00000500000000000000" pitchFamily="2" charset="0"/>
                <a:sym typeface="BioRhyme ExtraBold"/>
              </a:rPr>
              <a:t>              COURSE CODE:22CS2243F</a:t>
            </a:r>
            <a:endParaRPr lang="en-IN" dirty="0"/>
          </a:p>
        </p:txBody>
      </p:sp>
      <p:sp>
        <p:nvSpPr>
          <p:cNvPr id="3" name="Slide Number Placeholder 2"/>
          <p:cNvSpPr>
            <a:spLocks noGrp="1"/>
          </p:cNvSpPr>
          <p:nvPr>
            <p:ph type="sldNum" sz="quarter" idx="12"/>
          </p:nvPr>
        </p:nvSpPr>
        <p:spPr/>
        <p:txBody>
          <a:bodyPr/>
          <a:lstStyle/>
          <a:p>
            <a:fld id="{CBABCCC1-BF11-4F37-963E-1BCD5B23FD72}" type="slidenum">
              <a:rPr lang="en-IN" smtClean="0"/>
              <a:pPr/>
              <a:t>1</a:t>
            </a:fld>
            <a:endParaRPr lang="en-IN"/>
          </a:p>
        </p:txBody>
      </p:sp>
      <p:sp>
        <p:nvSpPr>
          <p:cNvPr id="4" name="Rectangle 3"/>
          <p:cNvSpPr/>
          <p:nvPr/>
        </p:nvSpPr>
        <p:spPr>
          <a:xfrm>
            <a:off x="1567543" y="2294584"/>
            <a:ext cx="8870867" cy="3108543"/>
          </a:xfrm>
          <a:prstGeom prst="rect">
            <a:avLst/>
          </a:prstGeom>
        </p:spPr>
        <p:txBody>
          <a:bodyPr wrap="square">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Cohort-E27 (SEDP)</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Software engineering </a:t>
            </a:r>
            <a:r>
              <a:rPr lang="en-US" sz="2800" b="1" cap="all" dirty="0" err="1">
                <a:solidFill>
                  <a:srgbClr val="C00000"/>
                </a:solidFill>
                <a:cs typeface="Poppins" panose="00000500000000000000" pitchFamily="2" charset="0"/>
                <a:sym typeface="BioRhyme ExtraBold"/>
              </a:rPr>
              <a:t>mis</a:t>
            </a:r>
            <a:r>
              <a:rPr lang="en-US" sz="2800" b="1" cap="all" dirty="0">
                <a:solidFill>
                  <a:srgbClr val="C00000"/>
                </a:solidFill>
                <a:cs typeface="Poppins" panose="00000500000000000000" pitchFamily="2" charset="0"/>
                <a:sym typeface="BioRhyme ExtraBold"/>
              </a:rPr>
              <a:t> and </a:t>
            </a:r>
            <a:r>
              <a:rPr lang="en-US" sz="2800" b="1" cap="all" dirty="0" err="1">
                <a:solidFill>
                  <a:srgbClr val="C00000"/>
                </a:solidFill>
                <a:cs typeface="Poppins" panose="00000500000000000000" pitchFamily="2" charset="0"/>
                <a:sym typeface="BioRhyme ExtraBold"/>
              </a:rPr>
              <a:t>Devops</a:t>
            </a: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prepared by :</a:t>
            </a:r>
            <a:r>
              <a:rPr lang="en-US" sz="2800" b="1" cap="all" dirty="0" err="1">
                <a:solidFill>
                  <a:srgbClr val="C00000"/>
                </a:solidFill>
                <a:cs typeface="Poppins" panose="00000500000000000000" pitchFamily="2" charset="0"/>
                <a:sym typeface="BioRhyme ExtraBold"/>
              </a:rPr>
              <a:t>Anjaneyulu</a:t>
            </a:r>
            <a:r>
              <a:rPr lang="en-US" sz="2800" b="1" cap="all" dirty="0">
                <a:solidFill>
                  <a:srgbClr val="C00000"/>
                </a:solidFill>
                <a:cs typeface="Poppins" panose="00000500000000000000" pitchFamily="2" charset="0"/>
                <a:sym typeface="BioRhyme ExtraBold"/>
              </a:rPr>
              <a:t> .G</a:t>
            </a:r>
          </a:p>
          <a:p>
            <a:pPr marR="0" lvl="0" indent="0" algn="ctr">
              <a:spcBef>
                <a:spcPts val="0"/>
              </a:spcBef>
              <a:spcAft>
                <a:spcPts val="0"/>
              </a:spcAft>
              <a:buNone/>
            </a:pP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Topic:</a:t>
            </a:r>
          </a:p>
          <a:p>
            <a:pPr algn="ctr"/>
            <a:r>
              <a:rPr lang="en-US" sz="2800" b="1" cap="all" dirty="0" smtClean="0">
                <a:solidFill>
                  <a:srgbClr val="C00000"/>
                </a:solidFill>
                <a:cs typeface="Poppins" panose="00000500000000000000" pitchFamily="2" charset="0"/>
              </a:rPr>
              <a:t>BEST PRACTISES IN DEVOPS</a:t>
            </a:r>
            <a:endParaRPr lang="en-US" sz="2800" b="1" cap="all" dirty="0">
              <a:solidFill>
                <a:srgbClr val="C00000"/>
              </a:solidFill>
              <a:cs typeface="Poppins" panose="00000500000000000000" pitchFamily="2" charset="0"/>
            </a:endParaRPr>
          </a:p>
          <a:p>
            <a:pPr marR="0" lvl="0" indent="0" algn="ctr">
              <a:spcBef>
                <a:spcPts val="0"/>
              </a:spcBef>
              <a:spcAft>
                <a:spcPts val="0"/>
              </a:spcAft>
              <a:buNone/>
            </a:pPr>
            <a:endParaRPr lang="en-US" sz="2800" b="1" cap="all" dirty="0">
              <a:solidFill>
                <a:srgbClr val="C00000"/>
              </a:solidFill>
              <a:cs typeface="Poppins" panose="00000500000000000000" pitchFamily="2" charset="0"/>
              <a:sym typeface="BioRhyme ExtraBold"/>
            </a:endParaRPr>
          </a:p>
        </p:txBody>
      </p:sp>
    </p:spTree>
    <p:extLst>
      <p:ext uri="{BB962C8B-B14F-4D97-AF65-F5344CB8AC3E}">
        <p14:creationId xmlns:p14="http://schemas.microsoft.com/office/powerpoint/2010/main" val="193296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C756-4E60-EE84-47E9-F0DA8E164366}"/>
              </a:ext>
            </a:extLst>
          </p:cNvPr>
          <p:cNvSpPr>
            <a:spLocks noGrp="1"/>
          </p:cNvSpPr>
          <p:nvPr>
            <p:ph type="title"/>
          </p:nvPr>
        </p:nvSpPr>
        <p:spPr>
          <a:xfrm>
            <a:off x="1451579" y="1350176"/>
            <a:ext cx="9603275" cy="503578"/>
          </a:xfrm>
        </p:spPr>
        <p:txBody>
          <a:bodyPr>
            <a:normAutofit/>
          </a:bodyPr>
          <a:lstStyle/>
          <a:p>
            <a:r>
              <a:rPr lang="en-IN" sz="2400" dirty="0"/>
              <a:t>4.Monitoring and Logging</a:t>
            </a:r>
          </a:p>
        </p:txBody>
      </p:sp>
      <p:sp>
        <p:nvSpPr>
          <p:cNvPr id="3" name="Slide Number Placeholder 2">
            <a:extLst>
              <a:ext uri="{FF2B5EF4-FFF2-40B4-BE49-F238E27FC236}">
                <a16:creationId xmlns:a16="http://schemas.microsoft.com/office/drawing/2014/main" id="{F241ED92-BC86-7E1D-AF35-4764D5C1F4CC}"/>
              </a:ext>
            </a:extLst>
          </p:cNvPr>
          <p:cNvSpPr>
            <a:spLocks noGrp="1"/>
          </p:cNvSpPr>
          <p:nvPr>
            <p:ph type="sldNum" sz="quarter" idx="12"/>
          </p:nvPr>
        </p:nvSpPr>
        <p:spPr/>
        <p:txBody>
          <a:bodyPr/>
          <a:lstStyle/>
          <a:p>
            <a:fld id="{CBABCCC1-BF11-4F37-963E-1BCD5B23FD72}" type="slidenum">
              <a:rPr lang="en-IN" smtClean="0"/>
              <a:pPr/>
              <a:t>10</a:t>
            </a:fld>
            <a:endParaRPr lang="en-IN"/>
          </a:p>
        </p:txBody>
      </p:sp>
      <p:sp>
        <p:nvSpPr>
          <p:cNvPr id="7" name="TextBox 6">
            <a:extLst>
              <a:ext uri="{FF2B5EF4-FFF2-40B4-BE49-F238E27FC236}">
                <a16:creationId xmlns:a16="http://schemas.microsoft.com/office/drawing/2014/main" id="{E734EC35-3146-2220-147F-5AED6247423E}"/>
              </a:ext>
            </a:extLst>
          </p:cNvPr>
          <p:cNvSpPr txBox="1"/>
          <p:nvPr/>
        </p:nvSpPr>
        <p:spPr>
          <a:xfrm>
            <a:off x="1300480" y="2551837"/>
            <a:ext cx="10129520" cy="2677656"/>
          </a:xfrm>
          <a:prstGeom prst="rect">
            <a:avLst/>
          </a:prstGeom>
          <a:noFill/>
        </p:spPr>
        <p:txBody>
          <a:bodyPr wrap="square">
            <a:spAutoFit/>
          </a:bodyPr>
          <a:lstStyle/>
          <a:p>
            <a:r>
              <a:rPr lang="en-US" sz="2400" u="sng" dirty="0"/>
              <a:t>Centralized Monitoring</a:t>
            </a:r>
            <a:r>
              <a:rPr lang="en-US" sz="2400" dirty="0"/>
              <a:t>: Implement comprehensive monitoring and alerting systems to track the performance and health of applications and infrastructure. Use tools like Prometheus, Grafana, and ELK stack (Elasticsearch, Logstash, Kibana).</a:t>
            </a:r>
          </a:p>
          <a:p>
            <a:endParaRPr lang="en-US" sz="2400" dirty="0"/>
          </a:p>
          <a:p>
            <a:r>
              <a:rPr lang="en-US" sz="2400" u="sng" dirty="0"/>
              <a:t>Centralized Logging</a:t>
            </a:r>
            <a:r>
              <a:rPr lang="en-US" sz="2400" dirty="0"/>
              <a:t>: Collect and analyze logs from different services and applications centrally to troubleshoot issues faster.</a:t>
            </a:r>
            <a:endParaRPr lang="en-IN" sz="2400" dirty="0"/>
          </a:p>
        </p:txBody>
      </p:sp>
    </p:spTree>
    <p:extLst>
      <p:ext uri="{BB962C8B-B14F-4D97-AF65-F5344CB8AC3E}">
        <p14:creationId xmlns:p14="http://schemas.microsoft.com/office/powerpoint/2010/main" val="19503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082D-8FC1-03B2-2B03-BC2B912573EE}"/>
              </a:ext>
            </a:extLst>
          </p:cNvPr>
          <p:cNvSpPr>
            <a:spLocks noGrp="1"/>
          </p:cNvSpPr>
          <p:nvPr>
            <p:ph type="title"/>
          </p:nvPr>
        </p:nvSpPr>
        <p:spPr>
          <a:xfrm>
            <a:off x="1451579" y="1350176"/>
            <a:ext cx="9603275" cy="503578"/>
          </a:xfrm>
        </p:spPr>
        <p:txBody>
          <a:bodyPr>
            <a:normAutofit fontScale="90000"/>
          </a:bodyPr>
          <a:lstStyle/>
          <a:p>
            <a:r>
              <a:rPr lang="en-IN" dirty="0"/>
              <a:t>5. Security</a:t>
            </a:r>
          </a:p>
        </p:txBody>
      </p:sp>
      <p:sp>
        <p:nvSpPr>
          <p:cNvPr id="3" name="Slide Number Placeholder 2">
            <a:extLst>
              <a:ext uri="{FF2B5EF4-FFF2-40B4-BE49-F238E27FC236}">
                <a16:creationId xmlns:a16="http://schemas.microsoft.com/office/drawing/2014/main" id="{C5DE0F85-8018-21B5-0E91-133625C4B939}"/>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7" name="TextBox 6">
            <a:extLst>
              <a:ext uri="{FF2B5EF4-FFF2-40B4-BE49-F238E27FC236}">
                <a16:creationId xmlns:a16="http://schemas.microsoft.com/office/drawing/2014/main" id="{8486E776-693B-E038-BD9A-D3A2026B2154}"/>
              </a:ext>
            </a:extLst>
          </p:cNvPr>
          <p:cNvSpPr txBox="1"/>
          <p:nvPr/>
        </p:nvSpPr>
        <p:spPr>
          <a:xfrm>
            <a:off x="1310640" y="2413338"/>
            <a:ext cx="10383520" cy="2308324"/>
          </a:xfrm>
          <a:prstGeom prst="rect">
            <a:avLst/>
          </a:prstGeom>
          <a:noFill/>
        </p:spPr>
        <p:txBody>
          <a:bodyPr wrap="square">
            <a:spAutoFit/>
          </a:bodyPr>
          <a:lstStyle/>
          <a:p>
            <a:r>
              <a:rPr lang="en-US" sz="2400" u="sng" dirty="0"/>
              <a:t>Shift Left on Security</a:t>
            </a:r>
            <a:r>
              <a:rPr lang="en-US" sz="2400" dirty="0"/>
              <a:t>: Integrate security practices early in the development process (DevSecOps). Use automated security testing tools and practices to identify vulnerabilities during the development phase.</a:t>
            </a:r>
          </a:p>
          <a:p>
            <a:endParaRPr lang="en-US" sz="2400" dirty="0"/>
          </a:p>
          <a:p>
            <a:r>
              <a:rPr lang="en-US" sz="2400" u="sng" dirty="0"/>
              <a:t>Regular Security Audits</a:t>
            </a:r>
            <a:r>
              <a:rPr lang="en-US" sz="2400" dirty="0"/>
              <a:t>: Conduct regular security audits and penetration testing to ensure compliance and uncover potential security risks.</a:t>
            </a:r>
            <a:endParaRPr lang="en-IN" sz="2400" dirty="0"/>
          </a:p>
        </p:txBody>
      </p:sp>
    </p:spTree>
    <p:extLst>
      <p:ext uri="{BB962C8B-B14F-4D97-AF65-F5344CB8AC3E}">
        <p14:creationId xmlns:p14="http://schemas.microsoft.com/office/powerpoint/2010/main" val="424280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A7A3-8DCE-2727-8FB3-CB6C863AFAF5}"/>
              </a:ext>
            </a:extLst>
          </p:cNvPr>
          <p:cNvSpPr>
            <a:spLocks noGrp="1"/>
          </p:cNvSpPr>
          <p:nvPr>
            <p:ph type="title"/>
          </p:nvPr>
        </p:nvSpPr>
        <p:spPr>
          <a:xfrm>
            <a:off x="1451579" y="1270000"/>
            <a:ext cx="9603275" cy="583754"/>
          </a:xfrm>
        </p:spPr>
        <p:txBody>
          <a:bodyPr/>
          <a:lstStyle/>
          <a:p>
            <a:r>
              <a:rPr lang="en-IN" dirty="0"/>
              <a:t>6. Scalability and Flexibility</a:t>
            </a:r>
          </a:p>
        </p:txBody>
      </p:sp>
      <p:sp>
        <p:nvSpPr>
          <p:cNvPr id="3" name="Slide Number Placeholder 2">
            <a:extLst>
              <a:ext uri="{FF2B5EF4-FFF2-40B4-BE49-F238E27FC236}">
                <a16:creationId xmlns:a16="http://schemas.microsoft.com/office/drawing/2014/main" id="{451C0FD7-FF43-468B-ED79-D8F8EF5B4DD2}"/>
              </a:ext>
            </a:extLst>
          </p:cNvPr>
          <p:cNvSpPr>
            <a:spLocks noGrp="1"/>
          </p:cNvSpPr>
          <p:nvPr>
            <p:ph type="sldNum" sz="quarter" idx="12"/>
          </p:nvPr>
        </p:nvSpPr>
        <p:spPr/>
        <p:txBody>
          <a:bodyPr/>
          <a:lstStyle/>
          <a:p>
            <a:fld id="{CBABCCC1-BF11-4F37-963E-1BCD5B23FD72}" type="slidenum">
              <a:rPr lang="en-IN" smtClean="0"/>
              <a:pPr/>
              <a:t>12</a:t>
            </a:fld>
            <a:endParaRPr lang="en-IN"/>
          </a:p>
        </p:txBody>
      </p:sp>
      <p:sp>
        <p:nvSpPr>
          <p:cNvPr id="7" name="TextBox 6">
            <a:extLst>
              <a:ext uri="{FF2B5EF4-FFF2-40B4-BE49-F238E27FC236}">
                <a16:creationId xmlns:a16="http://schemas.microsoft.com/office/drawing/2014/main" id="{E1EA0E0C-A64F-16C8-C75B-8513DE203AED}"/>
              </a:ext>
            </a:extLst>
          </p:cNvPr>
          <p:cNvSpPr txBox="1"/>
          <p:nvPr/>
        </p:nvSpPr>
        <p:spPr>
          <a:xfrm>
            <a:off x="1330960" y="2413338"/>
            <a:ext cx="9946640" cy="3046988"/>
          </a:xfrm>
          <a:prstGeom prst="rect">
            <a:avLst/>
          </a:prstGeom>
          <a:noFill/>
        </p:spPr>
        <p:txBody>
          <a:bodyPr wrap="square">
            <a:spAutoFit/>
          </a:bodyPr>
          <a:lstStyle/>
          <a:p>
            <a:r>
              <a:rPr lang="en-US" sz="2400" u="sng" dirty="0"/>
              <a:t>Microservices Architecture</a:t>
            </a:r>
            <a:r>
              <a:rPr lang="en-US" sz="2400" dirty="0"/>
              <a:t>: Adopt microservices to develop modular, scalable, and maintainable applications. This allows individual services to be deployed, managed, and scaled independently.</a:t>
            </a:r>
          </a:p>
          <a:p>
            <a:endParaRPr lang="en-US" sz="2400" dirty="0"/>
          </a:p>
          <a:p>
            <a:endParaRPr lang="en-US" sz="2400" dirty="0"/>
          </a:p>
          <a:p>
            <a:r>
              <a:rPr lang="en-US" sz="2400" u="sng" dirty="0"/>
              <a:t>Containerization</a:t>
            </a:r>
            <a:r>
              <a:rPr lang="en-US" sz="2400" dirty="0"/>
              <a:t>: Use containers (Docker, Kubernetes) to package applications and dependencies together, ensuring consistency across different environments.</a:t>
            </a:r>
            <a:endParaRPr lang="en-IN" sz="2400" dirty="0"/>
          </a:p>
        </p:txBody>
      </p:sp>
    </p:spTree>
    <p:extLst>
      <p:ext uri="{BB962C8B-B14F-4D97-AF65-F5344CB8AC3E}">
        <p14:creationId xmlns:p14="http://schemas.microsoft.com/office/powerpoint/2010/main" val="175288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9C81-80C3-BEB1-5081-3AA76FD57887}"/>
              </a:ext>
            </a:extLst>
          </p:cNvPr>
          <p:cNvSpPr>
            <a:spLocks noGrp="1"/>
          </p:cNvSpPr>
          <p:nvPr>
            <p:ph type="title"/>
          </p:nvPr>
        </p:nvSpPr>
        <p:spPr>
          <a:xfrm>
            <a:off x="1451579" y="1270000"/>
            <a:ext cx="9603275" cy="583754"/>
          </a:xfrm>
        </p:spPr>
        <p:txBody>
          <a:bodyPr/>
          <a:lstStyle/>
          <a:p>
            <a:r>
              <a:rPr lang="en-IN" dirty="0"/>
              <a:t>7. Version Control Systems</a:t>
            </a:r>
          </a:p>
        </p:txBody>
      </p:sp>
      <p:sp>
        <p:nvSpPr>
          <p:cNvPr id="3" name="Slide Number Placeholder 2">
            <a:extLst>
              <a:ext uri="{FF2B5EF4-FFF2-40B4-BE49-F238E27FC236}">
                <a16:creationId xmlns:a16="http://schemas.microsoft.com/office/drawing/2014/main" id="{8C6A19A2-9753-AFDB-CD72-6A2DE9170346}"/>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7" name="TextBox 6">
            <a:extLst>
              <a:ext uri="{FF2B5EF4-FFF2-40B4-BE49-F238E27FC236}">
                <a16:creationId xmlns:a16="http://schemas.microsoft.com/office/drawing/2014/main" id="{294C5FBD-048B-2DFF-0F22-18D630CE66FD}"/>
              </a:ext>
            </a:extLst>
          </p:cNvPr>
          <p:cNvSpPr txBox="1"/>
          <p:nvPr/>
        </p:nvSpPr>
        <p:spPr>
          <a:xfrm>
            <a:off x="1469824" y="2432596"/>
            <a:ext cx="9704101" cy="1569660"/>
          </a:xfrm>
          <a:prstGeom prst="rect">
            <a:avLst/>
          </a:prstGeom>
          <a:noFill/>
        </p:spPr>
        <p:txBody>
          <a:bodyPr wrap="square">
            <a:spAutoFit/>
          </a:bodyPr>
          <a:lstStyle/>
          <a:p>
            <a:r>
              <a:rPr lang="en-US" sz="2400" dirty="0"/>
              <a:t>Use Version Control: Use a version control system (VCS) like Git to track changes, collaborate, and manage code effectively. Establish branching strategies (e.g., GitFlow) to manage feature development, releases, and hotfixes.</a:t>
            </a:r>
            <a:endParaRPr lang="en-IN" sz="2400" dirty="0"/>
          </a:p>
        </p:txBody>
      </p:sp>
    </p:spTree>
    <p:extLst>
      <p:ext uri="{BB962C8B-B14F-4D97-AF65-F5344CB8AC3E}">
        <p14:creationId xmlns:p14="http://schemas.microsoft.com/office/powerpoint/2010/main" val="425386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0D7C-9ECA-32C9-F500-8138972264AF}"/>
              </a:ext>
            </a:extLst>
          </p:cNvPr>
          <p:cNvSpPr>
            <a:spLocks noGrp="1"/>
          </p:cNvSpPr>
          <p:nvPr>
            <p:ph type="title"/>
          </p:nvPr>
        </p:nvSpPr>
        <p:spPr>
          <a:xfrm>
            <a:off x="1451579" y="1350176"/>
            <a:ext cx="9603275" cy="503578"/>
          </a:xfrm>
        </p:spPr>
        <p:txBody>
          <a:bodyPr>
            <a:normAutofit fontScale="90000"/>
          </a:bodyPr>
          <a:lstStyle/>
          <a:p>
            <a:r>
              <a:rPr lang="en-IN" dirty="0"/>
              <a:t>8. Feedback Loops</a:t>
            </a:r>
          </a:p>
        </p:txBody>
      </p:sp>
      <p:sp>
        <p:nvSpPr>
          <p:cNvPr id="3" name="Slide Number Placeholder 2">
            <a:extLst>
              <a:ext uri="{FF2B5EF4-FFF2-40B4-BE49-F238E27FC236}">
                <a16:creationId xmlns:a16="http://schemas.microsoft.com/office/drawing/2014/main" id="{18B00DC2-7ADC-DF7B-AD9A-CB023E386592}"/>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7" name="TextBox 6">
            <a:extLst>
              <a:ext uri="{FF2B5EF4-FFF2-40B4-BE49-F238E27FC236}">
                <a16:creationId xmlns:a16="http://schemas.microsoft.com/office/drawing/2014/main" id="{104E2037-3057-D92C-FAFD-0FA5A5677C36}"/>
              </a:ext>
            </a:extLst>
          </p:cNvPr>
          <p:cNvSpPr txBox="1"/>
          <p:nvPr/>
        </p:nvSpPr>
        <p:spPr>
          <a:xfrm>
            <a:off x="1259840" y="2413338"/>
            <a:ext cx="9926320" cy="2677656"/>
          </a:xfrm>
          <a:prstGeom prst="rect">
            <a:avLst/>
          </a:prstGeom>
          <a:noFill/>
        </p:spPr>
        <p:txBody>
          <a:bodyPr wrap="square">
            <a:spAutoFit/>
          </a:bodyPr>
          <a:lstStyle/>
          <a:p>
            <a:r>
              <a:rPr lang="en-US" sz="2400" u="sng" dirty="0"/>
              <a:t>Implement Feedback Loops</a:t>
            </a:r>
            <a:r>
              <a:rPr lang="en-US" sz="2400" dirty="0"/>
              <a:t>: Establish mechanisms to gather feedback from users and stakeholders continuously. Use this feedback to drive improvements and enhancements in the development process.</a:t>
            </a:r>
          </a:p>
          <a:p>
            <a:endParaRPr lang="en-US" sz="2400" dirty="0"/>
          </a:p>
          <a:p>
            <a:r>
              <a:rPr lang="en-US" sz="2400" u="sng" dirty="0"/>
              <a:t>Post-Mortems</a:t>
            </a:r>
            <a:r>
              <a:rPr lang="en-US" sz="2400" dirty="0"/>
              <a:t>: Conduct post-mortem meetings after incidents or releases to analyze what went wrong and how similar issues can be prevented in the future.</a:t>
            </a:r>
            <a:endParaRPr lang="en-IN" sz="2400" dirty="0"/>
          </a:p>
        </p:txBody>
      </p:sp>
    </p:spTree>
    <p:extLst>
      <p:ext uri="{BB962C8B-B14F-4D97-AF65-F5344CB8AC3E}">
        <p14:creationId xmlns:p14="http://schemas.microsoft.com/office/powerpoint/2010/main" val="202679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CCFE-A51A-CE05-503D-83A0974C8E1F}"/>
              </a:ext>
            </a:extLst>
          </p:cNvPr>
          <p:cNvSpPr>
            <a:spLocks noGrp="1"/>
          </p:cNvSpPr>
          <p:nvPr>
            <p:ph type="title"/>
          </p:nvPr>
        </p:nvSpPr>
        <p:spPr>
          <a:xfrm>
            <a:off x="1451579" y="1350176"/>
            <a:ext cx="9603275" cy="503578"/>
          </a:xfrm>
        </p:spPr>
        <p:txBody>
          <a:bodyPr>
            <a:normAutofit fontScale="90000"/>
          </a:bodyPr>
          <a:lstStyle/>
          <a:p>
            <a:r>
              <a:rPr lang="en-IN" dirty="0"/>
              <a:t>9. Continuous Improvement</a:t>
            </a:r>
          </a:p>
        </p:txBody>
      </p:sp>
      <p:sp>
        <p:nvSpPr>
          <p:cNvPr id="3" name="Slide Number Placeholder 2">
            <a:extLst>
              <a:ext uri="{FF2B5EF4-FFF2-40B4-BE49-F238E27FC236}">
                <a16:creationId xmlns:a16="http://schemas.microsoft.com/office/drawing/2014/main" id="{9076EC3D-AB1B-E883-DFA1-6917B9E1E0FD}"/>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7" name="TextBox 6">
            <a:extLst>
              <a:ext uri="{FF2B5EF4-FFF2-40B4-BE49-F238E27FC236}">
                <a16:creationId xmlns:a16="http://schemas.microsoft.com/office/drawing/2014/main" id="{900761E2-5D9E-9AD9-9500-E1A793A14AEB}"/>
              </a:ext>
            </a:extLst>
          </p:cNvPr>
          <p:cNvSpPr txBox="1"/>
          <p:nvPr/>
        </p:nvSpPr>
        <p:spPr>
          <a:xfrm>
            <a:off x="1249680" y="2551837"/>
            <a:ext cx="9906000" cy="1938992"/>
          </a:xfrm>
          <a:prstGeom prst="rect">
            <a:avLst/>
          </a:prstGeom>
          <a:noFill/>
        </p:spPr>
        <p:txBody>
          <a:bodyPr wrap="square">
            <a:spAutoFit/>
          </a:bodyPr>
          <a:lstStyle/>
          <a:p>
            <a:r>
              <a:rPr lang="en-US" sz="2400" u="sng" dirty="0"/>
              <a:t>Agile Methodologies</a:t>
            </a:r>
            <a:r>
              <a:rPr lang="en-US" sz="2400" dirty="0"/>
              <a:t>: Adopt Agile practices such as Scrum or Kanban to improve flexibility, collaboration, and responsiveness to change.</a:t>
            </a:r>
          </a:p>
          <a:p>
            <a:endParaRPr lang="en-US" sz="2400" dirty="0"/>
          </a:p>
          <a:p>
            <a:r>
              <a:rPr lang="en-US" sz="2400" u="sng" dirty="0"/>
              <a:t>Regular Retrospectives</a:t>
            </a:r>
            <a:r>
              <a:rPr lang="en-US" sz="2400" dirty="0"/>
              <a:t>: Hold regular retrospective meetings to reflect on what worked well and what didn’t, and to plan for future improvements.</a:t>
            </a:r>
            <a:endParaRPr lang="en-IN" sz="2400" dirty="0"/>
          </a:p>
        </p:txBody>
      </p:sp>
    </p:spTree>
    <p:extLst>
      <p:ext uri="{BB962C8B-B14F-4D97-AF65-F5344CB8AC3E}">
        <p14:creationId xmlns:p14="http://schemas.microsoft.com/office/powerpoint/2010/main" val="391671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054-3FF7-83FD-19A1-966C0809F031}"/>
              </a:ext>
            </a:extLst>
          </p:cNvPr>
          <p:cNvSpPr>
            <a:spLocks noGrp="1"/>
          </p:cNvSpPr>
          <p:nvPr>
            <p:ph type="title"/>
          </p:nvPr>
        </p:nvSpPr>
        <p:spPr>
          <a:xfrm>
            <a:off x="1451579" y="1350176"/>
            <a:ext cx="9603275" cy="503578"/>
          </a:xfrm>
        </p:spPr>
        <p:txBody>
          <a:bodyPr>
            <a:normAutofit fontScale="90000"/>
          </a:bodyPr>
          <a:lstStyle/>
          <a:p>
            <a:r>
              <a:rPr lang="en-IN" dirty="0"/>
              <a:t>10. Tooling and Integration</a:t>
            </a:r>
          </a:p>
        </p:txBody>
      </p:sp>
      <p:sp>
        <p:nvSpPr>
          <p:cNvPr id="3" name="Slide Number Placeholder 2">
            <a:extLst>
              <a:ext uri="{FF2B5EF4-FFF2-40B4-BE49-F238E27FC236}">
                <a16:creationId xmlns:a16="http://schemas.microsoft.com/office/drawing/2014/main" id="{C141DED5-6533-0A6C-6277-C5DF63B98441}"/>
              </a:ext>
            </a:extLst>
          </p:cNvPr>
          <p:cNvSpPr>
            <a:spLocks noGrp="1"/>
          </p:cNvSpPr>
          <p:nvPr>
            <p:ph type="sldNum" sz="quarter" idx="12"/>
          </p:nvPr>
        </p:nvSpPr>
        <p:spPr/>
        <p:txBody>
          <a:bodyPr/>
          <a:lstStyle/>
          <a:p>
            <a:fld id="{CBABCCC1-BF11-4F37-963E-1BCD5B23FD72}" type="slidenum">
              <a:rPr lang="en-IN" smtClean="0"/>
              <a:pPr/>
              <a:t>16</a:t>
            </a:fld>
            <a:endParaRPr lang="en-IN"/>
          </a:p>
        </p:txBody>
      </p:sp>
      <p:sp>
        <p:nvSpPr>
          <p:cNvPr id="7" name="TextBox 6">
            <a:extLst>
              <a:ext uri="{FF2B5EF4-FFF2-40B4-BE49-F238E27FC236}">
                <a16:creationId xmlns:a16="http://schemas.microsoft.com/office/drawing/2014/main" id="{1DC28FD1-04C8-998C-8167-E6443C3180B3}"/>
              </a:ext>
            </a:extLst>
          </p:cNvPr>
          <p:cNvSpPr txBox="1"/>
          <p:nvPr/>
        </p:nvSpPr>
        <p:spPr>
          <a:xfrm>
            <a:off x="1451579" y="2413338"/>
            <a:ext cx="9815861" cy="2308324"/>
          </a:xfrm>
          <a:prstGeom prst="rect">
            <a:avLst/>
          </a:prstGeom>
          <a:noFill/>
        </p:spPr>
        <p:txBody>
          <a:bodyPr wrap="square">
            <a:spAutoFit/>
          </a:bodyPr>
          <a:lstStyle/>
          <a:p>
            <a:r>
              <a:rPr lang="en-US" sz="2400" u="sng" dirty="0"/>
              <a:t>Choose the Right Tools</a:t>
            </a:r>
            <a:r>
              <a:rPr lang="en-US" sz="2400" dirty="0"/>
              <a:t>: Select tools that integrate well with each other and support your DevOps workflows. Ensure that the tools you choose align with your team’s needs and processes.</a:t>
            </a:r>
          </a:p>
          <a:p>
            <a:endParaRPr lang="en-US" sz="2400" dirty="0"/>
          </a:p>
          <a:p>
            <a:r>
              <a:rPr lang="en-US" sz="2400" u="sng" dirty="0"/>
              <a:t>Toolchain Integration</a:t>
            </a:r>
            <a:r>
              <a:rPr lang="en-US" sz="2400" dirty="0"/>
              <a:t>: Ensure smooth integration between tools used for code repository, CI/CD, monitoring, logging, and collaboration.</a:t>
            </a:r>
            <a:endParaRPr lang="en-IN" sz="2400" dirty="0"/>
          </a:p>
        </p:txBody>
      </p:sp>
    </p:spTree>
    <p:extLst>
      <p:ext uri="{BB962C8B-B14F-4D97-AF65-F5344CB8AC3E}">
        <p14:creationId xmlns:p14="http://schemas.microsoft.com/office/powerpoint/2010/main" val="201916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AFFB-76DE-82F8-7A65-6CA6E31DD32E}"/>
              </a:ext>
            </a:extLst>
          </p:cNvPr>
          <p:cNvSpPr>
            <a:spLocks noGrp="1"/>
          </p:cNvSpPr>
          <p:nvPr>
            <p:ph type="title"/>
          </p:nvPr>
        </p:nvSpPr>
        <p:spPr>
          <a:xfrm>
            <a:off x="1451579" y="1290320"/>
            <a:ext cx="9603275" cy="563434"/>
          </a:xfrm>
        </p:spPr>
        <p:txBody>
          <a:bodyPr/>
          <a:lstStyle/>
          <a:p>
            <a:r>
              <a:rPr lang="en-US" dirty="0"/>
              <a:t>conclusion</a:t>
            </a:r>
            <a:endParaRPr lang="en-IN" dirty="0"/>
          </a:p>
        </p:txBody>
      </p:sp>
      <p:sp>
        <p:nvSpPr>
          <p:cNvPr id="3" name="Slide Number Placeholder 2">
            <a:extLst>
              <a:ext uri="{FF2B5EF4-FFF2-40B4-BE49-F238E27FC236}">
                <a16:creationId xmlns:a16="http://schemas.microsoft.com/office/drawing/2014/main" id="{FACB4910-AA8A-29F7-A37A-FB364780FDC3}"/>
              </a:ext>
            </a:extLst>
          </p:cNvPr>
          <p:cNvSpPr>
            <a:spLocks noGrp="1"/>
          </p:cNvSpPr>
          <p:nvPr>
            <p:ph type="sldNum" sz="quarter" idx="12"/>
          </p:nvPr>
        </p:nvSpPr>
        <p:spPr/>
        <p:txBody>
          <a:bodyPr/>
          <a:lstStyle/>
          <a:p>
            <a:fld id="{CBABCCC1-BF11-4F37-963E-1BCD5B23FD72}" type="slidenum">
              <a:rPr lang="en-IN" smtClean="0"/>
              <a:pPr/>
              <a:t>17</a:t>
            </a:fld>
            <a:endParaRPr lang="en-IN"/>
          </a:p>
        </p:txBody>
      </p:sp>
      <p:sp>
        <p:nvSpPr>
          <p:cNvPr id="7" name="TextBox 6">
            <a:extLst>
              <a:ext uri="{FF2B5EF4-FFF2-40B4-BE49-F238E27FC236}">
                <a16:creationId xmlns:a16="http://schemas.microsoft.com/office/drawing/2014/main" id="{D4D02ADD-CF56-1057-3BE1-97FEBA790216}"/>
              </a:ext>
            </a:extLst>
          </p:cNvPr>
          <p:cNvSpPr txBox="1"/>
          <p:nvPr/>
        </p:nvSpPr>
        <p:spPr>
          <a:xfrm>
            <a:off x="1330960" y="2967335"/>
            <a:ext cx="10068560" cy="1200329"/>
          </a:xfrm>
          <a:prstGeom prst="rect">
            <a:avLst/>
          </a:prstGeom>
          <a:noFill/>
        </p:spPr>
        <p:txBody>
          <a:bodyPr wrap="square">
            <a:spAutoFit/>
          </a:bodyPr>
          <a:lstStyle/>
          <a:p>
            <a:r>
              <a:rPr lang="en-US" sz="2400" dirty="0"/>
              <a:t>By implementing these best practices, organizations can achieve higher efficiency, faster delivery, improved quality, and greater agility in their software development and operations processes.</a:t>
            </a:r>
            <a:endParaRPr lang="en-IN" sz="2400" dirty="0"/>
          </a:p>
        </p:txBody>
      </p:sp>
    </p:spTree>
    <p:extLst>
      <p:ext uri="{BB962C8B-B14F-4D97-AF65-F5344CB8AC3E}">
        <p14:creationId xmlns:p14="http://schemas.microsoft.com/office/powerpoint/2010/main" val="168334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cap="all" dirty="0">
                <a:ln/>
                <a:solidFill>
                  <a:schemeClr val="bg1"/>
                </a:solidFill>
                <a:cs typeface="Poppins" panose="00000500000000000000" pitchFamily="2" charset="0"/>
                <a:sym typeface="BioRhyme ExtraBold"/>
              </a:rPr>
              <a:t>CLOUD  and devops </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78096"/>
          </a:xfrm>
        </p:spPr>
        <p:txBody>
          <a:bodyPr/>
          <a:lstStyle/>
          <a:p>
            <a:pPr algn="ctr"/>
            <a:r>
              <a:rPr lang="en-IN" dirty="0" smtClean="0"/>
              <a:t>DEVOPS</a:t>
            </a:r>
            <a:endParaRPr lang="en-IN" dirty="0"/>
          </a:p>
        </p:txBody>
      </p:sp>
      <p:sp>
        <p:nvSpPr>
          <p:cNvPr id="5" name="Content Placeholder 4"/>
          <p:cNvSpPr>
            <a:spLocks noGrp="1"/>
          </p:cNvSpPr>
          <p:nvPr>
            <p:ph idx="1"/>
          </p:nvPr>
        </p:nvSpPr>
        <p:spPr>
          <a:xfrm>
            <a:off x="1451579" y="2083777"/>
            <a:ext cx="9603275" cy="3382568"/>
          </a:xfrm>
        </p:spPr>
        <p:txBody>
          <a:bodyPr>
            <a:normAutofit fontScale="85000" lnSpcReduction="10000"/>
          </a:bodyPr>
          <a:lstStyle/>
          <a:p>
            <a:r>
              <a:rPr lang="en-US" dirty="0"/>
              <a:t>The DevOps is a combination of two words, one is software Development, and second is Operations. </a:t>
            </a:r>
            <a:endParaRPr lang="en-US" dirty="0" smtClean="0"/>
          </a:p>
          <a:p>
            <a:r>
              <a:rPr lang="en-US" dirty="0" smtClean="0"/>
              <a:t>This </a:t>
            </a:r>
            <a:r>
              <a:rPr lang="en-US" dirty="0"/>
              <a:t>allows a single team to handle the entire application lifecycle, from development to testing, deployment, and operations</a:t>
            </a:r>
            <a:r>
              <a:rPr lang="en-US" dirty="0" smtClean="0"/>
              <a:t>.</a:t>
            </a:r>
          </a:p>
          <a:p>
            <a:r>
              <a:rPr lang="en-US" dirty="0" smtClean="0"/>
              <a:t> </a:t>
            </a:r>
            <a:r>
              <a:rPr lang="en-US" dirty="0"/>
              <a:t>DevOps helps you to reduce the disconnection between software developers, quality assurance (QA) engineers, and system administrators</a:t>
            </a:r>
            <a:r>
              <a:rPr lang="en-US" dirty="0" smtClean="0"/>
              <a:t>.</a:t>
            </a:r>
          </a:p>
          <a:p>
            <a:r>
              <a:rPr lang="en-US" dirty="0"/>
              <a:t>DevOps   helps   increase   </a:t>
            </a:r>
            <a:r>
              <a:rPr lang="en-US" dirty="0" err="1"/>
              <a:t>theorganization’s</a:t>
            </a:r>
            <a:r>
              <a:rPr lang="en-US" dirty="0"/>
              <a:t> speed to deliver software applications and </a:t>
            </a:r>
            <a:r>
              <a:rPr lang="en-US" dirty="0" smtClean="0"/>
              <a:t>services.</a:t>
            </a:r>
          </a:p>
          <a:p>
            <a:r>
              <a:rPr lang="en-US" dirty="0" smtClean="0"/>
              <a:t>It </a:t>
            </a:r>
            <a:r>
              <a:rPr lang="en-US" dirty="0"/>
              <a:t>allows organizations to serve their customers better and compete  more  strongly in the market</a:t>
            </a:r>
            <a:r>
              <a:rPr lang="en-US" dirty="0" smtClean="0"/>
              <a:t>.</a:t>
            </a:r>
          </a:p>
          <a:p>
            <a:r>
              <a:rPr lang="en-US" dirty="0" smtClean="0"/>
              <a:t>In </a:t>
            </a:r>
            <a:r>
              <a:rPr lang="en-US" dirty="0"/>
              <a:t>simple words, DevOps can be defined as an alignment of development and IT operations </a:t>
            </a:r>
            <a:r>
              <a:rPr lang="en-US" dirty="0" err="1"/>
              <a:t>wi</a:t>
            </a:r>
            <a:endParaRPr lang="en-IN" dirty="0"/>
          </a:p>
        </p:txBody>
      </p:sp>
      <p:sp>
        <p:nvSpPr>
          <p:cNvPr id="3" name="Slide Number Placeholder 2"/>
          <p:cNvSpPr>
            <a:spLocks noGrp="1"/>
          </p:cNvSpPr>
          <p:nvPr>
            <p:ph type="sldNum" sz="quarter" idx="12"/>
          </p:nvPr>
        </p:nvSpPr>
        <p:spPr/>
        <p:txBody>
          <a:bodyPr/>
          <a:lstStyle/>
          <a:p>
            <a:fld id="{CBABCCC1-BF11-4F37-963E-1BCD5B23FD72}" type="slidenum">
              <a:rPr lang="en-IN" smtClean="0"/>
              <a:pPr/>
              <a:t>2</a:t>
            </a:fld>
            <a:endParaRPr lang="en-IN"/>
          </a:p>
        </p:txBody>
      </p:sp>
    </p:spTree>
    <p:extLst>
      <p:ext uri="{BB962C8B-B14F-4D97-AF65-F5344CB8AC3E}">
        <p14:creationId xmlns:p14="http://schemas.microsoft.com/office/powerpoint/2010/main" val="296464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328" y="941833"/>
            <a:ext cx="8893595" cy="913344"/>
          </a:xfrm>
        </p:spPr>
        <p:txBody>
          <a:bodyPr/>
          <a:lstStyle/>
          <a:p>
            <a:pPr algn="ctr"/>
            <a:r>
              <a:rPr lang="en-IN" dirty="0"/>
              <a:t>DEVOPS</a:t>
            </a:r>
          </a:p>
        </p:txBody>
      </p:sp>
      <p:sp>
        <p:nvSpPr>
          <p:cNvPr id="4" name="Slide Number Placeholder 3"/>
          <p:cNvSpPr>
            <a:spLocks noGrp="1"/>
          </p:cNvSpPr>
          <p:nvPr>
            <p:ph type="sldNum" sz="quarter" idx="12"/>
          </p:nvPr>
        </p:nvSpPr>
        <p:spPr/>
        <p:txBody>
          <a:bodyPr/>
          <a:lstStyle/>
          <a:p>
            <a:fld id="{CBABCCC1-BF11-4F37-963E-1BCD5B23FD72}" type="slidenum">
              <a:rPr lang="en-IN" smtClean="0"/>
              <a:pPr/>
              <a:t>3</a:t>
            </a:fld>
            <a:endParaRPr lang="en-IN"/>
          </a:p>
        </p:txBody>
      </p:sp>
      <p:pic>
        <p:nvPicPr>
          <p:cNvPr id="1026" name="Picture 2" descr="DevOps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392" y="2366537"/>
            <a:ext cx="7719646" cy="312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75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78096"/>
          </a:xfrm>
        </p:spPr>
        <p:txBody>
          <a:bodyPr/>
          <a:lstStyle/>
          <a:p>
            <a:pPr algn="ctr"/>
            <a:r>
              <a:rPr lang="en-IN" dirty="0" smtClean="0"/>
              <a:t>Why </a:t>
            </a:r>
            <a:r>
              <a:rPr lang="en-IN" dirty="0"/>
              <a:t>DevOps?</a:t>
            </a:r>
          </a:p>
        </p:txBody>
      </p:sp>
      <p:sp>
        <p:nvSpPr>
          <p:cNvPr id="5" name="Content Placeholder 4"/>
          <p:cNvSpPr>
            <a:spLocks noGrp="1"/>
          </p:cNvSpPr>
          <p:nvPr>
            <p:ph idx="1"/>
          </p:nvPr>
        </p:nvSpPr>
        <p:spPr>
          <a:xfrm>
            <a:off x="1451579" y="2039815"/>
            <a:ext cx="9603275" cy="3426530"/>
          </a:xfrm>
        </p:spPr>
        <p:txBody>
          <a:bodyPr>
            <a:normAutofit lnSpcReduction="10000"/>
          </a:bodyPr>
          <a:lstStyle/>
          <a:p>
            <a:r>
              <a:rPr lang="en-US" dirty="0" smtClean="0"/>
              <a:t>The </a:t>
            </a:r>
            <a:r>
              <a:rPr lang="en-US" dirty="0"/>
              <a:t>operation and development team worked in complete isolation.</a:t>
            </a:r>
          </a:p>
          <a:p>
            <a:r>
              <a:rPr lang="en-US" dirty="0"/>
              <a:t>After the design-build, the testing and deployment are performed respectively. That's why they consumed more time than actual build cycles.</a:t>
            </a:r>
          </a:p>
          <a:p>
            <a:r>
              <a:rPr lang="en-US" dirty="0"/>
              <a:t>Without the use of DevOps, the team members are spending a large amount of time on designing, testing, and deploying instead of building the project.</a:t>
            </a:r>
          </a:p>
          <a:p>
            <a:r>
              <a:rPr lang="en-US" dirty="0"/>
              <a:t>Manual code deployment leads to human errors in production.</a:t>
            </a:r>
          </a:p>
          <a:p>
            <a:r>
              <a:rPr lang="en-US" dirty="0"/>
              <a:t>Coding and operation teams have their separate timelines and are not in synch, causing further delays.</a:t>
            </a:r>
            <a:endParaRPr lang="en-IN" dirty="0"/>
          </a:p>
        </p:txBody>
      </p:sp>
      <p:sp>
        <p:nvSpPr>
          <p:cNvPr id="3" name="Slide Number Placeholder 2"/>
          <p:cNvSpPr>
            <a:spLocks noGrp="1"/>
          </p:cNvSpPr>
          <p:nvPr>
            <p:ph type="sldNum" sz="quarter" idx="12"/>
          </p:nvPr>
        </p:nvSpPr>
        <p:spPr/>
        <p:txBody>
          <a:bodyPr/>
          <a:lstStyle/>
          <a:p>
            <a:fld id="{CBABCCC1-BF11-4F37-963E-1BCD5B23FD72}" type="slidenum">
              <a:rPr lang="en-IN" smtClean="0"/>
              <a:pPr/>
              <a:t>4</a:t>
            </a:fld>
            <a:endParaRPr lang="en-IN"/>
          </a:p>
        </p:txBody>
      </p:sp>
    </p:spTree>
    <p:extLst>
      <p:ext uri="{BB962C8B-B14F-4D97-AF65-F5344CB8AC3E}">
        <p14:creationId xmlns:p14="http://schemas.microsoft.com/office/powerpoint/2010/main" val="218810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is DevOps different from traditional IT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4508117"/>
              </p:ext>
            </p:extLst>
          </p:nvPr>
        </p:nvGraphicFramePr>
        <p:xfrm>
          <a:off x="1450975" y="2016125"/>
          <a:ext cx="9604376" cy="430784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3490814549"/>
                    </a:ext>
                  </a:extLst>
                </a:gridCol>
                <a:gridCol w="4802188">
                  <a:extLst>
                    <a:ext uri="{9D8B030D-6E8A-4147-A177-3AD203B41FA5}">
                      <a16:colId xmlns:a16="http://schemas.microsoft.com/office/drawing/2014/main" val="1561041374"/>
                    </a:ext>
                  </a:extLst>
                </a:gridCol>
              </a:tblGrid>
              <a:tr h="370840">
                <a:tc>
                  <a:txBody>
                    <a:bodyPr/>
                    <a:lstStyle/>
                    <a:p>
                      <a:pPr algn="ctr"/>
                      <a:r>
                        <a:rPr lang="en-IN" sz="1800" b="0" i="0" kern="1200" dirty="0" smtClean="0">
                          <a:solidFill>
                            <a:schemeClr val="lt1"/>
                          </a:solidFill>
                          <a:effectLst/>
                          <a:latin typeface="+mn-lt"/>
                          <a:ea typeface="+mn-ea"/>
                          <a:cs typeface="+mn-cs"/>
                        </a:rPr>
                        <a:t>Old Process </a:t>
                      </a:r>
                      <a:endParaRPr lang="en-IN" dirty="0"/>
                    </a:p>
                  </a:txBody>
                  <a:tcPr/>
                </a:tc>
                <a:tc>
                  <a:txBody>
                    <a:bodyPr/>
                    <a:lstStyle/>
                    <a:p>
                      <a:pPr algn="ctr"/>
                      <a:r>
                        <a:rPr lang="en-IN" sz="1800" b="0" i="0" kern="1200" dirty="0" smtClean="0">
                          <a:solidFill>
                            <a:schemeClr val="lt1"/>
                          </a:solidFill>
                          <a:effectLst/>
                          <a:latin typeface="+mn-lt"/>
                          <a:ea typeface="+mn-ea"/>
                          <a:cs typeface="+mn-cs"/>
                        </a:rPr>
                        <a:t>DevOps</a:t>
                      </a:r>
                      <a:endParaRPr lang="en-IN" dirty="0"/>
                    </a:p>
                  </a:txBody>
                  <a:tcPr/>
                </a:tc>
                <a:extLst>
                  <a:ext uri="{0D108BD9-81ED-4DB2-BD59-A6C34878D82A}">
                    <a16:rowId xmlns:a16="http://schemas.microsoft.com/office/drawing/2014/main" val="3050236818"/>
                  </a:ext>
                </a:extLst>
              </a:tr>
              <a:tr h="370840">
                <a:tc>
                  <a:txBody>
                    <a:bodyPr/>
                    <a:lstStyle/>
                    <a:p>
                      <a:r>
                        <a:rPr lang="en-US" sz="1800" b="0" i="0" kern="1200" dirty="0" smtClean="0">
                          <a:solidFill>
                            <a:schemeClr val="dk1"/>
                          </a:solidFill>
                          <a:effectLst/>
                          <a:latin typeface="+mn-lt"/>
                          <a:ea typeface="+mn-ea"/>
                          <a:cs typeface="+mn-cs"/>
                        </a:rPr>
                        <a:t>After placing an order for new servers,   the   Development   team works   on   testing.   The   Operations team works on extensive paperwork as required in enterprises to deploy the infrastructure.</a:t>
                      </a:r>
                      <a:endParaRPr lang="en-IN" dirty="0"/>
                    </a:p>
                  </a:txBody>
                  <a:tcPr/>
                </a:tc>
                <a:tc>
                  <a:txBody>
                    <a:bodyPr/>
                    <a:lstStyle/>
                    <a:p>
                      <a:r>
                        <a:rPr lang="en-US" sz="1800" b="0" i="0" kern="1200" dirty="0" smtClean="0">
                          <a:solidFill>
                            <a:schemeClr val="dk1"/>
                          </a:solidFill>
                          <a:effectLst/>
                          <a:latin typeface="+mn-lt"/>
                          <a:ea typeface="+mn-ea"/>
                          <a:cs typeface="+mn-cs"/>
                        </a:rPr>
                        <a:t>After placing an order for new servers Development and Operations team work together on the paperwork </a:t>
                      </a:r>
                    </a:p>
                    <a:p>
                      <a:r>
                        <a:rPr lang="en-US" sz="1800" b="0" i="0" kern="1200" dirty="0" smtClean="0">
                          <a:solidFill>
                            <a:schemeClr val="dk1"/>
                          </a:solidFill>
                          <a:effectLst/>
                          <a:latin typeface="+mn-lt"/>
                          <a:ea typeface="+mn-ea"/>
                          <a:cs typeface="+mn-cs"/>
                        </a:rPr>
                        <a:t>to set up the new servers. This results in </a:t>
                      </a:r>
                    </a:p>
                    <a:p>
                      <a:r>
                        <a:rPr lang="en-US" sz="1800" b="0" i="0" kern="1200" dirty="0" smtClean="0">
                          <a:solidFill>
                            <a:schemeClr val="dk1"/>
                          </a:solidFill>
                          <a:effectLst/>
                          <a:latin typeface="+mn-lt"/>
                          <a:ea typeface="+mn-ea"/>
                          <a:cs typeface="+mn-cs"/>
                        </a:rPr>
                        <a:t>better visibility of infrastructure requirements.</a:t>
                      </a:r>
                    </a:p>
                    <a:p>
                      <a:endParaRPr lang="en-IN" dirty="0"/>
                    </a:p>
                  </a:txBody>
                  <a:tcPr/>
                </a:tc>
                <a:extLst>
                  <a:ext uri="{0D108BD9-81ED-4DB2-BD59-A6C34878D82A}">
                    <a16:rowId xmlns:a16="http://schemas.microsoft.com/office/drawing/2014/main" val="3159636604"/>
                  </a:ext>
                </a:extLst>
              </a:tr>
              <a:tr h="370840">
                <a:tc>
                  <a:txBody>
                    <a:bodyPr/>
                    <a:lstStyle/>
                    <a:p>
                      <a:r>
                        <a:rPr lang="en-US" dirty="0" smtClean="0"/>
                        <a:t>No   inputs   are   available from   developers   who   have   deep knowledge of the application.</a:t>
                      </a:r>
                      <a:endParaRPr lang="en-IN" dirty="0"/>
                    </a:p>
                  </a:txBody>
                  <a:tcPr/>
                </a:tc>
                <a:tc>
                  <a:txBody>
                    <a:bodyPr/>
                    <a:lstStyle/>
                    <a:p>
                      <a:r>
                        <a:rPr lang="en-US" dirty="0" smtClean="0"/>
                        <a:t>Requirements   are   pretty   accurate   due   to   the   inputs from the developers</a:t>
                      </a:r>
                      <a:endParaRPr lang="en-IN" dirty="0"/>
                    </a:p>
                  </a:txBody>
                  <a:tcPr/>
                </a:tc>
                <a:extLst>
                  <a:ext uri="{0D108BD9-81ED-4DB2-BD59-A6C34878D82A}">
                    <a16:rowId xmlns:a16="http://schemas.microsoft.com/office/drawing/2014/main" val="1913689037"/>
                  </a:ext>
                </a:extLst>
              </a:tr>
              <a:tr h="370840">
                <a:tc>
                  <a:txBody>
                    <a:bodyPr/>
                    <a:lstStyle/>
                    <a:p>
                      <a:r>
                        <a:rPr lang="en-US" dirty="0" smtClean="0"/>
                        <a:t>The   operations   team   has   no   clue about   the   progress   of   the Development team. The operations team develops a monitoring plan as per their understanding</a:t>
                      </a:r>
                      <a:endParaRPr lang="en-IN" dirty="0"/>
                    </a:p>
                  </a:txBody>
                  <a:tcPr/>
                </a:tc>
                <a:tc>
                  <a:txBody>
                    <a:bodyPr/>
                    <a:lstStyle/>
                    <a:p>
                      <a:endParaRPr lang="en-IN"/>
                    </a:p>
                  </a:txBody>
                  <a:tcPr/>
                </a:tc>
                <a:extLst>
                  <a:ext uri="{0D108BD9-81ED-4DB2-BD59-A6C34878D82A}">
                    <a16:rowId xmlns:a16="http://schemas.microsoft.com/office/drawing/2014/main" val="1236856158"/>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18201306"/>
                  </a:ext>
                </a:extLst>
              </a:tr>
            </a:tbl>
          </a:graphicData>
        </a:graphic>
      </p:graphicFrame>
      <p:sp>
        <p:nvSpPr>
          <p:cNvPr id="4" name="Slide Number Placeholder 3"/>
          <p:cNvSpPr>
            <a:spLocks noGrp="1"/>
          </p:cNvSpPr>
          <p:nvPr>
            <p:ph type="sldNum" sz="quarter" idx="12"/>
          </p:nvPr>
        </p:nvSpPr>
        <p:spPr/>
        <p:txBody>
          <a:bodyPr/>
          <a:lstStyle/>
          <a:p>
            <a:fld id="{CBABCCC1-BF11-4F37-963E-1BCD5B23FD72}" type="slidenum">
              <a:rPr lang="en-IN" smtClean="0"/>
              <a:pPr/>
              <a:t>5</a:t>
            </a:fld>
            <a:endParaRPr lang="en-IN"/>
          </a:p>
        </p:txBody>
      </p:sp>
    </p:spTree>
    <p:extLst>
      <p:ext uri="{BB962C8B-B14F-4D97-AF65-F5344CB8AC3E}">
        <p14:creationId xmlns:p14="http://schemas.microsoft.com/office/powerpoint/2010/main" val="275625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203" y="958898"/>
            <a:ext cx="9603275" cy="1049235"/>
          </a:xfrm>
        </p:spPr>
        <p:txBody>
          <a:bodyPr/>
          <a:lstStyle/>
          <a:p>
            <a:r>
              <a:rPr lang="en-IN" dirty="0" smtClean="0"/>
              <a:t>BEST PRACTISES IN DEVOPS</a:t>
            </a:r>
            <a:endParaRPr lang="en-IN" dirty="0"/>
          </a:p>
        </p:txBody>
      </p:sp>
      <p:sp>
        <p:nvSpPr>
          <p:cNvPr id="3" name="Slide Number Placeholder 2"/>
          <p:cNvSpPr>
            <a:spLocks noGrp="1"/>
          </p:cNvSpPr>
          <p:nvPr>
            <p:ph type="sldNum" sz="quarter" idx="12"/>
          </p:nvPr>
        </p:nvSpPr>
        <p:spPr/>
        <p:txBody>
          <a:bodyPr/>
          <a:lstStyle/>
          <a:p>
            <a:fld id="{CBABCCC1-BF11-4F37-963E-1BCD5B23FD72}" type="slidenum">
              <a:rPr lang="en-IN" smtClean="0"/>
              <a:pPr/>
              <a:t>6</a:t>
            </a:fld>
            <a:endParaRPr lang="en-IN"/>
          </a:p>
        </p:txBody>
      </p:sp>
      <p:sp>
        <p:nvSpPr>
          <p:cNvPr id="4" name="Rectangle 3"/>
          <p:cNvSpPr/>
          <p:nvPr/>
        </p:nvSpPr>
        <p:spPr>
          <a:xfrm>
            <a:off x="2268188" y="2738872"/>
            <a:ext cx="8526483" cy="224676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DevOps, a set of practices combining software development (Dev) and IT operations (Ops), aims to shorten the system development life cycle and provide continuous delivery with high software quality. Here are some best practices for implementing DevOps effectively: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76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E3E8-50ED-4BFF-29E3-0089383C0D58}"/>
              </a:ext>
            </a:extLst>
          </p:cNvPr>
          <p:cNvSpPr>
            <a:spLocks noGrp="1"/>
          </p:cNvSpPr>
          <p:nvPr>
            <p:ph type="title"/>
          </p:nvPr>
        </p:nvSpPr>
        <p:spPr>
          <a:xfrm>
            <a:off x="1451579" y="1259840"/>
            <a:ext cx="9603275" cy="593914"/>
          </a:xfrm>
        </p:spPr>
        <p:txBody>
          <a:bodyPr>
            <a:normAutofit fontScale="90000"/>
          </a:bodyPr>
          <a:lstStyle/>
          <a:p>
            <a:r>
              <a:rPr lang="en-US" dirty="0"/>
              <a:t>1. Culture and Collaboration</a:t>
            </a:r>
            <a:br>
              <a:rPr lang="en-US" dirty="0"/>
            </a:br>
            <a:endParaRPr lang="en-IN" dirty="0"/>
          </a:p>
        </p:txBody>
      </p:sp>
      <p:sp>
        <p:nvSpPr>
          <p:cNvPr id="3" name="Slide Number Placeholder 2">
            <a:extLst>
              <a:ext uri="{FF2B5EF4-FFF2-40B4-BE49-F238E27FC236}">
                <a16:creationId xmlns:a16="http://schemas.microsoft.com/office/drawing/2014/main" id="{6067A754-E96C-832B-7991-F4F676D6B1B1}"/>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7" name="TextBox 6">
            <a:extLst>
              <a:ext uri="{FF2B5EF4-FFF2-40B4-BE49-F238E27FC236}">
                <a16:creationId xmlns:a16="http://schemas.microsoft.com/office/drawing/2014/main" id="{6EC087C2-7057-A613-A565-C92C6E363B36}"/>
              </a:ext>
            </a:extLst>
          </p:cNvPr>
          <p:cNvSpPr txBox="1"/>
          <p:nvPr/>
        </p:nvSpPr>
        <p:spPr>
          <a:xfrm>
            <a:off x="1451579" y="2413338"/>
            <a:ext cx="9470421" cy="2954655"/>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Foster a Collaborative Culture</a:t>
            </a:r>
            <a:r>
              <a:rPr lang="en-US" sz="2400" dirty="0"/>
              <a:t>: Break down silos between development and operations teams. Encourage shared responsibility, transparency, and mutual respect.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u="sng" dirty="0"/>
              <a:t>Promote Continuous Learning</a:t>
            </a:r>
            <a:r>
              <a:rPr lang="en-US" sz="2400" dirty="0"/>
              <a:t>: Encourage continuous learning and improvement through regular training, workshops, and knowledge sharing sessions.</a:t>
            </a:r>
            <a:endParaRPr lang="en-IN" sz="2400" dirty="0"/>
          </a:p>
        </p:txBody>
      </p:sp>
    </p:spTree>
    <p:extLst>
      <p:ext uri="{BB962C8B-B14F-4D97-AF65-F5344CB8AC3E}">
        <p14:creationId xmlns:p14="http://schemas.microsoft.com/office/powerpoint/2010/main" val="59500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E12B-D1BC-D836-3A87-5CBF999D51A8}"/>
              </a:ext>
            </a:extLst>
          </p:cNvPr>
          <p:cNvSpPr>
            <a:spLocks noGrp="1"/>
          </p:cNvSpPr>
          <p:nvPr>
            <p:ph type="title"/>
          </p:nvPr>
        </p:nvSpPr>
        <p:spPr>
          <a:xfrm>
            <a:off x="1451579" y="1350176"/>
            <a:ext cx="9603275" cy="503578"/>
          </a:xfrm>
        </p:spPr>
        <p:txBody>
          <a:bodyPr>
            <a:normAutofit fontScale="90000"/>
          </a:bodyPr>
          <a:lstStyle/>
          <a:p>
            <a:r>
              <a:rPr lang="en-IN" b="1" i="0" dirty="0">
                <a:solidFill>
                  <a:srgbClr val="0D0D0D"/>
                </a:solidFill>
                <a:effectLst/>
                <a:highlight>
                  <a:srgbClr val="FFFFFF"/>
                </a:highlight>
                <a:latin typeface="ui-sans-serif"/>
              </a:rPr>
              <a:t>2. Automation</a:t>
            </a:r>
            <a:br>
              <a:rPr lang="en-IN" b="1" i="0" dirty="0">
                <a:solidFill>
                  <a:srgbClr val="0D0D0D"/>
                </a:solidFill>
                <a:effectLst/>
                <a:highlight>
                  <a:srgbClr val="FFFFFF"/>
                </a:highlight>
                <a:latin typeface="ui-sans-serif"/>
              </a:rPr>
            </a:br>
            <a:endParaRPr lang="en-IN" dirty="0"/>
          </a:p>
        </p:txBody>
      </p:sp>
      <p:sp>
        <p:nvSpPr>
          <p:cNvPr id="3" name="Slide Number Placeholder 2">
            <a:extLst>
              <a:ext uri="{FF2B5EF4-FFF2-40B4-BE49-F238E27FC236}">
                <a16:creationId xmlns:a16="http://schemas.microsoft.com/office/drawing/2014/main" id="{0B6DFB84-EA42-DD47-A124-DE62FF62E21D}"/>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7" name="TextBox 6">
            <a:extLst>
              <a:ext uri="{FF2B5EF4-FFF2-40B4-BE49-F238E27FC236}">
                <a16:creationId xmlns:a16="http://schemas.microsoft.com/office/drawing/2014/main" id="{745E2536-2AF4-B806-9C52-0640984EE63D}"/>
              </a:ext>
            </a:extLst>
          </p:cNvPr>
          <p:cNvSpPr txBox="1"/>
          <p:nvPr/>
        </p:nvSpPr>
        <p:spPr>
          <a:xfrm>
            <a:off x="1451579" y="2413338"/>
            <a:ext cx="9805701" cy="2954655"/>
          </a:xfrm>
          <a:prstGeom prst="rect">
            <a:avLst/>
          </a:prstGeom>
          <a:noFill/>
        </p:spPr>
        <p:txBody>
          <a:bodyPr wrap="square">
            <a:spAutoFit/>
          </a:bodyPr>
          <a:lstStyle/>
          <a:p>
            <a:pPr marL="342900" indent="-342900">
              <a:buFont typeface="Arial" panose="020B0604020202020204" pitchFamily="34" charset="0"/>
              <a:buChar char="•"/>
            </a:pPr>
            <a:r>
              <a:rPr lang="en-US" sz="2400" u="sng" dirty="0"/>
              <a:t>Automate Everything</a:t>
            </a:r>
            <a:r>
              <a:rPr lang="en-US" sz="2400" dirty="0"/>
              <a:t>: Automate repetitive tasks such as code integration, testing, deployment, and infrastructure management. Use tools like Jenkins, Ansible, Puppet, and Chef.</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sz="2400" u="sng" dirty="0"/>
              <a:t>Infrastructure as Code (</a:t>
            </a:r>
            <a:r>
              <a:rPr lang="en-US" sz="2400" u="sng" dirty="0" err="1"/>
              <a:t>IaC</a:t>
            </a:r>
            <a:r>
              <a:rPr lang="en-US" sz="2400" dirty="0"/>
              <a:t>): Manage and provision computing infrastructure using machine-readable definition files rather than physical hardware configuration. Tools like Terraform and AWS CloudFormation are popular choices.</a:t>
            </a:r>
            <a:endParaRPr lang="en-IN" sz="2400" dirty="0"/>
          </a:p>
        </p:txBody>
      </p:sp>
    </p:spTree>
    <p:extLst>
      <p:ext uri="{BB962C8B-B14F-4D97-AF65-F5344CB8AC3E}">
        <p14:creationId xmlns:p14="http://schemas.microsoft.com/office/powerpoint/2010/main" val="104662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5464-DBBD-8D47-2FE9-F1BEC8ABF8FF}"/>
              </a:ext>
            </a:extLst>
          </p:cNvPr>
          <p:cNvSpPr>
            <a:spLocks noGrp="1"/>
          </p:cNvSpPr>
          <p:nvPr>
            <p:ph type="title"/>
          </p:nvPr>
        </p:nvSpPr>
        <p:spPr/>
        <p:txBody>
          <a:bodyPr/>
          <a:lstStyle/>
          <a:p>
            <a:r>
              <a:rPr lang="en-US" dirty="0"/>
              <a:t>3. </a:t>
            </a:r>
            <a:r>
              <a:rPr lang="en-US" sz="2400" dirty="0"/>
              <a:t>Continuous Integration and Continuous Deployment      (CI/CD)</a:t>
            </a:r>
            <a:endParaRPr lang="en-IN" sz="2400" dirty="0"/>
          </a:p>
        </p:txBody>
      </p:sp>
      <p:sp>
        <p:nvSpPr>
          <p:cNvPr id="3" name="Slide Number Placeholder 2">
            <a:extLst>
              <a:ext uri="{FF2B5EF4-FFF2-40B4-BE49-F238E27FC236}">
                <a16:creationId xmlns:a16="http://schemas.microsoft.com/office/drawing/2014/main" id="{69360FFF-D16E-A419-7D16-C332813620DA}"/>
              </a:ext>
            </a:extLst>
          </p:cNvPr>
          <p:cNvSpPr>
            <a:spLocks noGrp="1"/>
          </p:cNvSpPr>
          <p:nvPr>
            <p:ph type="sldNum" sz="quarter" idx="12"/>
          </p:nvPr>
        </p:nvSpPr>
        <p:spPr/>
        <p:txBody>
          <a:bodyPr/>
          <a:lstStyle/>
          <a:p>
            <a:fld id="{CBABCCC1-BF11-4F37-963E-1BCD5B23FD72}" type="slidenum">
              <a:rPr lang="en-IN" smtClean="0"/>
              <a:pPr/>
              <a:t>9</a:t>
            </a:fld>
            <a:endParaRPr lang="en-IN"/>
          </a:p>
        </p:txBody>
      </p:sp>
      <p:sp>
        <p:nvSpPr>
          <p:cNvPr id="7" name="TextBox 6">
            <a:extLst>
              <a:ext uri="{FF2B5EF4-FFF2-40B4-BE49-F238E27FC236}">
                <a16:creationId xmlns:a16="http://schemas.microsoft.com/office/drawing/2014/main" id="{DF0F20EF-1492-7E50-D9F8-26A5D94CD0D8}"/>
              </a:ext>
            </a:extLst>
          </p:cNvPr>
          <p:cNvSpPr txBox="1"/>
          <p:nvPr/>
        </p:nvSpPr>
        <p:spPr>
          <a:xfrm>
            <a:off x="1097280" y="2413338"/>
            <a:ext cx="10495280" cy="2215991"/>
          </a:xfrm>
          <a:prstGeom prst="rect">
            <a:avLst/>
          </a:prstGeom>
          <a:noFill/>
        </p:spPr>
        <p:txBody>
          <a:bodyPr wrap="square">
            <a:spAutoFit/>
          </a:bodyPr>
          <a:lstStyle/>
          <a:p>
            <a:pPr marL="285750" indent="-285750">
              <a:buFont typeface="Arial" panose="020B0604020202020204" pitchFamily="34" charset="0"/>
              <a:buChar char="•"/>
            </a:pPr>
            <a:r>
              <a:rPr lang="en-US" sz="2400" u="sng" dirty="0"/>
              <a:t>Implement CI/CD Pipelines</a:t>
            </a:r>
            <a:r>
              <a:rPr lang="en-US" sz="2400" dirty="0"/>
              <a:t>: Automate the integration and deployment process to ensure code changes are automatically tested and deployed. This reduces manual errors and speeds up the release cycle.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u="sng" dirty="0"/>
              <a:t>Automated Testing: </a:t>
            </a:r>
            <a:r>
              <a:rPr lang="en-US" sz="2400" dirty="0"/>
              <a:t>Integrate automated testing (unit, integration, and end-to-end) into the CI/CD pipeline to catch issues early.</a:t>
            </a:r>
            <a:endParaRPr lang="en-IN" sz="2400" dirty="0"/>
          </a:p>
        </p:txBody>
      </p:sp>
    </p:spTree>
    <p:extLst>
      <p:ext uri="{BB962C8B-B14F-4D97-AF65-F5344CB8AC3E}">
        <p14:creationId xmlns:p14="http://schemas.microsoft.com/office/powerpoint/2010/main" val="33189060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479</TotalTime>
  <Words>1019</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BioRhyme ExtraBold</vt:lpstr>
      <vt:lpstr>Calibri</vt:lpstr>
      <vt:lpstr>Gill Sans MT</vt:lpstr>
      <vt:lpstr>Poppins</vt:lpstr>
      <vt:lpstr>Times New Roman</vt:lpstr>
      <vt:lpstr>ui-sans-serif</vt:lpstr>
      <vt:lpstr>Gallery</vt:lpstr>
      <vt:lpstr> COURSE NAME – Cloud and devops               COURSE CODE:22CS2243F</vt:lpstr>
      <vt:lpstr>DEVOPS</vt:lpstr>
      <vt:lpstr>DEVOPS</vt:lpstr>
      <vt:lpstr>Why DevOps?</vt:lpstr>
      <vt:lpstr>How is DevOps different from traditional IT</vt:lpstr>
      <vt:lpstr>BEST PRACTISES IN DEVOPS</vt:lpstr>
      <vt:lpstr>1. Culture and Collaboration </vt:lpstr>
      <vt:lpstr>2. Automation </vt:lpstr>
      <vt:lpstr>3. Continuous Integration and Continuous Deployment      (CI/CD)</vt:lpstr>
      <vt:lpstr>4.Monitoring and Logging</vt:lpstr>
      <vt:lpstr>5. Security</vt:lpstr>
      <vt:lpstr>6. Scalability and Flexibility</vt:lpstr>
      <vt:lpstr>7. Version Control Systems</vt:lpstr>
      <vt:lpstr>8. Feedback Loops</vt:lpstr>
      <vt:lpstr>9. Continuous Improvement</vt:lpstr>
      <vt:lpstr>10. Tooling and Integration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dc:title>
  <dc:creator>Dr Manoj Wadhwa</dc:creator>
  <cp:lastModifiedBy>Sathyavani Addanki</cp:lastModifiedBy>
  <cp:revision>36</cp:revision>
  <dcterms:created xsi:type="dcterms:W3CDTF">2023-05-03T04:55:26Z</dcterms:created>
  <dcterms:modified xsi:type="dcterms:W3CDTF">2024-07-11T11:28:22Z</dcterms:modified>
</cp:coreProperties>
</file>