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0EF9E-9D08-D0D3-BEFC-9B74085B75E8}" v="12" dt="2024-06-07T05:32:31.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AC748-F049-42CC-B73E-6744FB79BB6E}"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2AF34-9094-46D3-9872-1D2AC6C99CFA}" type="slidenum">
              <a:rPr lang="en-IN" smtClean="0"/>
              <a:t>‹#›</a:t>
            </a:fld>
            <a:endParaRPr lang="en-IN"/>
          </a:p>
        </p:txBody>
      </p:sp>
    </p:spTree>
    <p:extLst>
      <p:ext uri="{BB962C8B-B14F-4D97-AF65-F5344CB8AC3E}">
        <p14:creationId xmlns:p14="http://schemas.microsoft.com/office/powerpoint/2010/main" val="41825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6FCD94-4C78-4061-94A7-219B5B96B0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781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1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556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6FCD94-4C78-4061-94A7-219B5B96B0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26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71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82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5207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D9580-1670-4BDA-9D14-2A133AB13975}" type="datetimeFigureOut">
              <a:rPr lang="en-IN" smtClean="0"/>
              <a:t>22-06-2024</a:t>
            </a:fld>
            <a:endParaRPr lang="en-IN"/>
          </a:p>
        </p:txBody>
      </p:sp>
      <p:sp>
        <p:nvSpPr>
          <p:cNvPr id="9" name="Slide Number Placeholder 8"/>
          <p:cNvSpPr>
            <a:spLocks noGrp="1"/>
          </p:cNvSpPr>
          <p:nvPr>
            <p:ph type="sldNum" sz="quarter" idx="12"/>
          </p:nvPr>
        </p:nvSpPr>
        <p:spPr/>
        <p:txBody>
          <a:bodyPr/>
          <a:lstStyle/>
          <a:p>
            <a:fld id="{0F6FCD94-4C78-4061-94A7-219B5B96B0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97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D9580-1670-4BDA-9D14-2A133AB13975}" type="datetimeFigureOut">
              <a:rPr lang="en-IN" smtClean="0"/>
              <a:t>22-06-2024</a:t>
            </a:fld>
            <a:endParaRPr lang="en-IN"/>
          </a:p>
        </p:txBody>
      </p:sp>
      <p:sp>
        <p:nvSpPr>
          <p:cNvPr id="5" name="Slide Number Placeholder 4"/>
          <p:cNvSpPr>
            <a:spLocks noGrp="1"/>
          </p:cNvSpPr>
          <p:nvPr>
            <p:ph type="sldNum" sz="quarter" idx="12"/>
          </p:nvPr>
        </p:nvSpPr>
        <p:spPr/>
        <p:txBody>
          <a:bodyPr/>
          <a:lstStyle/>
          <a:p>
            <a:fld id="{0F6FCD94-4C78-4061-94A7-219B5B96B0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56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D9580-1670-4BDA-9D14-2A133AB13975}" type="datetimeFigureOut">
              <a:rPr lang="en-IN" smtClean="0"/>
              <a:t>22-06-2024</a:t>
            </a:fld>
            <a:endParaRPr lang="en-IN"/>
          </a:p>
        </p:txBody>
      </p:sp>
      <p:sp>
        <p:nvSpPr>
          <p:cNvPr id="4" name="Slide Number Placeholder 3"/>
          <p:cNvSpPr>
            <a:spLocks noGrp="1"/>
          </p:cNvSpPr>
          <p:nvPr>
            <p:ph type="sldNum" sz="quarter" idx="12"/>
          </p:nvPr>
        </p:nvSpPr>
        <p:spPr/>
        <p:txBody>
          <a:bodyPr/>
          <a:lstStyle/>
          <a:p>
            <a:fld id="{0F6FCD94-4C78-4061-94A7-219B5B96B034}" type="slidenum">
              <a:rPr lang="en-IN" smtClean="0"/>
              <a:t>‹#›</a:t>
            </a:fld>
            <a:endParaRPr lang="en-IN"/>
          </a:p>
        </p:txBody>
      </p:sp>
    </p:spTree>
    <p:extLst>
      <p:ext uri="{BB962C8B-B14F-4D97-AF65-F5344CB8AC3E}">
        <p14:creationId xmlns:p14="http://schemas.microsoft.com/office/powerpoint/2010/main" val="176287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37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651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969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714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56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D9580-1670-4BDA-9D14-2A133AB13975}" type="datetimeFigureOut">
              <a:rPr lang="en-IN" smtClean="0"/>
              <a:t>22-06-2024</a:t>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93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54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D9580-1670-4BDA-9D14-2A133AB13975}" type="datetimeFigureOut">
              <a:rPr lang="en-IN" smtClean="0"/>
              <a:t>22-06-2024</a:t>
            </a:fld>
            <a:endParaRPr lang="en-IN"/>
          </a:p>
        </p:txBody>
      </p:sp>
      <p:sp>
        <p:nvSpPr>
          <p:cNvPr id="9" name="Slide Number Placeholder 8"/>
          <p:cNvSpPr>
            <a:spLocks noGrp="1"/>
          </p:cNvSpPr>
          <p:nvPr>
            <p:ph type="sldNum" sz="quarter" idx="12"/>
          </p:nvPr>
        </p:nvSpPr>
        <p:spPr/>
        <p:txBody>
          <a:bodyPr/>
          <a:lstStyle/>
          <a:p>
            <a:fld id="{0F6FCD94-4C78-4061-94A7-219B5B96B0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73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D9580-1670-4BDA-9D14-2A133AB13975}" type="datetimeFigureOut">
              <a:rPr lang="en-IN" smtClean="0"/>
              <a:t>22-06-2024</a:t>
            </a:fld>
            <a:endParaRPr lang="en-IN"/>
          </a:p>
        </p:txBody>
      </p:sp>
      <p:sp>
        <p:nvSpPr>
          <p:cNvPr id="5" name="Slide Number Placeholder 4"/>
          <p:cNvSpPr>
            <a:spLocks noGrp="1"/>
          </p:cNvSpPr>
          <p:nvPr>
            <p:ph type="sldNum" sz="quarter" idx="12"/>
          </p:nvPr>
        </p:nvSpPr>
        <p:spPr/>
        <p:txBody>
          <a:bodyPr/>
          <a:lstStyle/>
          <a:p>
            <a:fld id="{0F6FCD94-4C78-4061-94A7-219B5B96B0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66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D9580-1670-4BDA-9D14-2A133AB13975}" type="datetimeFigureOut">
              <a:rPr lang="en-IN" smtClean="0"/>
              <a:t>22-06-2024</a:t>
            </a:fld>
            <a:endParaRPr lang="en-IN"/>
          </a:p>
        </p:txBody>
      </p:sp>
      <p:sp>
        <p:nvSpPr>
          <p:cNvPr id="4" name="Slide Number Placeholder 3"/>
          <p:cNvSpPr>
            <a:spLocks noGrp="1"/>
          </p:cNvSpPr>
          <p:nvPr>
            <p:ph type="sldNum" sz="quarter" idx="12"/>
          </p:nvPr>
        </p:nvSpPr>
        <p:spPr/>
        <p:txBody>
          <a:bodyPr/>
          <a:lstStyle/>
          <a:p>
            <a:fld id="{0F6FCD94-4C78-4061-94A7-219B5B96B034}" type="slidenum">
              <a:rPr lang="en-IN" smtClean="0"/>
              <a:t>‹#›</a:t>
            </a:fld>
            <a:endParaRPr lang="en-IN"/>
          </a:p>
        </p:txBody>
      </p:sp>
    </p:spTree>
    <p:extLst>
      <p:ext uri="{BB962C8B-B14F-4D97-AF65-F5344CB8AC3E}">
        <p14:creationId xmlns:p14="http://schemas.microsoft.com/office/powerpoint/2010/main" val="6355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3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6D9580-1670-4BDA-9D14-2A133AB13975}" type="datetimeFigureOut">
              <a:rPr lang="en-IN" smtClean="0"/>
              <a:t>22-06-2024</a:t>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21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6D9580-1670-4BDA-9D14-2A133AB13975}" type="datetimeFigureOut">
              <a:rPr lang="en-IN" smtClean="0"/>
              <a:t>22-06-2024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0F6FCD94-4C78-4061-94A7-219B5B96B0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729327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6D9580-1670-4BDA-9D14-2A133AB13975}" type="datetimeFigureOut">
              <a:rPr lang="en-IN" smtClean="0"/>
              <a:t>22-06-2024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0F6FCD94-4C78-4061-94A7-219B5B96B0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47119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jfrog.com/integration/docker-registry/" TargetMode="External"/><Relationship Id="rId2" Type="http://schemas.openxmlformats.org/officeDocument/2006/relationships/hyperlink" Target="https://jfrog.com/container-registry/"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aws.amazon.com/ebs/"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xmlns=""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xmlns="" id="{813E5521-4B1D-7E4F-BDDB-4B4CD5EDDC94}"/>
              </a:ext>
            </a:extLst>
          </p:cNvPr>
          <p:cNvSpPr txBox="1"/>
          <p:nvPr/>
        </p:nvSpPr>
        <p:spPr>
          <a:xfrm>
            <a:off x="2091448" y="1193798"/>
            <a:ext cx="8433880" cy="2308284"/>
          </a:xfrm>
          <a:prstGeom prst="rect">
            <a:avLst/>
          </a:prstGeom>
          <a:noFill/>
          <a:ln>
            <a:noFill/>
          </a:ln>
        </p:spPr>
        <p:txBody>
          <a:bodyPr spcFirstLastPara="1" wrap="square" lIns="91425" tIns="45700" rIns="91425" bIns="45700" anchor="t" anchorCtr="0">
            <a:spAutoFit/>
          </a:bodyPr>
          <a:lstStyle/>
          <a:p>
            <a:pPr algn="ctr"/>
            <a:r>
              <a:rPr lang="en-US" sz="3000" b="1" cap="all" dirty="0">
                <a:ln/>
                <a:solidFill>
                  <a:srgbClr val="C00000"/>
                </a:solidFill>
                <a:cs typeface="Poppins" panose="00000500000000000000" pitchFamily="2" charset="0"/>
                <a:sym typeface="BioRhyme ExtraBold"/>
              </a:rPr>
              <a:t>COURSE NAME – </a:t>
            </a:r>
            <a:r>
              <a:rPr lang="en-IN" sz="3000" b="1" cap="all" dirty="0">
                <a:ln/>
                <a:solidFill>
                  <a:srgbClr val="C00000"/>
                </a:solidFill>
                <a:cs typeface="Poppins" panose="00000500000000000000" pitchFamily="2" charset="0"/>
              </a:rPr>
              <a:t>CLOUD DEVOPS (EPAM)</a:t>
            </a:r>
          </a:p>
          <a:p>
            <a:pPr marR="0" lvl="0" indent="0" algn="ctr">
              <a:spcBef>
                <a:spcPts val="0"/>
              </a:spcBef>
              <a:spcAft>
                <a:spcPts val="0"/>
              </a:spcAft>
              <a:buNone/>
            </a:pP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algn="ctr"/>
            <a:r>
              <a:rPr lang="en-US" sz="3000" b="1" cap="all" dirty="0">
                <a:ln/>
                <a:solidFill>
                  <a:srgbClr val="C00000"/>
                </a:solidFill>
                <a:cs typeface="Poppins"/>
                <a:sym typeface="BioRhyme ExtraBold"/>
              </a:rPr>
              <a:t>COURSE CODE – </a:t>
            </a:r>
            <a:r>
              <a:rPr lang="en-IN" sz="3000" b="1" cap="all" dirty="0" smtClean="0">
                <a:ln/>
                <a:solidFill>
                  <a:srgbClr val="C00000"/>
                </a:solidFill>
                <a:cs typeface="Poppins"/>
                <a:sym typeface="BioRhyme ExtraBold"/>
              </a:rPr>
              <a:t>22cs2243f</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xmlns="" id="{2E5A2283-D36F-39F5-622B-2240BAE759C7}"/>
              </a:ext>
            </a:extLst>
          </p:cNvPr>
          <p:cNvSpPr txBox="1"/>
          <p:nvPr/>
        </p:nvSpPr>
        <p:spPr>
          <a:xfrm>
            <a:off x="2373550" y="3815681"/>
            <a:ext cx="8647889" cy="584775"/>
          </a:xfrm>
          <a:prstGeom prst="rect">
            <a:avLst/>
          </a:prstGeom>
          <a:noFill/>
        </p:spPr>
        <p:txBody>
          <a:bodyPr wrap="square" lIns="91440" tIns="45720" rIns="91440" bIns="45720" anchor="t">
            <a:spAutoFit/>
          </a:bodyPr>
          <a:lstStyle/>
          <a:p>
            <a:pPr marR="0" lvl="0" indent="0" algn="ctr">
              <a:spcBef>
                <a:spcPts val="0"/>
              </a:spcBef>
              <a:spcAft>
                <a:spcPts val="0"/>
              </a:spcAft>
              <a:buNone/>
            </a:pPr>
            <a:r>
              <a:rPr lang="en-US" sz="3200" b="1" cap="all" dirty="0">
                <a:ln/>
                <a:solidFill>
                  <a:srgbClr val="C00000"/>
                </a:solidFill>
                <a:cs typeface="Poppins"/>
                <a:sym typeface="BioRhyme ExtraBold"/>
              </a:rPr>
              <a:t>Topic: </a:t>
            </a:r>
            <a:r>
              <a:rPr lang="en-US" sz="3200" b="1" cap="all" dirty="0" smtClean="0">
                <a:ln/>
                <a:solidFill>
                  <a:srgbClr val="C00000"/>
                </a:solidFill>
                <a:cs typeface="Poppins"/>
                <a:sym typeface="BioRhyme ExtraBold"/>
              </a:rPr>
              <a:t>storage fundamentals</a:t>
            </a:r>
            <a:endParaRPr lang="en-US" sz="3200" b="1" cap="all" dirty="0">
              <a:ln/>
              <a:solidFill>
                <a:srgbClr val="C00000"/>
              </a:solidFill>
              <a:cs typeface="Poppins" panose="00000500000000000000" pitchFamily="2" charset="0"/>
              <a:sym typeface="BioRhyme ExtraBold"/>
            </a:endParaRPr>
          </a:p>
        </p:txBody>
      </p:sp>
    </p:spTree>
    <p:extLst>
      <p:ext uri="{BB962C8B-B14F-4D97-AF65-F5344CB8AC3E}">
        <p14:creationId xmlns:p14="http://schemas.microsoft.com/office/powerpoint/2010/main" val="20300124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44337-6E5B-5B32-62C7-73CC83AFC0C6}"/>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Registries</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836F8273-5AA5-1ED8-162F-001C9F47662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2F2F2F"/>
                </a:solidFill>
                <a:effectLst/>
                <a:latin typeface="Open Sans" panose="020B0606030504020204" pitchFamily="34" charset="0"/>
              </a:rPr>
              <a:t>Third-party registry services</a:t>
            </a:r>
            <a:r>
              <a:rPr lang="en-US" b="0" i="0" dirty="0">
                <a:solidFill>
                  <a:srgbClr val="2F2F2F"/>
                </a:solidFill>
                <a:effectLst/>
                <a:latin typeface="Open Sans" panose="020B0606030504020204" pitchFamily="34" charset="0"/>
              </a:rPr>
              <a:t>: Fully managed offerings that serve as a central point of access to your own container images, providing a way to store, manage, and secure them without the operational headache of running your own on-premises registry. Examples of third-party registry offerings that support Docker images include Red Hat Quay, Amazon ECR, Azure Container Registry, Google Container Registry, and the </a:t>
            </a:r>
            <a:r>
              <a:rPr lang="en-US" b="0" i="0" u="none" strike="noStrike" dirty="0" err="1">
                <a:solidFill>
                  <a:srgbClr val="40BE46"/>
                </a:solidFill>
                <a:effectLst/>
                <a:latin typeface="Open Sans" panose="020B0606030504020204" pitchFamily="34" charset="0"/>
                <a:hlinkClick r:id="rId2"/>
              </a:rPr>
              <a:t>JFrog</a:t>
            </a:r>
            <a:r>
              <a:rPr lang="en-US" b="0" i="0" u="none" strike="noStrike" dirty="0">
                <a:solidFill>
                  <a:srgbClr val="40BE46"/>
                </a:solidFill>
                <a:effectLst/>
                <a:latin typeface="Open Sans" panose="020B0606030504020204" pitchFamily="34" charset="0"/>
                <a:hlinkClick r:id="rId2"/>
              </a:rPr>
              <a:t> Container Registry</a:t>
            </a:r>
            <a:r>
              <a:rPr lang="en-US" b="0" i="0" dirty="0">
                <a:solidFill>
                  <a:srgbClr val="2F2F2F"/>
                </a:solidFill>
                <a:effectLst/>
                <a:latin typeface="Open Sans" panose="020B0606030504020204" pitchFamily="34" charset="0"/>
              </a:rPr>
              <a:t>.</a:t>
            </a:r>
          </a:p>
          <a:p>
            <a:pPr algn="l">
              <a:buFont typeface="Arial" panose="020B0604020202020204" pitchFamily="34" charset="0"/>
              <a:buChar char="•"/>
            </a:pPr>
            <a:r>
              <a:rPr lang="en-US" b="1" i="0" dirty="0">
                <a:solidFill>
                  <a:srgbClr val="2F2F2F"/>
                </a:solidFill>
                <a:effectLst/>
                <a:latin typeface="Open Sans" panose="020B0606030504020204" pitchFamily="34" charset="0"/>
              </a:rPr>
              <a:t>Self-hosted registries</a:t>
            </a:r>
            <a:r>
              <a:rPr lang="en-US" b="0" i="0" dirty="0">
                <a:solidFill>
                  <a:srgbClr val="2F2F2F"/>
                </a:solidFill>
                <a:effectLst/>
                <a:latin typeface="Open Sans" panose="020B0606030504020204" pitchFamily="34" charset="0"/>
              </a:rPr>
              <a:t>: A registry model favored by organizations that prefer to host container images on their own on-premises infrastructure – typically due to security, compliance concerns or lower latency requirements. To run your own self-hosted registry, you’ll need to deploy a registry server. Alternatively, you can set up your own private, remote, and virtual </a:t>
            </a:r>
            <a:r>
              <a:rPr lang="en-US" b="0" i="0" u="none" strike="noStrike" dirty="0">
                <a:solidFill>
                  <a:srgbClr val="40BE46"/>
                </a:solidFill>
                <a:effectLst/>
                <a:latin typeface="Open Sans" panose="020B0606030504020204" pitchFamily="34" charset="0"/>
                <a:hlinkClick r:id="rId3"/>
              </a:rPr>
              <a:t>Docker registry</a:t>
            </a:r>
            <a:r>
              <a:rPr lang="en-US" b="0" i="0" dirty="0">
                <a:solidFill>
                  <a:srgbClr val="2F2F2F"/>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277887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56C66-F69D-78B2-9A80-BDF8A217A297}"/>
              </a:ext>
            </a:extLst>
          </p:cNvPr>
          <p:cNvSpPr>
            <a:spLocks noGrp="1"/>
          </p:cNvSpPr>
          <p:nvPr>
            <p:ph type="title"/>
          </p:nvPr>
        </p:nvSpPr>
        <p:spPr/>
        <p:txBody>
          <a:bodyPr>
            <a:normAutofit fontScale="90000"/>
          </a:bodyPr>
          <a:lstStyle/>
          <a:p>
            <a:r>
              <a:rPr lang="en-US" b="1" i="0" dirty="0">
                <a:solidFill>
                  <a:srgbClr val="2F2F2F"/>
                </a:solidFill>
                <a:effectLst/>
                <a:latin typeface="Open Sans" panose="020B0606030504020204" pitchFamily="34" charset="0"/>
              </a:rPr>
              <a:t/>
            </a:r>
            <a:br>
              <a:rPr lang="en-US" b="1" i="0" dirty="0">
                <a:solidFill>
                  <a:srgbClr val="2F2F2F"/>
                </a:solidFill>
                <a:effectLst/>
                <a:latin typeface="Open Sans" panose="020B0606030504020204" pitchFamily="34" charset="0"/>
              </a:rPr>
            </a:br>
            <a:r>
              <a:rPr lang="en-IN" b="1" dirty="0"/>
              <a:t>Cloud Storage Types</a:t>
            </a:r>
            <a:br>
              <a:rPr lang="en-IN" b="1" dirty="0"/>
            </a:br>
            <a:endParaRPr lang="en-IN" dirty="0"/>
          </a:p>
        </p:txBody>
      </p:sp>
      <p:sp>
        <p:nvSpPr>
          <p:cNvPr id="3" name="Content Placeholder 2">
            <a:extLst>
              <a:ext uri="{FF2B5EF4-FFF2-40B4-BE49-F238E27FC236}">
                <a16:creationId xmlns:a16="http://schemas.microsoft.com/office/drawing/2014/main" xmlns="" id="{962FD890-8E30-EB17-F576-945966077714}"/>
              </a:ext>
            </a:extLst>
          </p:cNvPr>
          <p:cNvSpPr>
            <a:spLocks noGrp="1"/>
          </p:cNvSpPr>
          <p:nvPr>
            <p:ph idx="1"/>
          </p:nvPr>
        </p:nvSpPr>
        <p:spPr/>
        <p:txBody>
          <a:bodyPr>
            <a:normAutofit fontScale="92500" lnSpcReduction="20000"/>
          </a:bodyPr>
          <a:lstStyle/>
          <a:p>
            <a:r>
              <a:rPr lang="en-US" dirty="0"/>
              <a:t>As mentioned earlier cloud storage is generally object-based, block-based or file-based storage. These terms relate to the type of data stored, the protocols used to access it, and the method of data storage.</a:t>
            </a:r>
          </a:p>
          <a:p>
            <a:r>
              <a:rPr lang="en-US" b="1" dirty="0"/>
              <a:t>Object Storage</a:t>
            </a:r>
          </a:p>
          <a:p>
            <a:r>
              <a:rPr lang="en-US" dirty="0"/>
              <a:t>With object storage data is managed as individual objects rather than a file hierarchy (as with a traditional file system). Each object includes the data itself, metadata (data about the data), and a globally unique identifier.</a:t>
            </a:r>
          </a:p>
          <a:p>
            <a:r>
              <a:rPr lang="en-US" dirty="0"/>
              <a:t>Due to its flat file structure, object storage has virtually unlimited scalability and allows the retention of massive amounts of unstructured data. The data is often replicated across multiple physical systems and facilities providing high availability and durability.</a:t>
            </a:r>
          </a:p>
          <a:p>
            <a:endParaRPr lang="en-IN" dirty="0"/>
          </a:p>
        </p:txBody>
      </p:sp>
    </p:spTree>
    <p:extLst>
      <p:ext uri="{BB962C8B-B14F-4D97-AF65-F5344CB8AC3E}">
        <p14:creationId xmlns:p14="http://schemas.microsoft.com/office/powerpoint/2010/main" val="271849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C7BBC-4F1B-7EFB-C428-4DEF454F08B7}"/>
              </a:ext>
            </a:extLst>
          </p:cNvPr>
          <p:cNvSpPr>
            <a:spLocks noGrp="1"/>
          </p:cNvSpPr>
          <p:nvPr>
            <p:ph type="title"/>
          </p:nvPr>
        </p:nvSpPr>
        <p:spPr/>
        <p:txBody>
          <a:bodyPr>
            <a:normAutofit fontScale="90000"/>
          </a:bodyPr>
          <a:lstStyle/>
          <a:p>
            <a:r>
              <a:rPr lang="en-US" b="1" dirty="0"/>
              <a:t>Block Storage</a:t>
            </a:r>
            <a:br>
              <a:rPr lang="en-US" b="1" dirty="0"/>
            </a:br>
            <a:r>
              <a:rPr lang="en-US" dirty="0"/>
              <a:t>Data is stored and managed in </a:t>
            </a:r>
            <a:r>
              <a:rPr lang="en-US" dirty="0" err="1"/>
              <a:t>bl</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283C12EF-0564-4E48-31DC-EC139BBF4B4C}"/>
              </a:ext>
            </a:extLst>
          </p:cNvPr>
          <p:cNvSpPr>
            <a:spLocks noGrp="1"/>
          </p:cNvSpPr>
          <p:nvPr>
            <p:ph idx="1"/>
          </p:nvPr>
        </p:nvSpPr>
        <p:spPr/>
        <p:txBody>
          <a:bodyPr>
            <a:normAutofit fontScale="92500" lnSpcReduction="10000"/>
          </a:bodyPr>
          <a:lstStyle/>
          <a:p>
            <a:r>
              <a:rPr lang="en-US" sz="1800" dirty="0"/>
              <a:t>Block storage is typically used in Storage Area Network (SAN) environments that use the </a:t>
            </a:r>
            <a:r>
              <a:rPr lang="en-US" sz="1800" dirty="0" err="1"/>
              <a:t>Fibre</a:t>
            </a:r>
            <a:r>
              <a:rPr lang="en-US" sz="1800" dirty="0"/>
              <a:t> Channel (FC) protocol as well as Ethernet networks using protocols such as iSCSI or </a:t>
            </a:r>
            <a:r>
              <a:rPr lang="en-US" sz="1800" dirty="0" err="1"/>
              <a:t>Fibre</a:t>
            </a:r>
            <a:r>
              <a:rPr lang="en-US" sz="1800" dirty="0"/>
              <a:t> Channel over Ethernet (</a:t>
            </a:r>
            <a:r>
              <a:rPr lang="en-US" sz="1800" dirty="0" err="1"/>
              <a:t>FCoE</a:t>
            </a:r>
            <a:r>
              <a:rPr lang="en-US" sz="1800" dirty="0"/>
              <a:t>).</a:t>
            </a:r>
          </a:p>
          <a:p>
            <a:r>
              <a:rPr lang="en-US" sz="1800" dirty="0"/>
              <a:t>Block storage is typically more expensive than object or file storage but provides low latency, and high and consistent performance. The costs are often highest in SAN implementations due to the specialized equipment required.</a:t>
            </a:r>
          </a:p>
          <a:p>
            <a:r>
              <a:rPr lang="en-US" sz="1800" b="1" dirty="0">
                <a:hlinkClick r:id="rId2"/>
              </a:rPr>
              <a:t>Amazon Elastic Block Store (EBS)</a:t>
            </a:r>
            <a:r>
              <a:rPr lang="en-US" sz="1800" dirty="0"/>
              <a:t> is the AWS service for block storage. EBS provides persistent block storage volumes for use with EC2 instances in the AWS cloud.</a:t>
            </a:r>
          </a:p>
          <a:p>
            <a:r>
              <a:rPr lang="en-US" sz="1800" dirty="0"/>
              <a:t>There are several EBS volume types to choose from with varying characteristics as can be seen in the table below:</a:t>
            </a:r>
          </a:p>
          <a:p>
            <a:pPr algn="l"/>
            <a:endParaRPr lang="en-IN" sz="1800" dirty="0"/>
          </a:p>
        </p:txBody>
      </p:sp>
    </p:spTree>
    <p:extLst>
      <p:ext uri="{BB962C8B-B14F-4D97-AF65-F5344CB8AC3E}">
        <p14:creationId xmlns:p14="http://schemas.microsoft.com/office/powerpoint/2010/main" val="73825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8614E-A996-20F4-85D3-769F999BBF88}"/>
              </a:ext>
            </a:extLst>
          </p:cNvPr>
          <p:cNvSpPr>
            <a:spLocks noGrp="1"/>
          </p:cNvSpPr>
          <p:nvPr>
            <p:ph type="title"/>
          </p:nvPr>
        </p:nvSpPr>
        <p:spPr/>
        <p:txBody>
          <a:bodyPr/>
          <a:lstStyle/>
          <a:p>
            <a:r>
              <a:rPr lang="en-US" dirty="0">
                <a:solidFill>
                  <a:srgbClr val="C00000"/>
                </a:solidFill>
              </a:rPr>
              <a:t>Self Assessment Questions</a:t>
            </a:r>
            <a:endParaRPr lang="en-IN" dirty="0">
              <a:solidFill>
                <a:srgbClr val="C00000"/>
              </a:solidFill>
            </a:endParaRPr>
          </a:p>
        </p:txBody>
      </p:sp>
      <p:sp>
        <p:nvSpPr>
          <p:cNvPr id="3" name="Content Placeholder 2">
            <a:extLst>
              <a:ext uri="{FF2B5EF4-FFF2-40B4-BE49-F238E27FC236}">
                <a16:creationId xmlns:a16="http://schemas.microsoft.com/office/drawing/2014/main" xmlns="" id="{6F4D49A9-D727-CFC9-0C85-D8D5248C04C1}"/>
              </a:ext>
            </a:extLst>
          </p:cNvPr>
          <p:cNvSpPr>
            <a:spLocks noGrp="1"/>
          </p:cNvSpPr>
          <p:nvPr>
            <p:ph idx="1"/>
          </p:nvPr>
        </p:nvSpPr>
        <p:spPr/>
        <p:txBody>
          <a:bodyPr>
            <a:normAutofit/>
          </a:bodyPr>
          <a:lstStyle/>
          <a:p>
            <a:r>
              <a:rPr lang="en-US" b="1" dirty="0"/>
              <a:t>What are the primary types of data storage?</a:t>
            </a:r>
            <a:endParaRPr lang="en-US" dirty="0"/>
          </a:p>
          <a:p>
            <a:r>
              <a:rPr lang="en-US" b="1" dirty="0"/>
              <a:t>What is the difference between volatile and non-volatile storage?</a:t>
            </a:r>
            <a:endParaRPr lang="en-US" dirty="0"/>
          </a:p>
          <a:p>
            <a:r>
              <a:rPr lang="en-US" b="1" dirty="0"/>
              <a:t>Explain the difference between primary storage and secondary storage.</a:t>
            </a:r>
            <a:endParaRPr lang="en-US" dirty="0"/>
          </a:p>
          <a:p>
            <a:r>
              <a:rPr lang="en-US" b="1" dirty="0"/>
              <a:t>What are the main functions of a storage controller?</a:t>
            </a:r>
            <a:endParaRPr lang="en-US" dirty="0"/>
          </a:p>
          <a:p>
            <a:r>
              <a:rPr lang="en-US" b="1" dirty="0"/>
              <a:t>Hard Disk Drives (HDD)</a:t>
            </a:r>
          </a:p>
          <a:p>
            <a:endParaRPr lang="en-IN" dirty="0"/>
          </a:p>
        </p:txBody>
      </p:sp>
    </p:spTree>
    <p:extLst>
      <p:ext uri="{BB962C8B-B14F-4D97-AF65-F5344CB8AC3E}">
        <p14:creationId xmlns:p14="http://schemas.microsoft.com/office/powerpoint/2010/main" val="123364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AF73A-BCEC-1CF2-9AB3-772DCC5FA554}"/>
              </a:ext>
            </a:extLst>
          </p:cNvPr>
          <p:cNvSpPr>
            <a:spLocks noGrp="1"/>
          </p:cNvSpPr>
          <p:nvPr>
            <p:ph type="title"/>
          </p:nvPr>
        </p:nvSpPr>
        <p:spPr/>
        <p:txBody>
          <a:bodyPr/>
          <a:lstStyle/>
          <a:p>
            <a:r>
              <a:rPr lang="en-US" dirty="0"/>
              <a:t/>
            </a:r>
            <a:br>
              <a:rPr lang="en-US" dirty="0"/>
            </a:br>
            <a:r>
              <a:rPr lang="en-US" dirty="0" smtClean="0"/>
              <a:t>storage  fundamentals</a:t>
            </a:r>
            <a:endParaRPr lang="en-IN" dirty="0"/>
          </a:p>
        </p:txBody>
      </p:sp>
      <p:pic>
        <p:nvPicPr>
          <p:cNvPr id="1026" name="Picture 2" descr="C:\Users\Lenovo\Desktop\stor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4023" y="2016125"/>
            <a:ext cx="5418279"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12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C47E4-AAE5-7934-374E-A997396ACC22}"/>
              </a:ext>
            </a:extLst>
          </p:cNvPr>
          <p:cNvSpPr>
            <a:spLocks noGrp="1"/>
          </p:cNvSpPr>
          <p:nvPr>
            <p:ph type="title"/>
          </p:nvPr>
        </p:nvSpPr>
        <p:spPr/>
        <p:txBody>
          <a:bodyPr/>
          <a:lstStyle/>
          <a:p>
            <a:r>
              <a:rPr lang="en-US" dirty="0" smtClean="0"/>
              <a:t>Storage  fundamentals</a:t>
            </a:r>
            <a:endParaRPr lang="en-IN" dirty="0"/>
          </a:p>
        </p:txBody>
      </p:sp>
      <p:sp>
        <p:nvSpPr>
          <p:cNvPr id="3" name="Content Placeholder 2">
            <a:extLst>
              <a:ext uri="{FF2B5EF4-FFF2-40B4-BE49-F238E27FC236}">
                <a16:creationId xmlns:a16="http://schemas.microsoft.com/office/drawing/2014/main" xmlns="" id="{0D56080D-DD3D-0E5E-3A2F-0EBD3CCCAEE9}"/>
              </a:ext>
            </a:extLst>
          </p:cNvPr>
          <p:cNvSpPr>
            <a:spLocks noGrp="1"/>
          </p:cNvSpPr>
          <p:nvPr>
            <p:ph idx="1"/>
          </p:nvPr>
        </p:nvSpPr>
        <p:spPr/>
        <p:txBody>
          <a:bodyPr/>
          <a:lstStyle/>
          <a:p>
            <a:pPr algn="just"/>
            <a:r>
              <a:rPr lang="en-US" b="0" i="0" dirty="0" smtClean="0">
                <a:solidFill>
                  <a:srgbClr val="4D5156"/>
                </a:solidFill>
                <a:effectLst/>
                <a:latin typeface="Google Sans"/>
              </a:rPr>
              <a:t>.</a:t>
            </a:r>
            <a:r>
              <a:rPr lang="en-US" dirty="0"/>
              <a:t> In cloud computing, cloud storage is a service offering with which a consumer is able to read and write data to cloud-based systems that are managed by a service provider. In this article, which is aimed at those who are new to cloud and computing in general, I discuss the basic concepts you need to understand to get started with storage on AWS.</a:t>
            </a:r>
            <a:endParaRPr lang="en-IN" dirty="0"/>
          </a:p>
        </p:txBody>
      </p:sp>
    </p:spTree>
    <p:extLst>
      <p:ext uri="{BB962C8B-B14F-4D97-AF65-F5344CB8AC3E}">
        <p14:creationId xmlns:p14="http://schemas.microsoft.com/office/powerpoint/2010/main" val="394706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A3E91-D05E-5FB0-06B6-12BA1CFA0FFD}"/>
              </a:ext>
            </a:extLst>
          </p:cNvPr>
          <p:cNvSpPr>
            <a:spLocks noGrp="1"/>
          </p:cNvSpPr>
          <p:nvPr>
            <p:ph type="title"/>
          </p:nvPr>
        </p:nvSpPr>
        <p:spPr/>
        <p:txBody>
          <a:bodyPr/>
          <a:lstStyle/>
          <a:p>
            <a:r>
              <a:rPr lang="en-IN" dirty="0" smtClean="0"/>
              <a:t>Storage    concepts</a:t>
            </a:r>
            <a:endParaRPr lang="en-IN" dirty="0"/>
          </a:p>
        </p:txBody>
      </p:sp>
      <p:sp>
        <p:nvSpPr>
          <p:cNvPr id="3" name="Content Placeholder 2">
            <a:extLst>
              <a:ext uri="{FF2B5EF4-FFF2-40B4-BE49-F238E27FC236}">
                <a16:creationId xmlns:a16="http://schemas.microsoft.com/office/drawing/2014/main" xmlns="" id="{314645DF-6927-5AC3-48CC-51057ACA01A3}"/>
              </a:ext>
            </a:extLst>
          </p:cNvPr>
          <p:cNvSpPr>
            <a:spLocks noGrp="1"/>
          </p:cNvSpPr>
          <p:nvPr>
            <p:ph idx="1"/>
          </p:nvPr>
        </p:nvSpPr>
        <p:spPr/>
        <p:txBody>
          <a:bodyPr>
            <a:normAutofit/>
          </a:bodyPr>
          <a:lstStyle/>
          <a:p>
            <a:r>
              <a:rPr lang="en-US" dirty="0"/>
              <a:t>Cloud storage is usually accessible through a web service or application programming interface (API). The underlying infrastructure is typically a virtualized infrastructure stack with disk drives that are managed by a software service layer.</a:t>
            </a:r>
          </a:p>
          <a:p>
            <a:r>
              <a:rPr lang="en-US" dirty="0"/>
              <a:t>The most common form of cloud storage is object storage but any method of data management that can be offered as a service across a network can be used. The other cloud storage options are block-based storage and file-based storage and these will all be discussed later in this article.</a:t>
            </a:r>
          </a:p>
          <a:p>
            <a:endParaRPr lang="en-IN" dirty="0"/>
          </a:p>
        </p:txBody>
      </p:sp>
    </p:spTree>
    <p:extLst>
      <p:ext uri="{BB962C8B-B14F-4D97-AF65-F5344CB8AC3E}">
        <p14:creationId xmlns:p14="http://schemas.microsoft.com/office/powerpoint/2010/main" val="409211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CFC5F-04ED-26FC-B4A7-4A612BAE7CBB}"/>
              </a:ext>
            </a:extLst>
          </p:cNvPr>
          <p:cNvSpPr>
            <a:spLocks noGrp="1"/>
          </p:cNvSpPr>
          <p:nvPr>
            <p:ph type="title"/>
          </p:nvPr>
        </p:nvSpPr>
        <p:spPr/>
        <p:txBody>
          <a:bodyPr>
            <a:normAutofit fontScale="90000"/>
          </a:bodyPr>
          <a:lstStyle/>
          <a:p>
            <a:r>
              <a:rPr lang="en-US" b="1" dirty="0" smtClean="0"/>
              <a:t>storage </a:t>
            </a:r>
            <a:r>
              <a:rPr lang="en-US" b="1" dirty="0"/>
              <a:t>Drive Types and Performance</a:t>
            </a:r>
            <a:br>
              <a:rPr lang="en-US" b="1" dirty="0"/>
            </a:br>
            <a:r>
              <a:rPr lang="en-US" b="1" i="0" dirty="0">
                <a:solidFill>
                  <a:srgbClr val="2F2F2F"/>
                </a:solidFill>
                <a:effectLst/>
                <a:latin typeface="Open Sans" panose="020B0606030504020204" pitchFamily="34" charset="0"/>
              </a:rPr>
              <a:t/>
            </a:r>
            <a:br>
              <a:rPr lang="en-US" b="1" i="0" dirty="0">
                <a:solidFill>
                  <a:srgbClr val="2F2F2F"/>
                </a:solidFill>
                <a:effectLst/>
                <a:latin typeface="Open Sans" panose="020B0606030504020204" pitchFamily="34" charset="0"/>
              </a:rPr>
            </a:br>
            <a:endParaRPr lang="en-IN" dirty="0"/>
          </a:p>
        </p:txBody>
      </p:sp>
      <p:sp>
        <p:nvSpPr>
          <p:cNvPr id="6" name="Content Placeholder 5">
            <a:extLst>
              <a:ext uri="{FF2B5EF4-FFF2-40B4-BE49-F238E27FC236}">
                <a16:creationId xmlns:a16="http://schemas.microsoft.com/office/drawing/2014/main" xmlns="" id="{0CCF0D44-3902-4997-C0F0-CF922594820A}"/>
              </a:ext>
            </a:extLst>
          </p:cNvPr>
          <p:cNvSpPr>
            <a:spLocks noGrp="1"/>
          </p:cNvSpPr>
          <p:nvPr>
            <p:ph idx="1"/>
          </p:nvPr>
        </p:nvSpPr>
        <p:spPr/>
        <p:txBody>
          <a:bodyPr>
            <a:normAutofit/>
          </a:bodyPr>
          <a:lstStyle/>
          <a:p>
            <a:r>
              <a:rPr lang="en-US" dirty="0"/>
              <a:t>Hard Disk Drives (HDD) have been around for a long while and are still in widespread use today. A HDD is a mechanical drive with spinning platters and a head that floats above the platters and moves into position to read and write data.</a:t>
            </a:r>
          </a:p>
          <a:p>
            <a:r>
              <a:rPr lang="en-US" dirty="0"/>
              <a:t>HDDs are also known as magnetic drives as they use magnetic polarization to record a one or zero value.</a:t>
            </a:r>
          </a:p>
          <a:p>
            <a:pPr algn="just"/>
            <a:r>
              <a:rPr lang="en-US" dirty="0"/>
              <a:t>The performance of a HDD depends on a number of factors and these include the following measurements:</a:t>
            </a:r>
            <a:endParaRPr lang="en-US" b="0" i="0" dirty="0">
              <a:solidFill>
                <a:srgbClr val="2F2F2F"/>
              </a:solidFill>
              <a:effectLst/>
              <a:latin typeface="Open Sans" panose="020B0606030504020204" pitchFamily="34" charset="0"/>
            </a:endParaRPr>
          </a:p>
        </p:txBody>
      </p:sp>
    </p:spTree>
    <p:extLst>
      <p:ext uri="{BB962C8B-B14F-4D97-AF65-F5344CB8AC3E}">
        <p14:creationId xmlns:p14="http://schemas.microsoft.com/office/powerpoint/2010/main" val="245006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EFEB-5FF7-B5CF-0E23-78FCE85213A7}"/>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62C6FF82-3603-3329-B5D6-99AD39566A36}"/>
              </a:ext>
            </a:extLst>
          </p:cNvPr>
          <p:cNvSpPr>
            <a:spLocks noGrp="1"/>
          </p:cNvSpPr>
          <p:nvPr>
            <p:ph idx="1"/>
          </p:nvPr>
        </p:nvSpPr>
        <p:spPr/>
        <p:txBody>
          <a:bodyPr>
            <a:normAutofit fontScale="85000" lnSpcReduction="10000"/>
          </a:bodyPr>
          <a:lstStyle/>
          <a:p>
            <a:r>
              <a:rPr lang="en-US" b="1" dirty="0"/>
              <a:t>Revolutions Per Minute (RPM)</a:t>
            </a:r>
            <a:r>
              <a:rPr lang="en-US" dirty="0"/>
              <a:t> – the speed of rotation of the platters</a:t>
            </a:r>
          </a:p>
          <a:p>
            <a:r>
              <a:rPr lang="en-US" b="1" dirty="0"/>
              <a:t>Seek time</a:t>
            </a:r>
            <a:r>
              <a:rPr lang="en-US" dirty="0"/>
              <a:t> – the mean time it takes to move the head of a disk drive from one track to another</a:t>
            </a:r>
          </a:p>
          <a:p>
            <a:r>
              <a:rPr lang="en-US" b="1" dirty="0"/>
              <a:t>Input / Output Operations Per Second (IOPS)</a:t>
            </a:r>
            <a:r>
              <a:rPr lang="en-US" dirty="0"/>
              <a:t> – the number of IO transactions per second</a:t>
            </a:r>
          </a:p>
          <a:p>
            <a:r>
              <a:rPr lang="en-US" b="1" dirty="0"/>
              <a:t>Throughput</a:t>
            </a:r>
            <a:r>
              <a:rPr lang="en-US" dirty="0"/>
              <a:t> – the data transfer rate of a drive</a:t>
            </a:r>
          </a:p>
          <a:p>
            <a:r>
              <a:rPr lang="en-US" dirty="0"/>
              <a:t>HDDs provide good throughput, large capacity, and are extremely low cost.</a:t>
            </a:r>
          </a:p>
          <a:p>
            <a:r>
              <a:rPr lang="en-US" dirty="0"/>
              <a:t>Solid State Drives (SSD) store data on non-volatile microchips and have no moving parts. Non-volatile SSD chips differ from computer memory in that the data is retained when power is removed.</a:t>
            </a:r>
          </a:p>
          <a:p>
            <a:pPr algn="just"/>
            <a:endParaRPr lang="en-IN" dirty="0"/>
          </a:p>
        </p:txBody>
      </p:sp>
    </p:spTree>
    <p:extLst>
      <p:ext uri="{BB962C8B-B14F-4D97-AF65-F5344CB8AC3E}">
        <p14:creationId xmlns:p14="http://schemas.microsoft.com/office/powerpoint/2010/main" val="369177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DC272-6844-7E25-9023-B2D42FD42DDE}"/>
              </a:ext>
            </a:extLst>
          </p:cNvPr>
          <p:cNvSpPr>
            <a:spLocks noGrp="1"/>
          </p:cNvSpPr>
          <p:nvPr>
            <p:ph type="title"/>
          </p:nvPr>
        </p:nvSpPr>
        <p:spPr/>
        <p:txBody>
          <a:bodyPr/>
          <a:lstStyle/>
          <a:p>
            <a:r>
              <a:rPr lang="en-IN" b="1" i="0" dirty="0">
                <a:solidFill>
                  <a:srgbClr val="2F2F2F"/>
                </a:solidFill>
                <a:effectLst/>
                <a:latin typeface="Open Sans" panose="020B0606030504020204" pitchFamily="34" charset="0"/>
              </a:rPr>
              <a:t/>
            </a:r>
            <a:br>
              <a:rPr lang="en-IN" b="1" i="0" dirty="0">
                <a:solidFill>
                  <a:srgbClr val="2F2F2F"/>
                </a:solidFill>
                <a:effectLst/>
                <a:latin typeface="Open Sans" panose="020B0606030504020204" pitchFamily="34" charset="0"/>
              </a:rPr>
            </a:br>
            <a:r>
              <a:rPr lang="en-IN" b="1" i="0" dirty="0" smtClean="0">
                <a:solidFill>
                  <a:srgbClr val="2F2F2F"/>
                </a:solidFill>
                <a:effectLst/>
                <a:latin typeface="Open Sans" panose="020B0606030504020204" pitchFamily="34" charset="0"/>
              </a:rPr>
              <a:t>measuring  data</a:t>
            </a:r>
            <a:endParaRPr lang="en-IN" dirty="0"/>
          </a:p>
        </p:txBody>
      </p:sp>
      <p:sp>
        <p:nvSpPr>
          <p:cNvPr id="3" name="Content Placeholder 2">
            <a:extLst>
              <a:ext uri="{FF2B5EF4-FFF2-40B4-BE49-F238E27FC236}">
                <a16:creationId xmlns:a16="http://schemas.microsoft.com/office/drawing/2014/main" xmlns="" id="{B7CB7D7A-4FAE-2D0A-56C1-89385D3EF65B}"/>
              </a:ext>
            </a:extLst>
          </p:cNvPr>
          <p:cNvSpPr>
            <a:spLocks noGrp="1"/>
          </p:cNvSpPr>
          <p:nvPr>
            <p:ph idx="1"/>
          </p:nvPr>
        </p:nvSpPr>
        <p:spPr/>
        <p:txBody>
          <a:bodyPr>
            <a:normAutofit fontScale="92500"/>
          </a:bodyPr>
          <a:lstStyle/>
          <a:p>
            <a:r>
              <a:rPr lang="en-US" dirty="0"/>
              <a:t>Stored data is typically measured using the decimal system in kilobytes (kB), Megabytes (MB), Gigabytes (GB), Terabytes (TB) and Petabytes (PB).</a:t>
            </a:r>
          </a:p>
          <a:p>
            <a:r>
              <a:rPr lang="en-US" dirty="0"/>
              <a:t>In some cases the binary prefix is used such as </a:t>
            </a:r>
            <a:r>
              <a:rPr lang="en-US" dirty="0" err="1"/>
              <a:t>gibibyte</a:t>
            </a:r>
            <a:r>
              <a:rPr lang="en-US" dirty="0"/>
              <a:t> (</a:t>
            </a:r>
            <a:r>
              <a:rPr lang="en-US" dirty="0" err="1"/>
              <a:t>GiB</a:t>
            </a:r>
            <a:r>
              <a:rPr lang="en-US" dirty="0"/>
              <a:t>). A </a:t>
            </a:r>
            <a:r>
              <a:rPr lang="en-US" dirty="0" err="1"/>
              <a:t>gibibyte</a:t>
            </a:r>
            <a:r>
              <a:rPr lang="en-US" dirty="0"/>
              <a:t> is equal to 1024 </a:t>
            </a:r>
            <a:r>
              <a:rPr lang="en-US" dirty="0" err="1"/>
              <a:t>mebibytes</a:t>
            </a:r>
            <a:r>
              <a:rPr lang="en-US" dirty="0"/>
              <a:t> (</a:t>
            </a:r>
            <a:r>
              <a:rPr lang="en-US" dirty="0" err="1"/>
              <a:t>MiB</a:t>
            </a:r>
            <a:r>
              <a:rPr lang="en-US" dirty="0"/>
              <a:t>) while a gigabyte (GB) is equal to 1000 megabytes (MB).</a:t>
            </a:r>
          </a:p>
          <a:p>
            <a:r>
              <a:rPr lang="en-US" dirty="0"/>
              <a:t>To confuse matters a GB of computer memory is equal to 1024 MB (rather than 1000 MB) and some storage manufacturers have been known to use this measurement for disks too.</a:t>
            </a:r>
          </a:p>
          <a:p>
            <a:r>
              <a:rPr lang="en-US" dirty="0"/>
              <a:t>The following table shows how each term relates to the other in both the decimal and binary formats and the values are the number of bytes (a byte is 8 bits).</a:t>
            </a:r>
          </a:p>
          <a:p>
            <a:endParaRPr lang="en-IN" dirty="0"/>
          </a:p>
        </p:txBody>
      </p:sp>
    </p:spTree>
    <p:extLst>
      <p:ext uri="{BB962C8B-B14F-4D97-AF65-F5344CB8AC3E}">
        <p14:creationId xmlns:p14="http://schemas.microsoft.com/office/powerpoint/2010/main" val="33645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C00C-2AFE-2234-19A7-ABE35B6E7D30}"/>
              </a:ext>
            </a:extLst>
          </p:cNvPr>
          <p:cNvSpPr>
            <a:spLocks noGrp="1"/>
          </p:cNvSpPr>
          <p:nvPr>
            <p:ph type="title"/>
          </p:nvPr>
        </p:nvSpPr>
        <p:spPr/>
        <p:txBody>
          <a:bodyPr/>
          <a:lstStyle/>
          <a:p>
            <a:r>
              <a:rPr lang="en-US" b="1" i="0" dirty="0" smtClean="0">
                <a:solidFill>
                  <a:srgbClr val="2F2F2F"/>
                </a:solidFill>
                <a:effectLst/>
                <a:latin typeface="Open Sans" panose="020B0606030504020204" pitchFamily="34" charset="0"/>
              </a:rPr>
              <a:t>Data  accessibility  </a:t>
            </a:r>
            <a:r>
              <a:rPr lang="en-US" b="1" i="0" dirty="0" err="1" smtClean="0">
                <a:solidFill>
                  <a:srgbClr val="2F2F2F"/>
                </a:solidFill>
                <a:effectLst/>
                <a:latin typeface="Open Sans" panose="020B0606030504020204" pitchFamily="34" charset="0"/>
              </a:rPr>
              <a:t>sla</a:t>
            </a:r>
            <a:r>
              <a:rPr lang="en-US" b="1" i="0" dirty="0">
                <a:solidFill>
                  <a:srgbClr val="2F2F2F"/>
                </a:solidFill>
                <a:effectLst/>
                <a:latin typeface="Open Sans" panose="020B0606030504020204" pitchFamily="34" charset="0"/>
              </a:rPr>
              <a:t/>
            </a:r>
            <a:br>
              <a:rPr lang="en-US"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25962D05-AD6B-34B6-2C6D-42C6E36CD9C2}"/>
              </a:ext>
            </a:extLst>
          </p:cNvPr>
          <p:cNvSpPr>
            <a:spLocks noGrp="1"/>
          </p:cNvSpPr>
          <p:nvPr>
            <p:ph idx="1"/>
          </p:nvPr>
        </p:nvSpPr>
        <p:spPr/>
        <p:txBody>
          <a:bodyPr>
            <a:normAutofit fontScale="92500"/>
          </a:bodyPr>
          <a:lstStyle/>
          <a:p>
            <a:r>
              <a:rPr lang="en-US" b="1" dirty="0"/>
              <a:t>Data Accessibility SLAs</a:t>
            </a:r>
          </a:p>
          <a:p>
            <a:r>
              <a:rPr lang="en-US" dirty="0"/>
              <a:t>Cloud service providers will often provide service level agreements (SLAs) for the availability and durability of their storage systems.</a:t>
            </a:r>
          </a:p>
          <a:p>
            <a:r>
              <a:rPr lang="en-US" b="1" i="1" dirty="0"/>
              <a:t>Availability</a:t>
            </a:r>
            <a:r>
              <a:rPr lang="en-US" dirty="0"/>
              <a:t> relates to system uptime, i.e. the amount of time per month or year that the storage system is operational and can deliver data upon request. Service providers aim to increase availability by designing highly available and fault tolerant storage systems.</a:t>
            </a:r>
          </a:p>
          <a:p>
            <a:r>
              <a:rPr lang="en-US" dirty="0"/>
              <a:t>Availability is usually expressed as a percentage of uptime in a given year. The following table shows some common availability SLAs and how much downtime each corresponds with:</a:t>
            </a:r>
          </a:p>
          <a:p>
            <a:endParaRPr lang="en-IN" dirty="0"/>
          </a:p>
        </p:txBody>
      </p:sp>
    </p:spTree>
    <p:extLst>
      <p:ext uri="{BB962C8B-B14F-4D97-AF65-F5344CB8AC3E}">
        <p14:creationId xmlns:p14="http://schemas.microsoft.com/office/powerpoint/2010/main" val="236112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3CE0C-D053-5CBC-9BDA-C3969CBEBCBE}"/>
              </a:ext>
            </a:extLst>
          </p:cNvPr>
          <p:cNvSpPr>
            <a:spLocks noGrp="1"/>
          </p:cNvSpPr>
          <p:nvPr>
            <p:ph type="title"/>
          </p:nvPr>
        </p:nvSpPr>
        <p:spPr/>
        <p:txBody>
          <a:bodyPr/>
          <a:lstStyle/>
          <a:p>
            <a:r>
              <a:rPr lang="en-IN" b="1" dirty="0" smtClean="0">
                <a:solidFill>
                  <a:srgbClr val="2F2F2F"/>
                </a:solidFill>
                <a:latin typeface="Open Sans" panose="020B0606030504020204" pitchFamily="34" charset="0"/>
              </a:rPr>
              <a:t>Durability of storage</a:t>
            </a:r>
            <a:r>
              <a:rPr lang="en-IN" b="1" i="0" dirty="0">
                <a:solidFill>
                  <a:srgbClr val="2F2F2F"/>
                </a:solidFill>
                <a:effectLst/>
                <a:latin typeface="Open Sans" panose="020B0606030504020204" pitchFamily="34" charset="0"/>
              </a:rPr>
              <a:t/>
            </a:r>
            <a:br>
              <a:rPr lang="en-IN" b="1" i="0" dirty="0">
                <a:solidFill>
                  <a:srgbClr val="2F2F2F"/>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A19114BF-5BBE-879A-2D99-ED063F383CB3}"/>
              </a:ext>
            </a:extLst>
          </p:cNvPr>
          <p:cNvSpPr>
            <a:spLocks noGrp="1"/>
          </p:cNvSpPr>
          <p:nvPr>
            <p:ph idx="1"/>
          </p:nvPr>
        </p:nvSpPr>
        <p:spPr/>
        <p:txBody>
          <a:bodyPr>
            <a:normAutofit/>
          </a:bodyPr>
          <a:lstStyle/>
          <a:p>
            <a:r>
              <a:rPr lang="en-US" b="1" i="1" dirty="0"/>
              <a:t>Durability</a:t>
            </a:r>
            <a:r>
              <a:rPr lang="en-US" dirty="0"/>
              <a:t> relates to measuring the amount of data that may be lost due to errors occurring when writing data. In other words, durability measures the likelihood of losing some of your data.</a:t>
            </a:r>
          </a:p>
          <a:p>
            <a:r>
              <a:rPr lang="en-US" dirty="0"/>
              <a:t>Durability is usually expressed as a percentage of reliability and can also be interpreted as the number of files that are likely to be lost in a given year.</a:t>
            </a:r>
          </a:p>
          <a:p>
            <a:r>
              <a:rPr lang="en-US" dirty="0"/>
              <a:t>The following table shows the four Amazon Simple Storage Service (S3) storage classes with their respective durability SLAs and how many files could be lost per year:</a:t>
            </a:r>
          </a:p>
          <a:p>
            <a:endParaRPr lang="en-IN" dirty="0"/>
          </a:p>
        </p:txBody>
      </p:sp>
    </p:spTree>
    <p:extLst>
      <p:ext uri="{BB962C8B-B14F-4D97-AF65-F5344CB8AC3E}">
        <p14:creationId xmlns:p14="http://schemas.microsoft.com/office/powerpoint/2010/main" val="3826046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Presentation1" id="{24598BE9-BD78-4C1A-902E-0BA786164A9D}" vid="{1551CBD6-114D-4A17-981D-82FBB9D54941}"/>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Presentation1" id="{24598BE9-BD78-4C1A-902E-0BA786164A9D}" vid="{1551CBD6-114D-4A17-981D-82FBB9D549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otalTime>56</TotalTime>
  <Words>978</Words>
  <Application>Microsoft Office PowerPoint</Application>
  <PresentationFormat>Custom</PresentationFormat>
  <Paragraphs>56</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Gallery</vt:lpstr>
      <vt:lpstr>1_Gallery</vt:lpstr>
      <vt:lpstr>PowerPoint Presentation</vt:lpstr>
      <vt:lpstr> storage  fundamentals</vt:lpstr>
      <vt:lpstr>Storage  fundamentals</vt:lpstr>
      <vt:lpstr>Storage    concepts</vt:lpstr>
      <vt:lpstr>storage Drive Types and Performance  </vt:lpstr>
      <vt:lpstr> </vt:lpstr>
      <vt:lpstr> measuring  data</vt:lpstr>
      <vt:lpstr>Data  accessibility  sla </vt:lpstr>
      <vt:lpstr>Durability of storage </vt:lpstr>
      <vt:lpstr>Registries </vt:lpstr>
      <vt:lpstr> Cloud Storage Types </vt:lpstr>
      <vt:lpstr>Block Storage Data is stored and managed in bl </vt:lpstr>
      <vt:lpstr>Self Assessment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 g</dc:creator>
  <cp:lastModifiedBy>Lenovo</cp:lastModifiedBy>
  <cp:revision>18</cp:revision>
  <dcterms:created xsi:type="dcterms:W3CDTF">2023-06-09T04:47:34Z</dcterms:created>
  <dcterms:modified xsi:type="dcterms:W3CDTF">2024-06-22T06:50:31Z</dcterms:modified>
</cp:coreProperties>
</file>