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4" r:id="rId2"/>
    <p:sldId id="317" r:id="rId3"/>
    <p:sldId id="318" r:id="rId4"/>
    <p:sldId id="319" r:id="rId5"/>
    <p:sldId id="320" r:id="rId6"/>
    <p:sldId id="322" r:id="rId7"/>
    <p:sldId id="321" r:id="rId8"/>
    <p:sldId id="325" r:id="rId9"/>
    <p:sldId id="323" r:id="rId10"/>
    <p:sldId id="324" r:id="rId11"/>
    <p:sldId id="326" r:id="rId12"/>
    <p:sldId id="327" r:id="rId13"/>
    <p:sldId id="328" r:id="rId14"/>
    <p:sldId id="316" r:id="rId15"/>
    <p:sldId id="315" r:id="rId16"/>
    <p:sldId id="31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FE76C-5875-47C9-908C-8CD4B582F4AF}"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4C3E0-54CE-4C85-A656-E9AD55CED0CF}" type="slidenum">
              <a:rPr lang="en-IN" smtClean="0"/>
              <a:t>‹#›</a:t>
            </a:fld>
            <a:endParaRPr lang="en-IN"/>
          </a:p>
        </p:txBody>
      </p:sp>
    </p:spTree>
    <p:extLst>
      <p:ext uri="{BB962C8B-B14F-4D97-AF65-F5344CB8AC3E}">
        <p14:creationId xmlns:p14="http://schemas.microsoft.com/office/powerpoint/2010/main" val="2710381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All,</a:t>
            </a:r>
          </a:p>
          <a:p>
            <a:r>
              <a:rPr lang="en-US" dirty="0"/>
              <a:t>I am Anjana.</a:t>
            </a:r>
          </a:p>
          <a:p>
            <a:r>
              <a:rPr lang="en-US" dirty="0"/>
              <a:t>In this </a:t>
            </a:r>
            <a:r>
              <a:rPr lang="en-US" dirty="0" err="1"/>
              <a:t>lecture,I</a:t>
            </a:r>
            <a:r>
              <a:rPr lang="en-US" dirty="0"/>
              <a:t> am going to give an Overview on Docker from Continuous Delivery and </a:t>
            </a:r>
            <a:r>
              <a:rPr lang="en-US" dirty="0" err="1"/>
              <a:t>Devops</a:t>
            </a:r>
            <a:r>
              <a:rPr lang="en-US" dirty="0"/>
              <a:t>.</a:t>
            </a:r>
          </a:p>
          <a:p>
            <a:endParaRPr lang="en-US" dirty="0"/>
          </a:p>
          <a:p>
            <a:endParaRPr lang="en-IN" dirty="0"/>
          </a:p>
        </p:txBody>
      </p:sp>
      <p:sp>
        <p:nvSpPr>
          <p:cNvPr id="4" name="Slide Number Placeholder 3"/>
          <p:cNvSpPr>
            <a:spLocks noGrp="1"/>
          </p:cNvSpPr>
          <p:nvPr>
            <p:ph type="sldNum" sz="quarter" idx="5"/>
          </p:nvPr>
        </p:nvSpPr>
        <p:spPr/>
        <p:txBody>
          <a:bodyPr/>
          <a:lstStyle/>
          <a:p>
            <a:fld id="{0A81E374-2212-41E5-9AAA-D676812271EB}" type="slidenum">
              <a:rPr lang="en-IN" smtClean="0"/>
              <a:t>1</a:t>
            </a:fld>
            <a:endParaRPr lang="en-IN"/>
          </a:p>
        </p:txBody>
      </p:sp>
    </p:spTree>
    <p:extLst>
      <p:ext uri="{BB962C8B-B14F-4D97-AF65-F5344CB8AC3E}">
        <p14:creationId xmlns:p14="http://schemas.microsoft.com/office/powerpoint/2010/main" val="211031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42DF84-F6B5-46FB-B88D-EC49441B46CA}" type="datetimeFigureOut">
              <a:rPr lang="en-IN" smtClean="0"/>
              <a:t>12-07-2024</a:t>
            </a:fld>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0138504-42A1-43AC-81A9-95033D74AC6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758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2DF84-F6B5-46FB-B88D-EC49441B46CA}" type="datetimeFigureOut">
              <a:rPr lang="en-IN" smtClean="0"/>
              <a:t>12-07-2024</a:t>
            </a:fld>
            <a:endParaRPr lang="en-IN"/>
          </a:p>
        </p:txBody>
      </p:sp>
      <p:sp>
        <p:nvSpPr>
          <p:cNvPr id="6" name="Slide Number Placeholder 5"/>
          <p:cNvSpPr>
            <a:spLocks noGrp="1"/>
          </p:cNvSpPr>
          <p:nvPr>
            <p:ph type="sldNum" sz="quarter" idx="12"/>
          </p:nvPr>
        </p:nvSpPr>
        <p:spPr/>
        <p:txBody>
          <a:bodyPr/>
          <a:lstStyle/>
          <a:p>
            <a:fld id="{70138504-42A1-43AC-81A9-95033D74AC6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96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2DF84-F6B5-46FB-B88D-EC49441B46CA}" type="datetimeFigureOut">
              <a:rPr lang="en-IN" smtClean="0"/>
              <a:t>12-07-2024</a:t>
            </a:fld>
            <a:endParaRPr lang="en-IN"/>
          </a:p>
        </p:txBody>
      </p:sp>
      <p:sp>
        <p:nvSpPr>
          <p:cNvPr id="6" name="Slide Number Placeholder 5"/>
          <p:cNvSpPr>
            <a:spLocks noGrp="1"/>
          </p:cNvSpPr>
          <p:nvPr>
            <p:ph type="sldNum" sz="quarter" idx="12"/>
          </p:nvPr>
        </p:nvSpPr>
        <p:spPr/>
        <p:txBody>
          <a:bodyPr/>
          <a:lstStyle/>
          <a:p>
            <a:fld id="{70138504-42A1-43AC-81A9-95033D74AC6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479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2DF84-F6B5-46FB-B88D-EC49441B46CA}" type="datetimeFigureOut">
              <a:rPr lang="en-IN" smtClean="0"/>
              <a:t>12-07-2024</a:t>
            </a:fld>
            <a:endParaRPr lang="en-IN"/>
          </a:p>
        </p:txBody>
      </p:sp>
      <p:sp>
        <p:nvSpPr>
          <p:cNvPr id="6" name="Slide Number Placeholder 5"/>
          <p:cNvSpPr>
            <a:spLocks noGrp="1"/>
          </p:cNvSpPr>
          <p:nvPr>
            <p:ph type="sldNum" sz="quarter" idx="12"/>
          </p:nvPr>
        </p:nvSpPr>
        <p:spPr/>
        <p:txBody>
          <a:bodyPr/>
          <a:lstStyle/>
          <a:p>
            <a:fld id="{70138504-42A1-43AC-81A9-95033D74AC6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18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2DF84-F6B5-46FB-B88D-EC49441B46CA}" type="datetimeFigureOut">
              <a:rPr lang="en-IN" smtClean="0"/>
              <a:t>12-07-2024</a:t>
            </a:fld>
            <a:endParaRPr lang="en-IN"/>
          </a:p>
        </p:txBody>
      </p:sp>
      <p:sp>
        <p:nvSpPr>
          <p:cNvPr id="6" name="Slide Number Placeholder 5"/>
          <p:cNvSpPr>
            <a:spLocks noGrp="1"/>
          </p:cNvSpPr>
          <p:nvPr>
            <p:ph type="sldNum" sz="quarter" idx="12"/>
          </p:nvPr>
        </p:nvSpPr>
        <p:spPr/>
        <p:txBody>
          <a:bodyPr/>
          <a:lstStyle/>
          <a:p>
            <a:fld id="{70138504-42A1-43AC-81A9-95033D74AC6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130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2DF84-F6B5-46FB-B88D-EC49441B46CA}" type="datetimeFigureOut">
              <a:rPr lang="en-IN" smtClean="0"/>
              <a:t>12-07-2024</a:t>
            </a:fld>
            <a:endParaRPr lang="en-IN"/>
          </a:p>
        </p:txBody>
      </p:sp>
      <p:sp>
        <p:nvSpPr>
          <p:cNvPr id="7" name="Slide Number Placeholder 6"/>
          <p:cNvSpPr>
            <a:spLocks noGrp="1"/>
          </p:cNvSpPr>
          <p:nvPr>
            <p:ph type="sldNum" sz="quarter" idx="12"/>
          </p:nvPr>
        </p:nvSpPr>
        <p:spPr/>
        <p:txBody>
          <a:bodyPr/>
          <a:lstStyle/>
          <a:p>
            <a:fld id="{70138504-42A1-43AC-81A9-95033D74AC6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672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2DF84-F6B5-46FB-B88D-EC49441B46CA}" type="datetimeFigureOut">
              <a:rPr lang="en-IN" smtClean="0"/>
              <a:t>12-07-2024</a:t>
            </a:fld>
            <a:endParaRPr lang="en-IN"/>
          </a:p>
        </p:txBody>
      </p:sp>
      <p:sp>
        <p:nvSpPr>
          <p:cNvPr id="9" name="Slide Number Placeholder 8"/>
          <p:cNvSpPr>
            <a:spLocks noGrp="1"/>
          </p:cNvSpPr>
          <p:nvPr>
            <p:ph type="sldNum" sz="quarter" idx="12"/>
          </p:nvPr>
        </p:nvSpPr>
        <p:spPr/>
        <p:txBody>
          <a:bodyPr/>
          <a:lstStyle/>
          <a:p>
            <a:fld id="{70138504-42A1-43AC-81A9-95033D74AC6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674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2DF84-F6B5-46FB-B88D-EC49441B46CA}" type="datetimeFigureOut">
              <a:rPr lang="en-IN" smtClean="0"/>
              <a:t>12-07-2024</a:t>
            </a:fld>
            <a:endParaRPr lang="en-IN"/>
          </a:p>
        </p:txBody>
      </p:sp>
      <p:sp>
        <p:nvSpPr>
          <p:cNvPr id="5" name="Slide Number Placeholder 4"/>
          <p:cNvSpPr>
            <a:spLocks noGrp="1"/>
          </p:cNvSpPr>
          <p:nvPr>
            <p:ph type="sldNum" sz="quarter" idx="12"/>
          </p:nvPr>
        </p:nvSpPr>
        <p:spPr/>
        <p:txBody>
          <a:bodyPr/>
          <a:lstStyle/>
          <a:p>
            <a:fld id="{70138504-42A1-43AC-81A9-95033D74AC6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041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2DF84-F6B5-46FB-B88D-EC49441B46CA}" type="datetimeFigureOut">
              <a:rPr lang="en-IN" smtClean="0"/>
              <a:t>12-07-2024</a:t>
            </a:fld>
            <a:endParaRPr lang="en-IN"/>
          </a:p>
        </p:txBody>
      </p:sp>
      <p:sp>
        <p:nvSpPr>
          <p:cNvPr id="4" name="Slide Number Placeholder 3"/>
          <p:cNvSpPr>
            <a:spLocks noGrp="1"/>
          </p:cNvSpPr>
          <p:nvPr>
            <p:ph type="sldNum" sz="quarter" idx="12"/>
          </p:nvPr>
        </p:nvSpPr>
        <p:spPr/>
        <p:txBody>
          <a:bodyPr/>
          <a:lstStyle/>
          <a:p>
            <a:fld id="{70138504-42A1-43AC-81A9-95033D74AC63}" type="slidenum">
              <a:rPr lang="en-IN" smtClean="0"/>
              <a:t>‹#›</a:t>
            </a:fld>
            <a:endParaRPr lang="en-IN"/>
          </a:p>
        </p:txBody>
      </p:sp>
    </p:spTree>
    <p:extLst>
      <p:ext uri="{BB962C8B-B14F-4D97-AF65-F5344CB8AC3E}">
        <p14:creationId xmlns:p14="http://schemas.microsoft.com/office/powerpoint/2010/main" val="154775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2DF84-F6B5-46FB-B88D-EC49441B46CA}" type="datetimeFigureOut">
              <a:rPr lang="en-IN" smtClean="0"/>
              <a:t>12-07-2024</a:t>
            </a:fld>
            <a:endParaRPr lang="en-IN"/>
          </a:p>
        </p:txBody>
      </p:sp>
      <p:sp>
        <p:nvSpPr>
          <p:cNvPr id="7" name="Slide Number Placeholder 6"/>
          <p:cNvSpPr>
            <a:spLocks noGrp="1"/>
          </p:cNvSpPr>
          <p:nvPr>
            <p:ph type="sldNum" sz="quarter" idx="12"/>
          </p:nvPr>
        </p:nvSpPr>
        <p:spPr/>
        <p:txBody>
          <a:bodyPr/>
          <a:lstStyle/>
          <a:p>
            <a:fld id="{70138504-42A1-43AC-81A9-95033D74AC6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48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42DF84-F6B5-46FB-B88D-EC49441B46CA}" type="datetimeFigureOut">
              <a:rPr lang="en-IN" smtClean="0"/>
              <a:t>12-07-2024</a:t>
            </a:fld>
            <a:endParaRPr lang="en-IN"/>
          </a:p>
        </p:txBody>
      </p:sp>
      <p:sp>
        <p:nvSpPr>
          <p:cNvPr id="7" name="Slide Number Placeholder 6"/>
          <p:cNvSpPr>
            <a:spLocks noGrp="1"/>
          </p:cNvSpPr>
          <p:nvPr>
            <p:ph type="sldNum" sz="quarter" idx="12"/>
          </p:nvPr>
        </p:nvSpPr>
        <p:spPr/>
        <p:txBody>
          <a:bodyPr/>
          <a:lstStyle/>
          <a:p>
            <a:fld id="{70138504-42A1-43AC-81A9-95033D74AC6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842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42DF84-F6B5-46FB-B88D-EC49441B46CA}" type="datetimeFigureOut">
              <a:rPr lang="en-IN" smtClean="0"/>
              <a:t>12-07-2024</a:t>
            </a:fld>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70138504-42A1-43AC-81A9-95033D74AC6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p:nvPicPr>
        <p:blipFill rotWithShape="1">
          <a:blip r:embed="rId14" cstate="hq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p:nvPicPr>
        <p:blipFill rotWithShape="1">
          <a:blip r:embed="rId15" cstate="hq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4285647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oursera.org/programs/cse-faculty-courses-an6zm/browse?collectionId=&amp;productId=Q5Krn5BMEei3MQqxoqmsBA&amp;productType=course&amp;query=continuous+delivery+and+devops++course&amp;showMiniModal=true&amp;source=2"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5" name="Google Shape;476;p16">
            <a:extLst>
              <a:ext uri="{FF2B5EF4-FFF2-40B4-BE49-F238E27FC236}">
                <a16:creationId xmlns:a16="http://schemas.microsoft.com/office/drawing/2014/main" id="{813E5521-4B1D-7E4F-BDDB-4B4CD5EDDC94}"/>
              </a:ext>
            </a:extLst>
          </p:cNvPr>
          <p:cNvSpPr txBox="1"/>
          <p:nvPr/>
        </p:nvSpPr>
        <p:spPr>
          <a:xfrm>
            <a:off x="778933" y="795867"/>
            <a:ext cx="10882981" cy="227750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NAME – </a:t>
            </a:r>
            <a:r>
              <a:rPr lang="en-US" sz="3000" b="1" cap="all" dirty="0">
                <a:ln/>
                <a:solidFill>
                  <a:srgbClr val="C00000"/>
                </a:solidFill>
                <a:cs typeface="Poppins" panose="00000500000000000000" pitchFamily="2" charset="0"/>
              </a:rPr>
              <a:t>CLOUD DEVOPS</a:t>
            </a:r>
            <a:endParaRPr lang="en-US" sz="30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3200" b="1" cap="all" dirty="0" smtClean="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smtClean="0">
                <a:ln/>
                <a:solidFill>
                  <a:srgbClr val="C00000"/>
                </a:solidFill>
                <a:cs typeface="Poppins" panose="00000500000000000000" pitchFamily="2" charset="0"/>
                <a:sym typeface="BioRhyme ExtraBold"/>
              </a:rPr>
              <a:t>Cohort-5 </a:t>
            </a:r>
          </a:p>
          <a:p>
            <a:pPr marR="0" lvl="0" indent="0" algn="ctr">
              <a:spcBef>
                <a:spcPts val="0"/>
              </a:spcBef>
              <a:spcAft>
                <a:spcPts val="0"/>
              </a:spcAft>
              <a:buNone/>
            </a:pPr>
            <a:r>
              <a:rPr lang="en-US" b="1" dirty="0" smtClean="0"/>
              <a:t>22CEC3204</a:t>
            </a:r>
          </a:p>
          <a:p>
            <a:pPr marR="0" lvl="0" indent="0" algn="ctr">
              <a:spcBef>
                <a:spcPts val="0"/>
              </a:spcBef>
              <a:spcAft>
                <a:spcPts val="0"/>
              </a:spcAft>
              <a:buNone/>
            </a:pPr>
            <a:r>
              <a:rPr lang="en-IN" sz="3200" smtClean="0"/>
              <a:t> </a:t>
            </a: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id="{2E5A2283-D36F-39F5-622B-2240BAE759C7}"/>
              </a:ext>
            </a:extLst>
          </p:cNvPr>
          <p:cNvSpPr txBox="1"/>
          <p:nvPr/>
        </p:nvSpPr>
        <p:spPr>
          <a:xfrm>
            <a:off x="1267654" y="4230350"/>
            <a:ext cx="10522226" cy="861774"/>
          </a:xfrm>
          <a:prstGeom prst="rect">
            <a:avLst/>
          </a:prstGeom>
          <a:noFill/>
        </p:spPr>
        <p:txBody>
          <a:bodyPr wrap="square">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Topic:</a:t>
            </a:r>
          </a:p>
          <a:p>
            <a:pPr algn="ctr"/>
            <a:r>
              <a:rPr lang="en-US" dirty="0"/>
              <a:t>Networks of Docker Containers</a:t>
            </a:r>
            <a:endParaRPr lang="en-US" sz="3200" b="1" cap="all" dirty="0">
              <a:ln/>
              <a:solidFill>
                <a:srgbClr val="C00000"/>
              </a:solidFill>
              <a:cs typeface="Poppins" panose="00000500000000000000" pitchFamily="2" charset="0"/>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Docker Networks</a:t>
            </a:r>
            <a:br>
              <a:rPr lang="en-US" dirty="0"/>
            </a:br>
            <a:endParaRPr lang="en-US" dirty="0"/>
          </a:p>
        </p:txBody>
      </p:sp>
      <p:sp>
        <p:nvSpPr>
          <p:cNvPr id="3" name="Content Placeholder 2"/>
          <p:cNvSpPr>
            <a:spLocks noGrp="1"/>
          </p:cNvSpPr>
          <p:nvPr>
            <p:ph idx="1"/>
          </p:nvPr>
        </p:nvSpPr>
        <p:spPr/>
        <p:txBody>
          <a:bodyPr/>
          <a:lstStyle/>
          <a:p>
            <a:r>
              <a:rPr lang="en-US" dirty="0" smtClean="0"/>
              <a:t>Creating </a:t>
            </a:r>
            <a:r>
              <a:rPr lang="en-US" dirty="0"/>
              <a:t>a Network: Use the </a:t>
            </a:r>
            <a:r>
              <a:rPr lang="en-US" dirty="0" err="1"/>
              <a:t>docker</a:t>
            </a:r>
            <a:r>
              <a:rPr lang="en-US" dirty="0"/>
              <a:t> network create command to create a network.</a:t>
            </a:r>
          </a:p>
          <a:p>
            <a:r>
              <a:rPr lang="en-US" dirty="0"/>
              <a:t>Listing Networks: Use the </a:t>
            </a:r>
            <a:r>
              <a:rPr lang="en-US" dirty="0" err="1"/>
              <a:t>docker</a:t>
            </a:r>
            <a:r>
              <a:rPr lang="en-US" dirty="0"/>
              <a:t> network ls command to list all networks.</a:t>
            </a:r>
          </a:p>
        </p:txBody>
      </p:sp>
    </p:spTree>
    <p:extLst>
      <p:ext uri="{BB962C8B-B14F-4D97-AF65-F5344CB8AC3E}">
        <p14:creationId xmlns:p14="http://schemas.microsoft.com/office/powerpoint/2010/main" val="617484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Docker Networks</a:t>
            </a:r>
            <a:br>
              <a:rPr lang="en-US" dirty="0"/>
            </a:br>
            <a:endParaRPr lang="en-US" dirty="0"/>
          </a:p>
        </p:txBody>
      </p:sp>
      <p:sp>
        <p:nvSpPr>
          <p:cNvPr id="3" name="Content Placeholder 2"/>
          <p:cNvSpPr>
            <a:spLocks noGrp="1"/>
          </p:cNvSpPr>
          <p:nvPr>
            <p:ph idx="1"/>
          </p:nvPr>
        </p:nvSpPr>
        <p:spPr/>
        <p:txBody>
          <a:bodyPr/>
          <a:lstStyle/>
          <a:p>
            <a:r>
              <a:rPr lang="en-US" dirty="0"/>
              <a:t>Inspecting a Network: Use the </a:t>
            </a:r>
            <a:r>
              <a:rPr lang="en-US" dirty="0" err="1"/>
              <a:t>docker</a:t>
            </a:r>
            <a:r>
              <a:rPr lang="en-US" dirty="0"/>
              <a:t> network inspect command to get detailed information about a network.</a:t>
            </a:r>
          </a:p>
          <a:p>
            <a:r>
              <a:rPr lang="en-US" dirty="0"/>
              <a:t>Connecting a Container to a Network: Use the </a:t>
            </a:r>
            <a:r>
              <a:rPr lang="en-US" dirty="0" err="1"/>
              <a:t>docker</a:t>
            </a:r>
            <a:r>
              <a:rPr lang="en-US" dirty="0"/>
              <a:t> network connect command to connect a container to a network.</a:t>
            </a:r>
          </a:p>
          <a:p>
            <a:r>
              <a:rPr lang="en-US" dirty="0"/>
              <a:t>Disconnecting a Container from a Network: Use the </a:t>
            </a:r>
            <a:r>
              <a:rPr lang="en-US" dirty="0" err="1"/>
              <a:t>docker</a:t>
            </a:r>
            <a:r>
              <a:rPr lang="en-US" dirty="0"/>
              <a:t> network disconnect command to disconnect a container from a network.</a:t>
            </a:r>
          </a:p>
        </p:txBody>
      </p:sp>
    </p:spTree>
    <p:extLst>
      <p:ext uri="{BB962C8B-B14F-4D97-AF65-F5344CB8AC3E}">
        <p14:creationId xmlns:p14="http://schemas.microsoft.com/office/powerpoint/2010/main" val="74846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Commands</a:t>
            </a:r>
            <a:br>
              <a:rPr lang="en-US" dirty="0"/>
            </a:br>
            <a:endParaRPr lang="en-US" dirty="0"/>
          </a:p>
        </p:txBody>
      </p:sp>
      <p:sp>
        <p:nvSpPr>
          <p:cNvPr id="3" name="Content Placeholder 2"/>
          <p:cNvSpPr>
            <a:spLocks noGrp="1"/>
          </p:cNvSpPr>
          <p:nvPr>
            <p:ph idx="1"/>
          </p:nvPr>
        </p:nvSpPr>
        <p:spPr/>
        <p:txBody>
          <a:bodyPr/>
          <a:lstStyle/>
          <a:p>
            <a:r>
              <a:rPr lang="en-US" dirty="0" smtClean="0"/>
              <a:t>Create </a:t>
            </a:r>
            <a:r>
              <a:rPr lang="en-US" dirty="0"/>
              <a:t>a Bridge Network: </a:t>
            </a:r>
            <a:r>
              <a:rPr lang="en-US" dirty="0" err="1"/>
              <a:t>docker</a:t>
            </a:r>
            <a:r>
              <a:rPr lang="en-US" dirty="0"/>
              <a:t> network create --driver bridge my-bridge-network</a:t>
            </a:r>
          </a:p>
          <a:p>
            <a:r>
              <a:rPr lang="en-US" dirty="0"/>
              <a:t>Inspect a Network: </a:t>
            </a:r>
            <a:r>
              <a:rPr lang="en-US" dirty="0" err="1"/>
              <a:t>docker</a:t>
            </a:r>
            <a:r>
              <a:rPr lang="en-US" dirty="0"/>
              <a:t> network inspect my-bridge-network</a:t>
            </a:r>
          </a:p>
        </p:txBody>
      </p:sp>
    </p:spTree>
    <p:extLst>
      <p:ext uri="{BB962C8B-B14F-4D97-AF65-F5344CB8AC3E}">
        <p14:creationId xmlns:p14="http://schemas.microsoft.com/office/powerpoint/2010/main" val="3951459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Commands</a:t>
            </a:r>
            <a:br>
              <a:rPr lang="en-US" dirty="0"/>
            </a:br>
            <a:endParaRPr lang="en-US" dirty="0"/>
          </a:p>
        </p:txBody>
      </p:sp>
      <p:sp>
        <p:nvSpPr>
          <p:cNvPr id="3" name="Content Placeholder 2"/>
          <p:cNvSpPr>
            <a:spLocks noGrp="1"/>
          </p:cNvSpPr>
          <p:nvPr>
            <p:ph idx="1"/>
          </p:nvPr>
        </p:nvSpPr>
        <p:spPr/>
        <p:txBody>
          <a:bodyPr/>
          <a:lstStyle/>
          <a:p>
            <a:r>
              <a:rPr lang="en-US" dirty="0"/>
              <a:t>Run a Container in a Specific Network: </a:t>
            </a:r>
            <a:r>
              <a:rPr lang="en-US" dirty="0" err="1"/>
              <a:t>docker</a:t>
            </a:r>
            <a:r>
              <a:rPr lang="en-US" dirty="0"/>
              <a:t> run -d --network my-bridge-network my-container</a:t>
            </a:r>
          </a:p>
          <a:p>
            <a:r>
              <a:rPr lang="en-US" dirty="0"/>
              <a:t>Connect a Running Container to a Network: </a:t>
            </a:r>
            <a:r>
              <a:rPr lang="en-US" dirty="0" err="1"/>
              <a:t>docker</a:t>
            </a:r>
            <a:r>
              <a:rPr lang="en-US" dirty="0"/>
              <a:t> network connect my-bridge-network my-container</a:t>
            </a:r>
          </a:p>
        </p:txBody>
      </p:sp>
    </p:spTree>
    <p:extLst>
      <p:ext uri="{BB962C8B-B14F-4D97-AF65-F5344CB8AC3E}">
        <p14:creationId xmlns:p14="http://schemas.microsoft.com/office/powerpoint/2010/main" val="379500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7E46C657-DD4E-40AC-94A0-74C4BB6966BB}"/>
              </a:ext>
            </a:extLst>
          </p:cNvPr>
          <p:cNvSpPr/>
          <p:nvPr/>
        </p:nvSpPr>
        <p:spPr>
          <a:xfrm>
            <a:off x="3058127" y="756505"/>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5" name="Content Placeholder 2">
            <a:extLst>
              <a:ext uri="{FF2B5EF4-FFF2-40B4-BE49-F238E27FC236}">
                <a16:creationId xmlns:a16="http://schemas.microsoft.com/office/drawing/2014/main" id="{40D7E53D-ED0D-4B2E-A01F-802AFE054204}"/>
              </a:ext>
            </a:extLst>
          </p:cNvPr>
          <p:cNvSpPr txBox="1">
            <a:spLocks/>
          </p:cNvSpPr>
          <p:nvPr/>
        </p:nvSpPr>
        <p:spPr>
          <a:xfrm>
            <a:off x="1439694" y="2149813"/>
            <a:ext cx="9147344" cy="276508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sz="2400" dirty="0"/>
          </a:p>
          <a:p>
            <a:pPr marL="457200" indent="-457200">
              <a:buAutoNum type="arabicPeriod"/>
            </a:pPr>
            <a:r>
              <a:rPr lang="en-US" sz="2400" dirty="0"/>
              <a:t>What are the main types of Docker networks? Explain each </a:t>
            </a:r>
            <a:r>
              <a:rPr lang="en-US" sz="2400" dirty="0" smtClean="0"/>
              <a:t>briefly</a:t>
            </a:r>
          </a:p>
          <a:p>
            <a:pPr marL="457200" indent="-457200">
              <a:buAutoNum type="arabicPeriod"/>
            </a:pPr>
            <a:r>
              <a:rPr lang="en-US" sz="2400" dirty="0"/>
              <a:t>How do you create a user-defined bridge network in Docker? </a:t>
            </a:r>
            <a:r>
              <a:rPr lang="en-US" sz="2400"/>
              <a:t>Provide the command.</a:t>
            </a:r>
            <a:endParaRPr lang="en-US" altLang="en-US" sz="2400" dirty="0"/>
          </a:p>
        </p:txBody>
      </p:sp>
    </p:spTree>
    <p:extLst>
      <p:ext uri="{BB962C8B-B14F-4D97-AF65-F5344CB8AC3E}">
        <p14:creationId xmlns:p14="http://schemas.microsoft.com/office/powerpoint/2010/main" val="317850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7FBAA1B5-BFB9-4712-9BBF-4530C58785F2}"/>
              </a:ext>
            </a:extLst>
          </p:cNvPr>
          <p:cNvSpPr/>
          <p:nvPr/>
        </p:nvSpPr>
        <p:spPr>
          <a:xfrm>
            <a:off x="2151851" y="393929"/>
            <a:ext cx="8183639"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54CEB222-6071-4CC6-A806-FEC66CB631F1}"/>
              </a:ext>
            </a:extLst>
          </p:cNvPr>
          <p:cNvSpPr txBox="1"/>
          <p:nvPr/>
        </p:nvSpPr>
        <p:spPr>
          <a:xfrm>
            <a:off x="995362" y="1564782"/>
            <a:ext cx="9608234" cy="5078313"/>
          </a:xfrm>
          <a:prstGeom prst="rect">
            <a:avLst/>
          </a:prstGeom>
          <a:noFill/>
        </p:spPr>
        <p:txBody>
          <a:bodyPr wrap="square" rtlCol="0">
            <a:spAutoFit/>
          </a:bodyPr>
          <a:lstStyle/>
          <a:p>
            <a:pPr>
              <a:lnSpc>
                <a:spcPct val="150000"/>
              </a:lnSpc>
            </a:pPr>
            <a:endParaRPr lang="en-US" dirty="0"/>
          </a:p>
          <a:p>
            <a:r>
              <a:rPr lang="en-IN" b="1" dirty="0"/>
              <a:t>TEXTBOOKS:</a:t>
            </a:r>
            <a:endParaRPr lang="en-IN" dirty="0"/>
          </a:p>
          <a:p>
            <a:r>
              <a:rPr lang="en-IN" dirty="0"/>
              <a:t> </a:t>
            </a:r>
            <a:endParaRPr lang="en-IN" b="1" dirty="0"/>
          </a:p>
          <a:p>
            <a:pPr lvl="0"/>
            <a:r>
              <a:rPr lang="en-US" dirty="0" err="1"/>
              <a:t>DevOps</a:t>
            </a:r>
            <a:r>
              <a:rPr lang="en-US" dirty="0"/>
              <a:t> for Web Development ,  </a:t>
            </a:r>
            <a:r>
              <a:rPr lang="en-US" dirty="0" err="1"/>
              <a:t>Mitesh</a:t>
            </a:r>
            <a:r>
              <a:rPr lang="en-US" dirty="0"/>
              <a:t> </a:t>
            </a:r>
            <a:r>
              <a:rPr lang="en-US" dirty="0" err="1"/>
              <a:t>Soni</a:t>
            </a:r>
            <a:r>
              <a:rPr lang="en-US" dirty="0"/>
              <a:t>,  </a:t>
            </a:r>
            <a:r>
              <a:rPr lang="en-US" dirty="0" err="1"/>
              <a:t>Packt</a:t>
            </a:r>
            <a:r>
              <a:rPr lang="en-US" dirty="0"/>
              <a:t> Publisher.</a:t>
            </a:r>
          </a:p>
          <a:p>
            <a:pPr lvl="0"/>
            <a:endParaRPr lang="en-US" b="1" dirty="0"/>
          </a:p>
          <a:p>
            <a:pPr lvl="0"/>
            <a:r>
              <a:rPr lang="en-IN" b="1" dirty="0"/>
              <a:t>Reference Book</a:t>
            </a:r>
            <a:endParaRPr lang="en-IN" dirty="0"/>
          </a:p>
          <a:p>
            <a:r>
              <a:rPr lang="en-IN" dirty="0"/>
              <a:t>Beginning </a:t>
            </a:r>
            <a:r>
              <a:rPr lang="en-IN" dirty="0" err="1"/>
              <a:t>DevOps</a:t>
            </a:r>
            <a:r>
              <a:rPr lang="en-IN" dirty="0"/>
              <a:t> With </a:t>
            </a:r>
            <a:r>
              <a:rPr lang="en-IN" dirty="0" err="1"/>
              <a:t>Docker</a:t>
            </a:r>
            <a:r>
              <a:rPr lang="en-IN" dirty="0"/>
              <a:t> , Joseph </a:t>
            </a:r>
            <a:r>
              <a:rPr lang="en-IN" dirty="0" err="1"/>
              <a:t>Muli</a:t>
            </a:r>
            <a:r>
              <a:rPr lang="en-IN" dirty="0"/>
              <a:t> ,  </a:t>
            </a:r>
            <a:r>
              <a:rPr lang="en-US" dirty="0" err="1"/>
              <a:t>Packt</a:t>
            </a:r>
            <a:r>
              <a:rPr lang="en-US" dirty="0"/>
              <a:t> Publisher.</a:t>
            </a:r>
          </a:p>
          <a:p>
            <a:pPr lvl="0"/>
            <a:r>
              <a:rPr lang="en-IN" b="1" dirty="0"/>
              <a:t> </a:t>
            </a:r>
          </a:p>
          <a:p>
            <a:r>
              <a:rPr lang="en-IN" b="1" dirty="0"/>
              <a:t>WEB REFERNCES/MOOCS:</a:t>
            </a:r>
            <a:endParaRPr lang="en-IN" dirty="0"/>
          </a:p>
          <a:p>
            <a:pPr lvl="0"/>
            <a:r>
              <a:rPr lang="en-US" u="sng" dirty="0">
                <a:hlinkClick r:id="rId2"/>
              </a:rPr>
              <a:t>https://www.coursera.org/programs/cse-faculty-courses-an6zm/browse?collectionId=&amp;productId=Q5Krn5BMEei3MQqxoqmsBA&amp;productType=course&amp;query=continuous+delivery+and+devops++course&amp;showMiniModal=true&amp;source=2</a:t>
            </a:r>
            <a:endParaRPr lang="en-US" u="sng" dirty="0"/>
          </a:p>
          <a:p>
            <a:pPr lvl="0"/>
            <a:endParaRPr lang="en-US" dirty="0"/>
          </a:p>
          <a:p>
            <a:pPr>
              <a:lnSpc>
                <a:spcPct val="150000"/>
              </a:lnSpc>
            </a:pPr>
            <a:endParaRPr lang="en-US" dirty="0"/>
          </a:p>
          <a:p>
            <a:pPr>
              <a:lnSpc>
                <a:spcPct val="150000"/>
              </a:lnSpc>
            </a:pPr>
            <a:endParaRPr lang="en-US" dirty="0"/>
          </a:p>
          <a:p>
            <a:pPr>
              <a:lnSpc>
                <a:spcPct val="150000"/>
              </a:lnSpc>
            </a:pPr>
            <a:endParaRPr lang="en-US" dirty="0"/>
          </a:p>
        </p:txBody>
      </p:sp>
      <p:pic>
        <p:nvPicPr>
          <p:cNvPr id="6" name="Picture 2" descr="KL Deemed to be University Logo">
            <a:extLst>
              <a:ext uri="{FF2B5EF4-FFF2-40B4-BE49-F238E27FC236}">
                <a16:creationId xmlns:a16="http://schemas.microsoft.com/office/drawing/2014/main" id="{4C01CF65-40B1-4D6F-A691-B524ECA5F2B2}"/>
              </a:ext>
            </a:extLst>
          </p:cNvPr>
          <p:cNvPicPr>
            <a:picLocks noChangeAspect="1" noChangeArrowheads="1"/>
          </p:cNvPicPr>
          <p:nvPr/>
        </p:nvPicPr>
        <p:blipFill>
          <a:blip r:embed="rId3"/>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82119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5">
            <a:extLst>
              <a:ext uri="{FF2B5EF4-FFF2-40B4-BE49-F238E27FC236}">
                <a16:creationId xmlns:a16="http://schemas.microsoft.com/office/drawing/2014/main" id="{E14F7496-B4CA-4BF3-B671-C7EF8084A9F9}"/>
              </a:ext>
            </a:extLst>
          </p:cNvPr>
          <p:cNvSpPr/>
          <p:nvPr/>
        </p:nvSpPr>
        <p:spPr>
          <a:xfrm>
            <a:off x="2135945" y="1987061"/>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Team – </a:t>
            </a:r>
            <a:r>
              <a:rPr lang="en-US" sz="2400" b="1" dirty="0">
                <a:latin typeface="Poppins" pitchFamily="2" charset="77"/>
                <a:cs typeface="Poppins" pitchFamily="2" charset="77"/>
                <a:sym typeface="BioRhyme ExtraBold"/>
              </a:rPr>
              <a:t>Continuous Delivery &amp; </a:t>
            </a:r>
            <a:r>
              <a:rPr lang="en-US" sz="2400" b="1" dirty="0" err="1">
                <a:latin typeface="Poppins" pitchFamily="2" charset="77"/>
                <a:cs typeface="Poppins" pitchFamily="2" charset="77"/>
                <a:sym typeface="BioRhyme ExtraBold"/>
              </a:rPr>
              <a:t>DevOps</a:t>
            </a:r>
            <a:endParaRPr lang="en-US" sz="2400" b="1"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5" name="Picture 4" descr="KL Deemed to be University Logo">
            <a:extLst>
              <a:ext uri="{FF2B5EF4-FFF2-40B4-BE49-F238E27FC236}">
                <a16:creationId xmlns:a16="http://schemas.microsoft.com/office/drawing/2014/main" id="{95CEA2D6-4C9B-4525-A4AE-9ED4F591FB24}"/>
              </a:ext>
            </a:extLst>
          </p:cNvPr>
          <p:cNvPicPr>
            <a:picLocks noChangeAspect="1" noChangeArrowheads="1"/>
          </p:cNvPicPr>
          <p:nvPr/>
        </p:nvPicPr>
        <p:blipFill>
          <a:blip r:embed="rId2"/>
          <a:srcRect/>
          <a:stretch>
            <a:fillRect/>
          </a:stretch>
        </p:blipFill>
        <p:spPr bwMode="auto">
          <a:xfrm>
            <a:off x="5047956" y="2690448"/>
            <a:ext cx="3235570" cy="1083212"/>
          </a:xfrm>
          <a:prstGeom prst="rect">
            <a:avLst/>
          </a:prstGeom>
          <a:noFill/>
        </p:spPr>
      </p:pic>
    </p:spTree>
    <p:extLst>
      <p:ext uri="{BB962C8B-B14F-4D97-AF65-F5344CB8AC3E}">
        <p14:creationId xmlns:p14="http://schemas.microsoft.com/office/powerpoint/2010/main" val="157878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 of Docker Containers</a:t>
            </a:r>
            <a:endParaRPr lang="en-US" dirty="0"/>
          </a:p>
        </p:txBody>
      </p:sp>
      <p:sp>
        <p:nvSpPr>
          <p:cNvPr id="3" name="Content Placeholder 2"/>
          <p:cNvSpPr>
            <a:spLocks noGrp="1"/>
          </p:cNvSpPr>
          <p:nvPr>
            <p:ph idx="1"/>
          </p:nvPr>
        </p:nvSpPr>
        <p:spPr/>
        <p:txBody>
          <a:bodyPr/>
          <a:lstStyle/>
          <a:p>
            <a:r>
              <a:rPr lang="en-US" dirty="0"/>
              <a:t>Docker networking is an essential aspect of container orchestration, enabling communication between containers and between containers and the external world. Here’s an explanation of the different types of Docker networks and their uses:</a:t>
            </a:r>
          </a:p>
        </p:txBody>
      </p:sp>
    </p:spTree>
    <p:extLst>
      <p:ext uri="{BB962C8B-B14F-4D97-AF65-F5344CB8AC3E}">
        <p14:creationId xmlns:p14="http://schemas.microsoft.com/office/powerpoint/2010/main" val="338776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Docker Networks</a:t>
            </a:r>
          </a:p>
        </p:txBody>
      </p:sp>
      <p:sp>
        <p:nvSpPr>
          <p:cNvPr id="3" name="Content Placeholder 2"/>
          <p:cNvSpPr>
            <a:spLocks noGrp="1"/>
          </p:cNvSpPr>
          <p:nvPr>
            <p:ph idx="1"/>
          </p:nvPr>
        </p:nvSpPr>
        <p:spPr/>
        <p:txBody>
          <a:bodyPr/>
          <a:lstStyle/>
          <a:p>
            <a:r>
              <a:rPr lang="en-US" dirty="0"/>
              <a:t>Bridge Network (default</a:t>
            </a:r>
            <a:r>
              <a:rPr lang="en-US" dirty="0" smtClean="0"/>
              <a:t>)</a:t>
            </a:r>
          </a:p>
          <a:p>
            <a:r>
              <a:rPr lang="en-US" dirty="0"/>
              <a:t>Host </a:t>
            </a:r>
            <a:r>
              <a:rPr lang="en-US" dirty="0" smtClean="0"/>
              <a:t>Network</a:t>
            </a:r>
          </a:p>
          <a:p>
            <a:r>
              <a:rPr lang="en-US" dirty="0"/>
              <a:t>None </a:t>
            </a:r>
            <a:r>
              <a:rPr lang="en-US" dirty="0" smtClean="0"/>
              <a:t>Network</a:t>
            </a:r>
          </a:p>
          <a:p>
            <a:r>
              <a:rPr lang="en-US" dirty="0"/>
              <a:t>Overlay </a:t>
            </a:r>
            <a:r>
              <a:rPr lang="en-US" dirty="0" smtClean="0"/>
              <a:t>Network</a:t>
            </a:r>
          </a:p>
          <a:p>
            <a:r>
              <a:rPr lang="en-US" dirty="0" err="1"/>
              <a:t>Macvlan</a:t>
            </a:r>
            <a:r>
              <a:rPr lang="en-US" dirty="0"/>
              <a:t> Network</a:t>
            </a:r>
          </a:p>
        </p:txBody>
      </p:sp>
    </p:spTree>
    <p:extLst>
      <p:ext uri="{BB962C8B-B14F-4D97-AF65-F5344CB8AC3E}">
        <p14:creationId xmlns:p14="http://schemas.microsoft.com/office/powerpoint/2010/main" val="232020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network</a:t>
            </a:r>
          </a:p>
        </p:txBody>
      </p:sp>
      <p:sp>
        <p:nvSpPr>
          <p:cNvPr id="3" name="Content Placeholder 2"/>
          <p:cNvSpPr>
            <a:spLocks noGrp="1"/>
          </p:cNvSpPr>
          <p:nvPr>
            <p:ph idx="1"/>
          </p:nvPr>
        </p:nvSpPr>
        <p:spPr/>
        <p:txBody>
          <a:bodyPr>
            <a:normAutofit lnSpcReduction="10000"/>
          </a:bodyPr>
          <a:lstStyle/>
          <a:p>
            <a:r>
              <a:rPr lang="en-US" dirty="0" smtClean="0"/>
              <a:t>The </a:t>
            </a:r>
            <a:r>
              <a:rPr lang="en-US" dirty="0"/>
              <a:t>default network driver in Docker. Each container connected to a bridge network gets an IP address from the bridge’s address pool.</a:t>
            </a:r>
          </a:p>
          <a:p>
            <a:r>
              <a:rPr lang="en-US" dirty="0"/>
              <a:t>Use Case: Suitable for applications running on standalone Docker hosts. Containers can communicate with each other using the bridge network.</a:t>
            </a:r>
          </a:p>
          <a:p>
            <a:r>
              <a:rPr lang="en-US" dirty="0"/>
              <a:t>Commands:</a:t>
            </a:r>
          </a:p>
          <a:p>
            <a:r>
              <a:rPr lang="en-US" dirty="0"/>
              <a:t>Create a bridge network: </a:t>
            </a:r>
            <a:r>
              <a:rPr lang="en-US" dirty="0" err="1"/>
              <a:t>docker</a:t>
            </a:r>
            <a:r>
              <a:rPr lang="en-US" dirty="0"/>
              <a:t> network create --driver bridge my-bridge-network</a:t>
            </a:r>
          </a:p>
          <a:p>
            <a:r>
              <a:rPr lang="en-US" dirty="0"/>
              <a:t>Run a container in the bridge network: </a:t>
            </a:r>
            <a:r>
              <a:rPr lang="en-US" dirty="0" err="1"/>
              <a:t>docker</a:t>
            </a:r>
            <a:r>
              <a:rPr lang="en-US" dirty="0"/>
              <a:t> run -d --network my-bridge-network my-container</a:t>
            </a:r>
          </a:p>
        </p:txBody>
      </p:sp>
    </p:spTree>
    <p:extLst>
      <p:ext uri="{BB962C8B-B14F-4D97-AF65-F5344CB8AC3E}">
        <p14:creationId xmlns:p14="http://schemas.microsoft.com/office/powerpoint/2010/main" val="9714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Network</a:t>
            </a:r>
          </a:p>
        </p:txBody>
      </p:sp>
      <p:sp>
        <p:nvSpPr>
          <p:cNvPr id="3" name="Content Placeholder 2"/>
          <p:cNvSpPr>
            <a:spLocks noGrp="1"/>
          </p:cNvSpPr>
          <p:nvPr>
            <p:ph idx="1"/>
          </p:nvPr>
        </p:nvSpPr>
        <p:spPr/>
        <p:txBody>
          <a:bodyPr/>
          <a:lstStyle/>
          <a:p>
            <a:r>
              <a:rPr lang="en-US" dirty="0" smtClean="0"/>
              <a:t>Removes </a:t>
            </a:r>
            <a:r>
              <a:rPr lang="en-US" dirty="0"/>
              <a:t>network isolation between the Docker host and the Docker containers. Containers share the host’s networking namespace.</a:t>
            </a:r>
          </a:p>
          <a:p>
            <a:r>
              <a:rPr lang="en-US" dirty="0"/>
              <a:t>Use Case: Useful for performance-sensitive applications that require high throughput and low latency.</a:t>
            </a:r>
          </a:p>
          <a:p>
            <a:r>
              <a:rPr lang="en-US" dirty="0"/>
              <a:t>Commands:</a:t>
            </a:r>
          </a:p>
          <a:p>
            <a:r>
              <a:rPr lang="en-US" dirty="0"/>
              <a:t>Run a container using the host network: </a:t>
            </a:r>
            <a:r>
              <a:rPr lang="en-US" dirty="0" err="1"/>
              <a:t>docker</a:t>
            </a:r>
            <a:r>
              <a:rPr lang="en-US" dirty="0"/>
              <a:t> run -d --network host my-container</a:t>
            </a:r>
          </a:p>
        </p:txBody>
      </p:sp>
    </p:spTree>
    <p:extLst>
      <p:ext uri="{BB962C8B-B14F-4D97-AF65-F5344CB8AC3E}">
        <p14:creationId xmlns:p14="http://schemas.microsoft.com/office/powerpoint/2010/main" val="230682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 Network</a:t>
            </a:r>
          </a:p>
        </p:txBody>
      </p:sp>
      <p:sp>
        <p:nvSpPr>
          <p:cNvPr id="3" name="Content Placeholder 2"/>
          <p:cNvSpPr>
            <a:spLocks noGrp="1"/>
          </p:cNvSpPr>
          <p:nvPr>
            <p:ph idx="1"/>
          </p:nvPr>
        </p:nvSpPr>
        <p:spPr/>
        <p:txBody>
          <a:bodyPr/>
          <a:lstStyle/>
          <a:p>
            <a:r>
              <a:rPr lang="en-US" dirty="0" smtClean="0"/>
              <a:t>Containers </a:t>
            </a:r>
            <a:r>
              <a:rPr lang="en-US" dirty="0"/>
              <a:t>are not connected to any network. This provides complete network isolation.</a:t>
            </a:r>
          </a:p>
          <a:p>
            <a:r>
              <a:rPr lang="en-US" dirty="0"/>
              <a:t>Use Case: Suitable for containers that do not require networking or for custom networking configurations.</a:t>
            </a:r>
          </a:p>
          <a:p>
            <a:r>
              <a:rPr lang="en-US" dirty="0"/>
              <a:t>Commands:</a:t>
            </a:r>
          </a:p>
          <a:p>
            <a:r>
              <a:rPr lang="en-US" dirty="0"/>
              <a:t>Run a container with no network: </a:t>
            </a:r>
            <a:r>
              <a:rPr lang="en-US" dirty="0" err="1"/>
              <a:t>docker</a:t>
            </a:r>
            <a:r>
              <a:rPr lang="en-US" dirty="0"/>
              <a:t> run -d --network none my-container</a:t>
            </a:r>
          </a:p>
        </p:txBody>
      </p:sp>
    </p:spTree>
    <p:extLst>
      <p:ext uri="{BB962C8B-B14F-4D97-AF65-F5344CB8AC3E}">
        <p14:creationId xmlns:p14="http://schemas.microsoft.com/office/powerpoint/2010/main" val="379175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Overlay Network</a:t>
            </a:r>
          </a:p>
        </p:txBody>
      </p:sp>
      <p:sp>
        <p:nvSpPr>
          <p:cNvPr id="3" name="Content Placeholder 2"/>
          <p:cNvSpPr>
            <a:spLocks noGrp="1"/>
          </p:cNvSpPr>
          <p:nvPr>
            <p:ph idx="1"/>
          </p:nvPr>
        </p:nvSpPr>
        <p:spPr/>
        <p:txBody>
          <a:bodyPr/>
          <a:lstStyle/>
          <a:p>
            <a:r>
              <a:rPr lang="en-US" dirty="0"/>
              <a:t>Description: Allows containers running on different Docker hosts to communicate securely. Useful for Docker Swarm and other clustering solutions.</a:t>
            </a:r>
          </a:p>
          <a:p>
            <a:r>
              <a:rPr lang="en-US" dirty="0"/>
              <a:t>Use Case: Ideal for deploying distributed applications and services.</a:t>
            </a:r>
          </a:p>
          <a:p>
            <a:endParaRPr lang="en-US" dirty="0"/>
          </a:p>
        </p:txBody>
      </p:sp>
    </p:spTree>
    <p:extLst>
      <p:ext uri="{BB962C8B-B14F-4D97-AF65-F5344CB8AC3E}">
        <p14:creationId xmlns:p14="http://schemas.microsoft.com/office/powerpoint/2010/main" val="333621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Overlay Network</a:t>
            </a:r>
          </a:p>
        </p:txBody>
      </p:sp>
      <p:sp>
        <p:nvSpPr>
          <p:cNvPr id="3" name="Content Placeholder 2"/>
          <p:cNvSpPr>
            <a:spLocks noGrp="1"/>
          </p:cNvSpPr>
          <p:nvPr>
            <p:ph idx="1"/>
          </p:nvPr>
        </p:nvSpPr>
        <p:spPr/>
        <p:txBody>
          <a:bodyPr/>
          <a:lstStyle/>
          <a:p>
            <a:r>
              <a:rPr lang="en-US" dirty="0" smtClean="0"/>
              <a:t>Commands</a:t>
            </a:r>
            <a:r>
              <a:rPr lang="en-US" dirty="0"/>
              <a:t>:</a:t>
            </a:r>
          </a:p>
          <a:p>
            <a:r>
              <a:rPr lang="en-US" dirty="0"/>
              <a:t>Create an overlay network: </a:t>
            </a:r>
            <a:r>
              <a:rPr lang="en-US" dirty="0" err="1"/>
              <a:t>docker</a:t>
            </a:r>
            <a:r>
              <a:rPr lang="en-US" dirty="0"/>
              <a:t> network create --driver overlay my-overlay-network</a:t>
            </a:r>
          </a:p>
          <a:p>
            <a:r>
              <a:rPr lang="en-US" dirty="0"/>
              <a:t>Run a container in the overlay network (typically in a Swarm): </a:t>
            </a:r>
            <a:r>
              <a:rPr lang="en-US" dirty="0" err="1"/>
              <a:t>docker</a:t>
            </a:r>
            <a:r>
              <a:rPr lang="en-US" dirty="0"/>
              <a:t> service create --network my-overlay-network my-service</a:t>
            </a:r>
          </a:p>
          <a:p>
            <a:endParaRPr lang="en-US" dirty="0"/>
          </a:p>
        </p:txBody>
      </p:sp>
    </p:spTree>
    <p:extLst>
      <p:ext uri="{BB962C8B-B14F-4D97-AF65-F5344CB8AC3E}">
        <p14:creationId xmlns:p14="http://schemas.microsoft.com/office/powerpoint/2010/main" val="285319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Macvlan</a:t>
            </a:r>
            <a:r>
              <a:rPr lang="en-US" dirty="0"/>
              <a:t> Network</a:t>
            </a:r>
          </a:p>
        </p:txBody>
      </p:sp>
      <p:sp>
        <p:nvSpPr>
          <p:cNvPr id="3" name="Content Placeholder 2"/>
          <p:cNvSpPr>
            <a:spLocks noGrp="1"/>
          </p:cNvSpPr>
          <p:nvPr>
            <p:ph idx="1"/>
          </p:nvPr>
        </p:nvSpPr>
        <p:spPr/>
        <p:txBody>
          <a:bodyPr/>
          <a:lstStyle/>
          <a:p>
            <a:r>
              <a:rPr lang="en-US" dirty="0"/>
              <a:t>Description: Assigns a MAC address to each container, making it appear as a physical device on the network. Containers can be directly connected to the physical network.</a:t>
            </a:r>
          </a:p>
          <a:p>
            <a:r>
              <a:rPr lang="en-US" dirty="0"/>
              <a:t>Use Case: Useful for legacy applications that require direct layer 2 network access.</a:t>
            </a:r>
          </a:p>
        </p:txBody>
      </p:sp>
    </p:spTree>
    <p:extLst>
      <p:ext uri="{BB962C8B-B14F-4D97-AF65-F5344CB8AC3E}">
        <p14:creationId xmlns:p14="http://schemas.microsoft.com/office/powerpoint/2010/main" val="2394423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Sql in Docker-session 15</Template>
  <TotalTime>569</TotalTime>
  <Words>596</Words>
  <Application>Microsoft Office PowerPoint</Application>
  <PresentationFormat>Widescreen</PresentationFormat>
  <Paragraphs>84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BioRhyme ExtraBold</vt:lpstr>
      <vt:lpstr>Calibri</vt:lpstr>
      <vt:lpstr>Gill Sans MT</vt:lpstr>
      <vt:lpstr>Poppins</vt:lpstr>
      <vt:lpstr>Gallery</vt:lpstr>
      <vt:lpstr>PowerPoint Presentation</vt:lpstr>
      <vt:lpstr>Networks of Docker Containers</vt:lpstr>
      <vt:lpstr>Types of Docker Networks</vt:lpstr>
      <vt:lpstr>default network</vt:lpstr>
      <vt:lpstr>Host Network</vt:lpstr>
      <vt:lpstr>None Network</vt:lpstr>
      <vt:lpstr>Overlay Network</vt:lpstr>
      <vt:lpstr>Overlay Network</vt:lpstr>
      <vt:lpstr>Macvlan Network</vt:lpstr>
      <vt:lpstr>Managing Docker Networks </vt:lpstr>
      <vt:lpstr>Managing Docker Networks </vt:lpstr>
      <vt:lpstr>Example Commands </vt:lpstr>
      <vt:lpstr>Example Commands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Dr S Sri Harsha</dc:creator>
  <cp:lastModifiedBy>LENOVO</cp:lastModifiedBy>
  <cp:revision>36</cp:revision>
  <dcterms:created xsi:type="dcterms:W3CDTF">2023-03-20T03:52:19Z</dcterms:created>
  <dcterms:modified xsi:type="dcterms:W3CDTF">2024-07-12T10:36:17Z</dcterms:modified>
</cp:coreProperties>
</file>