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8" r:id="rId3"/>
    <p:sldId id="277" r:id="rId4"/>
    <p:sldId id="259" r:id="rId5"/>
    <p:sldId id="260" r:id="rId6"/>
    <p:sldId id="261" r:id="rId7"/>
    <p:sldId id="262" r:id="rId8"/>
    <p:sldId id="263" r:id="rId9"/>
    <p:sldId id="264" r:id="rId10"/>
    <p:sldId id="265" r:id="rId11"/>
    <p:sldId id="269" r:id="rId12"/>
    <p:sldId id="266" r:id="rId13"/>
    <p:sldId id="267" r:id="rId14"/>
    <p:sldId id="270" r:id="rId15"/>
    <p:sldId id="268"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AC748-F049-42CC-B73E-6744FB79BB6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2AF34-9094-46D3-9872-1D2AC6C99CF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fld>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F6FCD94-4C78-4061-94A7-219B5B96B034}"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A6D9580-1670-4BDA-9D14-2A133AB13975}" type="datetimeFigureOut">
              <a:rPr lang="en-IN" smtClean="0"/>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A6D9580-1670-4BDA-9D14-2A133AB13975}" type="datetimeFigureOut">
              <a:rPr lang="en-IN" smtClean="0"/>
            </a:fld>
            <a:endParaRPr lang="en-IN"/>
          </a:p>
        </p:txBody>
      </p:sp>
      <p:sp>
        <p:nvSpPr>
          <p:cNvPr id="6" name="Slide Number Placeholder 5"/>
          <p:cNvSpPr>
            <a:spLocks noGrp="1"/>
          </p:cNvSpPr>
          <p:nvPr>
            <p:ph type="sldNum" sz="quarter" idx="12"/>
          </p:nvPr>
        </p:nvSpPr>
        <p:spPr/>
        <p:txBody>
          <a:bodyPr/>
          <a:lstStyle/>
          <a:p>
            <a:fld id="{0F6FCD94-4C78-4061-94A7-219B5B96B034}"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A6D9580-1670-4BDA-9D14-2A133AB13975}" type="datetimeFigureOut">
              <a:rPr lang="en-IN" smtClean="0"/>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6D9580-1670-4BDA-9D14-2A133AB13975}" type="datetimeFigureOut">
              <a:rPr lang="en-IN" smtClean="0"/>
            </a:fld>
            <a:endParaRPr lang="en-IN"/>
          </a:p>
        </p:txBody>
      </p:sp>
      <p:sp>
        <p:nvSpPr>
          <p:cNvPr id="9" name="Slide Number Placeholder 8"/>
          <p:cNvSpPr>
            <a:spLocks noGrp="1"/>
          </p:cNvSpPr>
          <p:nvPr>
            <p:ph type="sldNum" sz="quarter" idx="12"/>
          </p:nvPr>
        </p:nvSpPr>
        <p:spPr/>
        <p:txBody>
          <a:bodyPr/>
          <a:lstStyle/>
          <a:p>
            <a:fld id="{0F6FCD94-4C78-4061-94A7-219B5B96B034}"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D9580-1670-4BDA-9D14-2A133AB13975}" type="datetimeFigureOut">
              <a:rPr lang="en-IN" smtClean="0"/>
            </a:fld>
            <a:endParaRPr lang="en-IN"/>
          </a:p>
        </p:txBody>
      </p:sp>
      <p:sp>
        <p:nvSpPr>
          <p:cNvPr id="5" name="Slide Number Placeholder 4"/>
          <p:cNvSpPr>
            <a:spLocks noGrp="1"/>
          </p:cNvSpPr>
          <p:nvPr>
            <p:ph type="sldNum" sz="quarter" idx="12"/>
          </p:nvPr>
        </p:nvSpPr>
        <p:spPr/>
        <p:txBody>
          <a:bodyPr/>
          <a:lstStyle/>
          <a:p>
            <a:fld id="{0F6FCD94-4C78-4061-94A7-219B5B96B034}"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D9580-1670-4BDA-9D14-2A133AB13975}" type="datetimeFigureOut">
              <a:rPr lang="en-IN" smtClean="0"/>
            </a:fld>
            <a:endParaRPr lang="en-IN"/>
          </a:p>
        </p:txBody>
      </p:sp>
      <p:sp>
        <p:nvSpPr>
          <p:cNvPr id="4" name="Slide Number Placeholder 3"/>
          <p:cNvSpPr>
            <a:spLocks noGrp="1"/>
          </p:cNvSpPr>
          <p:nvPr>
            <p:ph type="sldNum" sz="quarter" idx="12"/>
          </p:nvPr>
        </p:nvSpPr>
        <p:spPr/>
        <p:txBody>
          <a:bodyPr/>
          <a:lstStyle/>
          <a:p>
            <a:fld id="{0F6FCD94-4C78-4061-94A7-219B5B96B03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6D9580-1670-4BDA-9D14-2A133AB13975}" type="datetimeFigureOut">
              <a:rPr lang="en-IN" smtClean="0"/>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6D9580-1670-4BDA-9D14-2A133AB13975}" type="datetimeFigureOut">
              <a:rPr lang="en-IN" smtClean="0"/>
            </a:fld>
            <a:endParaRPr lang="en-IN"/>
          </a:p>
        </p:txBody>
      </p:sp>
      <p:sp>
        <p:nvSpPr>
          <p:cNvPr id="7" name="Slide Number Placeholder 6"/>
          <p:cNvSpPr>
            <a:spLocks noGrp="1"/>
          </p:cNvSpPr>
          <p:nvPr>
            <p:ph type="sldNum" sz="quarter" idx="12"/>
          </p:nvPr>
        </p:nvSpPr>
        <p:spPr/>
        <p:txBody>
          <a:bodyPr/>
          <a:lstStyle/>
          <a:p>
            <a:fld id="{0F6FCD94-4C78-4061-94A7-219B5B96B034}"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6D9580-1670-4BDA-9D14-2A133AB13975}" type="datetimeFigureOut">
              <a:rPr lang="en-IN" smtClean="0"/>
            </a:fld>
            <a:endParaRPr lang="en-IN"/>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0F6FCD94-4C78-4061-94A7-219B5B96B034}" type="slidenum">
              <a:rPr lang="en-IN" smtClean="0"/>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p:nvPicPr>
        <p:blipFill rotWithShape="1">
          <a:blip r:embed="rId13">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jfrog.com/integration/docker-registry/" TargetMode="External"/><Relationship Id="rId1" Type="http://schemas.openxmlformats.org/officeDocument/2006/relationships/hyperlink" Target="https://jfrog.com/container-registr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ub.docker.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00000"/>
                </a:solidFill>
                <a:cs typeface="Poppins" panose="00000500000000000000" pitchFamily="2" charset="0"/>
                <a:sym typeface="BioRhyme ExtraBold"/>
              </a:rPr>
              <a:t>COURSE NAME – Cloud and </a:t>
            </a:r>
            <a:r>
              <a:rPr lang="en-US" b="1" dirty="0" err="1">
                <a:solidFill>
                  <a:srgbClr val="C00000"/>
                </a:solidFill>
                <a:cs typeface="Poppins" panose="00000500000000000000" pitchFamily="2" charset="0"/>
                <a:sym typeface="BioRhyme ExtraBold"/>
              </a:rPr>
              <a:t>devops</a:t>
            </a:r>
            <a:br>
              <a:rPr lang="en-US" b="1" dirty="0" err="1">
                <a:solidFill>
                  <a:srgbClr val="C00000"/>
                </a:solidFill>
                <a:cs typeface="Poppins" panose="00000500000000000000" pitchFamily="2" charset="0"/>
                <a:sym typeface="BioRhyme ExtraBold"/>
              </a:rPr>
            </a:br>
            <a:r>
              <a:rPr lang="en-US" b="1" dirty="0" err="1">
                <a:solidFill>
                  <a:srgbClr val="C00000"/>
                </a:solidFill>
                <a:cs typeface="Poppins" panose="00000500000000000000" pitchFamily="2" charset="0"/>
                <a:sym typeface="BioRhyme ExtraBold"/>
              </a:rPr>
              <a:t>              </a:t>
            </a:r>
            <a:r>
              <a:rPr lang="en-US" b="1" dirty="0">
                <a:solidFill>
                  <a:srgbClr val="C00000"/>
                </a:solidFill>
                <a:cs typeface="Poppins" panose="00000500000000000000" pitchFamily="2" charset="0"/>
                <a:sym typeface="BioRhyme ExtraBold"/>
              </a:rPr>
              <a:t>COURSE CODE:22CS2243F</a:t>
            </a:r>
            <a:endParaRPr lang="en-US"/>
          </a:p>
        </p:txBody>
      </p:sp>
      <p:sp>
        <p:nvSpPr>
          <p:cNvPr id="3" name="Content Placeholder 2"/>
          <p:cNvSpPr>
            <a:spLocks noGrp="1"/>
          </p:cNvSpPr>
          <p:nvPr>
            <p:ph idx="1"/>
          </p:nvPr>
        </p:nvSpPr>
        <p:spPr/>
        <p:txBody>
          <a:bodyPr/>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Cohort-E27 (SEDP)</a:t>
            </a:r>
            <a:endParaRPr lang="en-US" sz="28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Software engineering mis and </a:t>
            </a:r>
            <a:r>
              <a:rPr lang="en-US" sz="2800" b="1" cap="all" dirty="0" err="1">
                <a:solidFill>
                  <a:srgbClr val="C00000"/>
                </a:solidFill>
                <a:cs typeface="Poppins" panose="00000500000000000000" pitchFamily="2" charset="0"/>
                <a:sym typeface="BioRhyme ExtraBold"/>
              </a:rPr>
              <a:t>Devops</a:t>
            </a:r>
            <a:endParaRPr lang="en-US" sz="2800" b="1" cap="all" dirty="0" err="1">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err="1">
                <a:solidFill>
                  <a:srgbClr val="C00000"/>
                </a:solidFill>
                <a:cs typeface="Poppins" panose="00000500000000000000" pitchFamily="2" charset="0"/>
                <a:sym typeface="BioRhyme ExtraBold"/>
              </a:rPr>
              <a:t>prepared by :nirosha bandla</a:t>
            </a:r>
            <a:endParaRPr lang="en-US" sz="2800" b="1" cap="all" dirty="0" err="1">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800" b="1" cap="all" dirty="0" err="1">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Topic:</a:t>
            </a:r>
            <a:endParaRPr lang="en-US" sz="2800" b="1" cap="all" dirty="0">
              <a:solidFill>
                <a:srgbClr val="C00000"/>
              </a:solidFill>
              <a:cs typeface="Poppins" panose="00000500000000000000" pitchFamily="2" charset="0"/>
              <a:sym typeface="BioRhyme ExtraBold"/>
            </a:endParaRPr>
          </a:p>
          <a:p>
            <a:pPr marL="0" indent="0" algn="ctr">
              <a:buNone/>
            </a:pPr>
            <a:r>
              <a:rPr lang="en-US" sz="2800" b="1" cap="all" dirty="0">
                <a:solidFill>
                  <a:srgbClr val="C00000"/>
                </a:solidFill>
                <a:cs typeface="Poppins" panose="00000500000000000000" pitchFamily="2" charset="0"/>
              </a:rPr>
              <a:t>DOCKER IMAGE AND COMPOSE</a:t>
            </a:r>
            <a:endParaRPr lang="en-US" sz="2800" b="1" cap="all" dirty="0">
              <a:solidFill>
                <a:srgbClr val="C00000"/>
              </a:solidFill>
              <a:cs typeface="Poppins" panose="00000500000000000000" pitchFamily="2" charset="0"/>
            </a:endParaRPr>
          </a:p>
          <a:p>
            <a:endParaRPr 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2F2F2F"/>
                </a:solidFill>
                <a:effectLst/>
                <a:latin typeface="Open Sans" panose="020B0606030504020204" pitchFamily="34" charset="0"/>
              </a:rPr>
              <a:t>Registries</a:t>
            </a:r>
            <a:br>
              <a:rPr lang="en-IN" b="1" i="0" dirty="0">
                <a:solidFill>
                  <a:srgbClr val="2F2F2F"/>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noAutofit/>
          </a:bodyPr>
          <a:lstStyle/>
          <a:p>
            <a:pPr algn="l">
              <a:buFont typeface="Arial" panose="020B0604020202020204" pitchFamily="34" charset="0"/>
              <a:buChar char="•"/>
            </a:pPr>
            <a:r>
              <a:rPr lang="en-US" b="1" i="0" dirty="0">
                <a:solidFill>
                  <a:srgbClr val="2F2F2F"/>
                </a:solidFill>
                <a:effectLst/>
                <a:latin typeface="Gill Sans MT" panose="020B0502020104020203" charset="0"/>
                <a:cs typeface="Gill Sans MT" panose="020B0502020104020203" charset="0"/>
              </a:rPr>
              <a:t>Examples of third-party registry offerings that support Docker images include Red Hat Quay, Amazon ECR, Azure Container Registry, Google Container Registry, and the </a:t>
            </a:r>
            <a:r>
              <a:rPr lang="en-US" b="1" i="0" u="none" strike="noStrike" dirty="0" err="1">
                <a:solidFill>
                  <a:srgbClr val="40BE46"/>
                </a:solidFill>
                <a:effectLst/>
                <a:latin typeface="Gill Sans MT" panose="020B0502020104020203" charset="0"/>
                <a:cs typeface="Gill Sans MT" panose="020B0502020104020203" charset="0"/>
                <a:hlinkClick r:id="rId1"/>
              </a:rPr>
              <a:t>JFrog</a:t>
            </a:r>
            <a:r>
              <a:rPr lang="en-US" b="1" i="0" u="none" strike="noStrike" dirty="0">
                <a:solidFill>
                  <a:srgbClr val="40BE46"/>
                </a:solidFill>
                <a:effectLst/>
                <a:latin typeface="Gill Sans MT" panose="020B0502020104020203" charset="0"/>
                <a:cs typeface="Gill Sans MT" panose="020B0502020104020203" charset="0"/>
                <a:hlinkClick r:id="rId1"/>
              </a:rPr>
              <a:t> Container Registry</a:t>
            </a:r>
            <a:r>
              <a:rPr lang="en-US" b="1" i="0" dirty="0">
                <a:solidFill>
                  <a:srgbClr val="2F2F2F"/>
                </a:solidFill>
                <a:effectLst/>
                <a:latin typeface="Gill Sans MT" panose="020B0502020104020203" charset="0"/>
                <a:cs typeface="Gill Sans MT" panose="020B0502020104020203" charset="0"/>
              </a:rPr>
              <a:t>.</a:t>
            </a:r>
            <a:endParaRPr lang="en-US" b="1" i="0" dirty="0">
              <a:solidFill>
                <a:srgbClr val="2F2F2F"/>
              </a:solidFill>
              <a:effectLst/>
              <a:latin typeface="Gill Sans MT" panose="020B0502020104020203" charset="0"/>
              <a:cs typeface="Gill Sans MT" panose="020B0502020104020203" charset="0"/>
            </a:endParaRPr>
          </a:p>
          <a:p>
            <a:pPr algn="l">
              <a:buFont typeface="Arial" panose="020B0604020202020204" pitchFamily="34" charset="0"/>
              <a:buChar char="•"/>
            </a:pPr>
            <a:r>
              <a:rPr lang="en-US" b="1" i="0" dirty="0">
                <a:solidFill>
                  <a:srgbClr val="2F2F2F"/>
                </a:solidFill>
                <a:effectLst/>
                <a:latin typeface="Gill Sans MT" panose="020B0502020104020203" charset="0"/>
                <a:cs typeface="Gill Sans MT" panose="020B0502020104020203" charset="0"/>
              </a:rPr>
              <a:t>Self-hosted registries: A registry model favored by organizations that prefer to host container images on their own on-premises infrastructure – typically due to security, compliance concerns or lower latency requirements. To run your own self-hosted registry, you’ll need to deploy a registry server. Alternatively, you can set up your own private, remote, and virtual </a:t>
            </a:r>
            <a:r>
              <a:rPr lang="en-US" b="1" i="0" u="none" strike="noStrike" dirty="0">
                <a:solidFill>
                  <a:srgbClr val="40BE46"/>
                </a:solidFill>
                <a:effectLst/>
                <a:latin typeface="Gill Sans MT" panose="020B0502020104020203" charset="0"/>
                <a:cs typeface="Gill Sans MT" panose="020B0502020104020203" charset="0"/>
                <a:hlinkClick r:id="rId2"/>
              </a:rPr>
              <a:t>Docker registry</a:t>
            </a:r>
            <a:r>
              <a:rPr lang="en-US" b="1" i="0" dirty="0">
                <a:solidFill>
                  <a:srgbClr val="2F2F2F"/>
                </a:solidFill>
                <a:effectLst/>
                <a:latin typeface="Gill Sans MT" panose="020B0502020104020203" charset="0"/>
                <a:cs typeface="Gill Sans MT" panose="020B0502020104020203" charset="0"/>
              </a:rPr>
              <a:t>.</a:t>
            </a:r>
            <a:endParaRPr lang="en-US" b="1" i="0" dirty="0">
              <a:solidFill>
                <a:srgbClr val="2F2F2F"/>
              </a:solidFill>
              <a:effectLst/>
              <a:latin typeface="Gill Sans MT" panose="020B0502020104020203" charset="0"/>
              <a:cs typeface="Gill Sans MT" panose="020B0502020104020203" charset="0"/>
            </a:endParaRPr>
          </a:p>
          <a:p>
            <a:endParaRPr lang="en-US" sz="1600" b="1" i="0" dirty="0">
              <a:solidFill>
                <a:srgbClr val="2F2F2F"/>
              </a:solidFill>
              <a:effectLst/>
              <a:latin typeface="Gill Sans MT" panose="020B0502020104020203" charset="0"/>
              <a:cs typeface="Gill Sans MT" panose="020B05020201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F2F2F"/>
                </a:solidFill>
                <a:effectLst/>
                <a:latin typeface="Open Sans" panose="020B0606030504020204" pitchFamily="34" charset="0"/>
              </a:rPr>
              <a:t>to Create a Docker Image</a:t>
            </a:r>
            <a:br>
              <a:rPr lang="en-US" b="1" i="0" dirty="0">
                <a:solidFill>
                  <a:srgbClr val="2F2F2F"/>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normAutofit lnSpcReduction="10000"/>
          </a:bodyPr>
          <a:lstStyle/>
          <a:p>
            <a:pPr algn="l"/>
            <a:r>
              <a:rPr lang="en-US" b="1" i="0" dirty="0">
                <a:solidFill>
                  <a:srgbClr val="2F2F2F"/>
                </a:solidFill>
                <a:effectLst/>
                <a:latin typeface="Gill Sans MT" panose="020B0502020104020203" charset="0"/>
                <a:cs typeface="Gill Sans MT" panose="020B0502020104020203" charset="0"/>
              </a:rPr>
              <a:t>The following is a set of simplified steps to creating an image interactively:</a:t>
            </a:r>
            <a:endParaRPr lang="en-US" b="1" i="0" dirty="0">
              <a:solidFill>
                <a:srgbClr val="2F2F2F"/>
              </a:solidFill>
              <a:effectLst/>
              <a:latin typeface="Gill Sans MT" panose="020B0502020104020203" charset="0"/>
              <a:cs typeface="Gill Sans MT" panose="020B0502020104020203" charset="0"/>
            </a:endParaRPr>
          </a:p>
          <a:p>
            <a:pPr algn="l"/>
            <a:r>
              <a:rPr lang="en-US" b="1" i="0" dirty="0">
                <a:solidFill>
                  <a:srgbClr val="2F2F2F"/>
                </a:solidFill>
                <a:effectLst/>
                <a:latin typeface="Gill Sans MT" panose="020B0502020104020203" charset="0"/>
                <a:cs typeface="Gill Sans MT" panose="020B0502020104020203" charset="0"/>
              </a:rPr>
              <a:t>Install Docker and launch the Docker engine</a:t>
            </a:r>
            <a:endParaRPr lang="en-US" b="1" i="0" dirty="0">
              <a:solidFill>
                <a:srgbClr val="2F2F2F"/>
              </a:solidFill>
              <a:effectLst/>
              <a:latin typeface="Gill Sans MT" panose="020B0502020104020203" charset="0"/>
              <a:cs typeface="Gill Sans MT" panose="020B0502020104020203" charset="0"/>
            </a:endParaRPr>
          </a:p>
          <a:p>
            <a:pPr algn="l"/>
            <a:r>
              <a:rPr lang="en-US" b="1" i="0" dirty="0">
                <a:solidFill>
                  <a:srgbClr val="2F2F2F"/>
                </a:solidFill>
                <a:effectLst/>
                <a:latin typeface="Gill Sans MT" panose="020B0502020104020203" charset="0"/>
                <a:cs typeface="Gill Sans MT" panose="020B0502020104020203" charset="0"/>
              </a:rPr>
              <a:t>Open a terminal session</a:t>
            </a:r>
            <a:endParaRPr lang="en-US" b="1" i="0" dirty="0">
              <a:solidFill>
                <a:srgbClr val="2F2F2F"/>
              </a:solidFill>
              <a:effectLst/>
              <a:latin typeface="Gill Sans MT" panose="020B0502020104020203" charset="0"/>
              <a:cs typeface="Gill Sans MT" panose="020B0502020104020203" charset="0"/>
            </a:endParaRPr>
          </a:p>
          <a:p>
            <a:pPr algn="l"/>
            <a:r>
              <a:rPr lang="en-US" b="1" i="0" dirty="0">
                <a:solidFill>
                  <a:srgbClr val="2F2F2F"/>
                </a:solidFill>
                <a:effectLst/>
                <a:latin typeface="Gill Sans MT" panose="020B0502020104020203" charset="0"/>
                <a:cs typeface="Gill Sans MT" panose="020B0502020104020203" charset="0"/>
              </a:rPr>
              <a:t>Use the following Docker run command to start an interactive shell session with a container launched from the image specified by </a:t>
            </a:r>
            <a:r>
              <a:rPr lang="en-US" b="1" i="0" dirty="0" err="1">
                <a:solidFill>
                  <a:srgbClr val="2F2F2F"/>
                </a:solidFill>
                <a:effectLst/>
                <a:latin typeface="Gill Sans MT" panose="020B0502020104020203" charset="0"/>
                <a:cs typeface="Gill Sans MT" panose="020B0502020104020203" charset="0"/>
              </a:rPr>
              <a:t>image_name:tag_name</a:t>
            </a:r>
            <a:r>
              <a:rPr lang="en-US" b="1" i="0" dirty="0">
                <a:solidFill>
                  <a:srgbClr val="2F2F2F"/>
                </a:solidFill>
                <a:effectLst/>
                <a:latin typeface="Gill Sans MT" panose="020B0502020104020203" charset="0"/>
                <a:cs typeface="Gill Sans MT" panose="020B0502020104020203" charset="0"/>
              </a:rPr>
              <a:t>:</a:t>
            </a:r>
            <a:endParaRPr lang="en-US" b="1" i="0" dirty="0">
              <a:solidFill>
                <a:srgbClr val="2F2F2F"/>
              </a:solidFill>
              <a:effectLst/>
              <a:latin typeface="Gill Sans MT" panose="020B0502020104020203" charset="0"/>
              <a:cs typeface="Gill Sans MT" panose="020B0502020104020203" charset="0"/>
            </a:endParaRPr>
          </a:p>
          <a:p>
            <a:pPr algn="l"/>
            <a:r>
              <a:rPr lang="en-US" b="1" i="0" dirty="0">
                <a:solidFill>
                  <a:srgbClr val="2F2F2F"/>
                </a:solidFill>
                <a:effectLst/>
                <a:latin typeface="Gill Sans MT" panose="020B0502020104020203" charset="0"/>
                <a:cs typeface="Gill Sans MT" panose="020B0502020104020203" charset="0"/>
              </a:rPr>
              <a:t>$ docker run -it </a:t>
            </a:r>
            <a:r>
              <a:rPr lang="en-US" b="1" i="0" dirty="0" err="1">
                <a:solidFill>
                  <a:srgbClr val="2F2F2F"/>
                </a:solidFill>
                <a:effectLst/>
                <a:latin typeface="Gill Sans MT" panose="020B0502020104020203" charset="0"/>
                <a:cs typeface="Gill Sans MT" panose="020B0502020104020203" charset="0"/>
              </a:rPr>
              <a:t>image_name:tag_name</a:t>
            </a:r>
            <a:r>
              <a:rPr lang="en-US" b="1" i="0" dirty="0">
                <a:solidFill>
                  <a:srgbClr val="2F2F2F"/>
                </a:solidFill>
                <a:effectLst/>
                <a:latin typeface="Gill Sans MT" panose="020B0502020104020203" charset="0"/>
                <a:cs typeface="Gill Sans MT" panose="020B0502020104020203" charset="0"/>
              </a:rPr>
              <a:t> bash</a:t>
            </a:r>
            <a:endParaRPr lang="en-US" b="1" i="0" dirty="0">
              <a:solidFill>
                <a:srgbClr val="2F2F2F"/>
              </a:solidFill>
              <a:effectLst/>
              <a:latin typeface="Gill Sans MT" panose="020B0502020104020203" charset="0"/>
              <a:cs typeface="Gill Sans MT" panose="020B0502020104020203" charset="0"/>
            </a:endParaRPr>
          </a:p>
          <a:p>
            <a:endParaRPr lang="en-IN" b="1" dirty="0">
              <a:latin typeface="Gill Sans MT" panose="020B0502020104020203" charset="0"/>
              <a:cs typeface="Gill Sans MT" panose="020B05020201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2F2F2F"/>
                </a:solidFill>
                <a:effectLst/>
                <a:latin typeface="Open Sans" panose="020B0606030504020204" pitchFamily="34" charset="0"/>
              </a:rPr>
              <a:t>launch a container environment based on the latest version of Ubuntu</a:t>
            </a:r>
            <a:br>
              <a:rPr lang="en-US" b="0" i="0" dirty="0">
                <a:solidFill>
                  <a:srgbClr val="2F2F2F"/>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lstStyle/>
          <a:p>
            <a:pPr algn="l"/>
            <a:r>
              <a:rPr lang="en-US" b="1" i="0" dirty="0">
                <a:solidFill>
                  <a:srgbClr val="2F2F2F"/>
                </a:solidFill>
                <a:effectLst/>
                <a:latin typeface="Gill Sans MT" panose="020B0502020104020203" charset="0"/>
                <a:cs typeface="Gill Sans MT" panose="020B0502020104020203" charset="0"/>
              </a:rPr>
              <a:t>$ docker run -it ubuntu bash</a:t>
            </a:r>
            <a:endParaRPr lang="en-US" b="1" i="0" dirty="0">
              <a:solidFill>
                <a:srgbClr val="2F2F2F"/>
              </a:solidFill>
              <a:effectLst/>
              <a:latin typeface="Gill Sans MT" panose="020B0502020104020203" charset="0"/>
              <a:cs typeface="Gill Sans MT" panose="020B0502020104020203" charset="0"/>
            </a:endParaRPr>
          </a:p>
          <a:p>
            <a:pPr marL="0" indent="0">
              <a:buNone/>
            </a:pPr>
            <a:r>
              <a:rPr lang="en-IN" b="1" i="0" dirty="0">
                <a:solidFill>
                  <a:srgbClr val="2F2F2F"/>
                </a:solidFill>
                <a:effectLst/>
                <a:latin typeface="Gill Sans MT" panose="020B0502020104020203" charset="0"/>
                <a:cs typeface="Gill Sans MT" panose="020B0502020104020203" charset="0"/>
              </a:rPr>
              <a:t>docker </a:t>
            </a:r>
            <a:r>
              <a:rPr lang="en-IN" b="1" i="0" dirty="0" err="1">
                <a:solidFill>
                  <a:srgbClr val="2F2F2F"/>
                </a:solidFill>
                <a:effectLst/>
                <a:latin typeface="Gill Sans MT" panose="020B0502020104020203" charset="0"/>
                <a:cs typeface="Gill Sans MT" panose="020B0502020104020203" charset="0"/>
              </a:rPr>
              <a:t>ps</a:t>
            </a:r>
            <a:r>
              <a:rPr lang="en-IN" b="1" i="0" dirty="0">
                <a:solidFill>
                  <a:srgbClr val="2F2F2F"/>
                </a:solidFill>
                <a:effectLst/>
                <a:latin typeface="Gill Sans MT" panose="020B0502020104020203" charset="0"/>
                <a:cs typeface="Gill Sans MT" panose="020B0502020104020203" charset="0"/>
              </a:rPr>
              <a:t> command to list active container processes:</a:t>
            </a:r>
            <a:endParaRPr lang="en-IN" b="1" i="0" dirty="0">
              <a:solidFill>
                <a:srgbClr val="2F2F2F"/>
              </a:solidFill>
              <a:effectLst/>
              <a:latin typeface="Gill Sans MT" panose="020B0502020104020203" charset="0"/>
              <a:cs typeface="Gill Sans MT" panose="020B0502020104020203" charset="0"/>
            </a:endParaRPr>
          </a:p>
          <a:p>
            <a:pPr marL="0" indent="0">
              <a:buNone/>
            </a:pPr>
            <a:r>
              <a:rPr lang="en-IN" b="1" dirty="0">
                <a:solidFill>
                  <a:srgbClr val="2F2F2F"/>
                </a:solidFill>
                <a:latin typeface="Gill Sans MT" panose="020B0502020104020203" charset="0"/>
                <a:cs typeface="Gill Sans MT" panose="020B0502020104020203" charset="0"/>
              </a:rPr>
              <a:t>	</a:t>
            </a:r>
            <a:r>
              <a:rPr lang="en-IN" b="1" i="0" dirty="0">
                <a:solidFill>
                  <a:srgbClr val="2F2F2F"/>
                </a:solidFill>
                <a:effectLst/>
                <a:latin typeface="Gill Sans MT" panose="020B0502020104020203" charset="0"/>
                <a:cs typeface="Gill Sans MT" panose="020B0502020104020203" charset="0"/>
              </a:rPr>
              <a:t>$ docker </a:t>
            </a:r>
            <a:r>
              <a:rPr lang="en-IN" b="1" i="0" dirty="0" err="1">
                <a:solidFill>
                  <a:srgbClr val="2F2F2F"/>
                </a:solidFill>
                <a:effectLst/>
                <a:latin typeface="Gill Sans MT" panose="020B0502020104020203" charset="0"/>
                <a:cs typeface="Gill Sans MT" panose="020B0502020104020203" charset="0"/>
              </a:rPr>
              <a:t>ps</a:t>
            </a:r>
            <a:endParaRPr lang="en-IN" b="1" i="0" dirty="0">
              <a:solidFill>
                <a:srgbClr val="2F2F2F"/>
              </a:solidFill>
              <a:effectLst/>
              <a:latin typeface="Gill Sans MT" panose="020B0502020104020203" charset="0"/>
              <a:cs typeface="Gill Sans MT" panose="020B0502020104020203" charset="0"/>
            </a:endParaRPr>
          </a:p>
          <a:p>
            <a:pPr marL="0" indent="0" algn="just">
              <a:buNone/>
            </a:pPr>
            <a:r>
              <a:rPr lang="en-US" b="1" i="0" dirty="0">
                <a:solidFill>
                  <a:srgbClr val="2F2F2F"/>
                </a:solidFill>
                <a:effectLst/>
                <a:latin typeface="Gill Sans MT" panose="020B0502020104020203" charset="0"/>
                <a:cs typeface="Gill Sans MT" panose="020B0502020104020203" charset="0"/>
              </a:rPr>
              <a:t>CONTAINER ID    IMAGE    COMMAND    CREATED          STATUS        PORTS    NAMES</a:t>
            </a:r>
            <a:br>
              <a:rPr lang="en-US" b="1" dirty="0">
                <a:latin typeface="Gill Sans MT" panose="020B0502020104020203" charset="0"/>
                <a:cs typeface="Gill Sans MT" panose="020B0502020104020203" charset="0"/>
              </a:rPr>
            </a:br>
            <a:r>
              <a:rPr lang="en-US" b="1" i="0" dirty="0">
                <a:solidFill>
                  <a:srgbClr val="2F2F2F"/>
                </a:solidFill>
                <a:effectLst/>
                <a:latin typeface="Gill Sans MT" panose="020B0502020104020203" charset="0"/>
                <a:cs typeface="Gill Sans MT" panose="020B0502020104020203" charset="0"/>
              </a:rPr>
              <a:t>e61e8081866d       ubuntu      “bash”         2 minutes ago    		 Up 2 minutes        	 </a:t>
            </a:r>
            <a:r>
              <a:rPr lang="en-US" b="1" i="0" dirty="0" err="1">
                <a:solidFill>
                  <a:srgbClr val="2F2F2F"/>
                </a:solidFill>
                <a:effectLst/>
                <a:latin typeface="Gill Sans MT" panose="020B0502020104020203" charset="0"/>
                <a:cs typeface="Gill Sans MT" panose="020B0502020104020203" charset="0"/>
              </a:rPr>
              <a:t>keen_gauss</a:t>
            </a:r>
            <a:endParaRPr lang="en-IN" b="1" dirty="0">
              <a:latin typeface="Gill Sans MT" panose="020B0502020104020203" charset="0"/>
              <a:cs typeface="Gill Sans MT" panose="020B05020201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0" i="0" dirty="0">
                <a:solidFill>
                  <a:srgbClr val="2F2F2F"/>
                </a:solidFill>
                <a:effectLst/>
                <a:latin typeface="Gill Sans MT" panose="020B0502020104020203" charset="0"/>
                <a:cs typeface="Gill Sans MT" panose="020B0502020104020203" charset="0"/>
              </a:rPr>
              <a:t>use the </a:t>
            </a:r>
            <a:r>
              <a:rPr lang="en-US" b="1" i="0" dirty="0">
                <a:solidFill>
                  <a:srgbClr val="2F2F2F"/>
                </a:solidFill>
                <a:effectLst/>
                <a:latin typeface="Gill Sans MT" panose="020B0502020104020203" charset="0"/>
                <a:cs typeface="Gill Sans MT" panose="020B0502020104020203" charset="0"/>
              </a:rPr>
              <a:t>Docker images</a:t>
            </a:r>
            <a:r>
              <a:rPr lang="en-US" b="0" i="0" dirty="0">
                <a:solidFill>
                  <a:srgbClr val="2F2F2F"/>
                </a:solidFill>
                <a:effectLst/>
                <a:latin typeface="Gill Sans MT" panose="020B0502020104020203" charset="0"/>
                <a:cs typeface="Gill Sans MT" panose="020B0502020104020203" charset="0"/>
              </a:rPr>
              <a:t> command to see the image </a:t>
            </a:r>
            <a:r>
              <a:rPr lang="en-US" dirty="0">
                <a:solidFill>
                  <a:srgbClr val="2F2F2F"/>
                </a:solidFill>
                <a:latin typeface="Gill Sans MT" panose="020B0502020104020203" charset="0"/>
                <a:cs typeface="Gill Sans MT" panose="020B0502020104020203" charset="0"/>
              </a:rPr>
              <a:t>we</a:t>
            </a:r>
            <a:r>
              <a:rPr lang="en-US" b="0" i="0" dirty="0">
                <a:solidFill>
                  <a:srgbClr val="2F2F2F"/>
                </a:solidFill>
                <a:effectLst/>
                <a:latin typeface="Gill Sans MT" panose="020B0502020104020203" charset="0"/>
                <a:cs typeface="Gill Sans MT" panose="020B0502020104020203" charset="0"/>
              </a:rPr>
              <a:t>’ve just created:</a:t>
            </a:r>
            <a:endParaRPr lang="en-US" b="0" i="0" dirty="0">
              <a:solidFill>
                <a:srgbClr val="2F2F2F"/>
              </a:solidFill>
              <a:effectLst/>
              <a:latin typeface="Gill Sans MT" panose="020B0502020104020203" charset="0"/>
              <a:cs typeface="Gill Sans MT" panose="020B0502020104020203" charset="0"/>
            </a:endParaRPr>
          </a:p>
          <a:p>
            <a:pPr marL="0" indent="0">
              <a:buNone/>
            </a:pPr>
            <a:r>
              <a:rPr lang="en-IN" b="0" i="0" dirty="0">
                <a:solidFill>
                  <a:srgbClr val="2F2F2F"/>
                </a:solidFill>
                <a:effectLst/>
                <a:latin typeface="Gill Sans MT" panose="020B0502020104020203" charset="0"/>
                <a:cs typeface="Gill Sans MT" panose="020B0502020104020203" charset="0"/>
              </a:rPr>
              <a:t>		$ docker images</a:t>
            </a:r>
            <a:endParaRPr lang="en-IN" dirty="0">
              <a:latin typeface="Gill Sans MT" panose="020B0502020104020203" charset="0"/>
              <a:cs typeface="Gill Sans MT" panose="020B05020201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Self Assessment Questions</a:t>
            </a:r>
            <a:endParaRPr lang="en-IN"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Gill Sans MT" panose="020B0502020104020203" charset="0"/>
                <a:cs typeface="Gill Sans MT" panose="020B0502020104020203" charset="0"/>
              </a:rPr>
              <a:t>What are the steps involved in creating a Docker image from scratch?</a:t>
            </a:r>
            <a:endParaRPr lang="en-US" b="1" i="0" dirty="0">
              <a:solidFill>
                <a:srgbClr val="374151"/>
              </a:solidFill>
              <a:effectLst/>
              <a:latin typeface="Gill Sans MT" panose="020B0502020104020203" charset="0"/>
              <a:cs typeface="Gill Sans MT" panose="020B0502020104020203" charset="0"/>
            </a:endParaRPr>
          </a:p>
          <a:p>
            <a:pPr algn="l">
              <a:buFont typeface="+mj-lt"/>
              <a:buAutoNum type="arabicPeriod"/>
            </a:pPr>
            <a:r>
              <a:rPr lang="en-US" b="1" i="0" dirty="0">
                <a:solidFill>
                  <a:srgbClr val="374151"/>
                </a:solidFill>
                <a:effectLst/>
                <a:latin typeface="Gill Sans MT" panose="020B0502020104020203" charset="0"/>
                <a:cs typeface="Gill Sans MT" panose="020B0502020104020203" charset="0"/>
              </a:rPr>
              <a:t>How can you create a Docker image using a Dockerfile? Explain the process.</a:t>
            </a:r>
            <a:endParaRPr lang="en-US" b="1" i="0" dirty="0">
              <a:solidFill>
                <a:srgbClr val="374151"/>
              </a:solidFill>
              <a:effectLst/>
              <a:latin typeface="Gill Sans MT" panose="020B0502020104020203" charset="0"/>
              <a:cs typeface="Gill Sans MT" panose="020B0502020104020203" charset="0"/>
            </a:endParaRPr>
          </a:p>
          <a:p>
            <a:pPr algn="l">
              <a:buFont typeface="+mj-lt"/>
              <a:buAutoNum type="arabicPeriod"/>
            </a:pPr>
            <a:r>
              <a:rPr lang="en-US" b="1" i="0" dirty="0">
                <a:solidFill>
                  <a:srgbClr val="374151"/>
                </a:solidFill>
                <a:effectLst/>
                <a:latin typeface="Gill Sans MT" panose="020B0502020104020203" charset="0"/>
                <a:cs typeface="Gill Sans MT" panose="020B0502020104020203" charset="0"/>
              </a:rPr>
              <a:t>What are the advantages of using a Dockerfile to create Docker images compared to other methods?</a:t>
            </a:r>
            <a:endParaRPr lang="en-US" b="1" i="0" dirty="0">
              <a:solidFill>
                <a:srgbClr val="374151"/>
              </a:solidFill>
              <a:effectLst/>
              <a:latin typeface="Gill Sans MT" panose="020B0502020104020203" charset="0"/>
              <a:cs typeface="Gill Sans MT" panose="020B0502020104020203" charset="0"/>
            </a:endParaRPr>
          </a:p>
          <a:p>
            <a:pPr algn="l">
              <a:buFont typeface="+mj-lt"/>
              <a:buAutoNum type="arabicPeriod"/>
            </a:pPr>
            <a:r>
              <a:rPr lang="en-US" b="1" i="0" dirty="0">
                <a:solidFill>
                  <a:srgbClr val="374151"/>
                </a:solidFill>
                <a:effectLst/>
                <a:latin typeface="Gill Sans MT" panose="020B0502020104020203" charset="0"/>
                <a:cs typeface="Gill Sans MT" panose="020B0502020104020203" charset="0"/>
              </a:rPr>
              <a:t>How can you optimize the size of a Docker image during its creation?</a:t>
            </a:r>
            <a:endParaRPr lang="en-US" b="1" i="0" dirty="0">
              <a:solidFill>
                <a:srgbClr val="374151"/>
              </a:solidFill>
              <a:effectLst/>
              <a:latin typeface="Gill Sans MT" panose="020B0502020104020203" charset="0"/>
              <a:cs typeface="Gill Sans MT" panose="020B0502020104020203" charset="0"/>
            </a:endParaRPr>
          </a:p>
          <a:p>
            <a:pPr algn="l">
              <a:buFont typeface="+mj-lt"/>
              <a:buAutoNum type="arabicPeriod"/>
            </a:pPr>
            <a:r>
              <a:rPr lang="en-US" b="1" i="0" dirty="0">
                <a:solidFill>
                  <a:srgbClr val="374151"/>
                </a:solidFill>
                <a:effectLst/>
                <a:latin typeface="Gill Sans MT" panose="020B0502020104020203" charset="0"/>
                <a:cs typeface="Gill Sans MT" panose="020B0502020104020203" charset="0"/>
              </a:rPr>
              <a:t>What are some best practices for creating Docker images? How can you ensure they are secure and efficient?</a:t>
            </a:r>
            <a:endParaRPr lang="en-US" b="1" i="0" dirty="0">
              <a:solidFill>
                <a:srgbClr val="374151"/>
              </a:solidFill>
              <a:effectLst/>
              <a:latin typeface="Gill Sans MT" panose="020B0502020104020203" charset="0"/>
              <a:cs typeface="Gill Sans MT" panose="020B0502020104020203" charset="0"/>
            </a:endParaRPr>
          </a:p>
          <a:p>
            <a:pPr algn="l">
              <a:buFont typeface="+mj-lt"/>
              <a:buAutoNum type="arabicPeriod"/>
            </a:pPr>
            <a:r>
              <a:rPr lang="en-US" b="1" i="0" dirty="0">
                <a:solidFill>
                  <a:srgbClr val="374151"/>
                </a:solidFill>
                <a:effectLst/>
                <a:latin typeface="Gill Sans MT" panose="020B0502020104020203" charset="0"/>
                <a:cs typeface="Gill Sans MT" panose="020B0502020104020203" charset="0"/>
              </a:rPr>
              <a:t>Can you explain the concept of layering in Docker images and how it affects image creation?</a:t>
            </a:r>
            <a:endParaRPr lang="en-US" b="1" i="0" dirty="0">
              <a:solidFill>
                <a:srgbClr val="374151"/>
              </a:solidFill>
              <a:effectLst/>
              <a:latin typeface="Gill Sans MT" panose="020B0502020104020203" charset="0"/>
              <a:cs typeface="Gill Sans MT" panose="020B0502020104020203" charset="0"/>
            </a:endParaRPr>
          </a:p>
          <a:p>
            <a:endParaRPr lang="en-IN" b="1" dirty="0">
              <a:latin typeface="Gill Sans MT" panose="020B0502020104020203" charset="0"/>
              <a:cs typeface="Gill Sans MT" panose="020B05020201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5" name="Content Placeholder 4"/>
          <p:cNvPicPr>
            <a:picLocks noChangeAspect="1"/>
          </p:cNvPicPr>
          <p:nvPr/>
        </p:nvPicPr>
        <p:blipFill>
          <a:blip r:embed="rId1"/>
          <a:stretch>
            <a:fillRect/>
          </a:stretch>
        </p:blipFill>
        <p:spPr>
          <a:xfrm>
            <a:off x="951230" y="2015490"/>
            <a:ext cx="9493885" cy="3450590"/>
          </a:xfrm>
          <a:prstGeom prst="rect">
            <a:avLst/>
          </a:prstGeom>
        </p:spPr>
      </p:pic>
      <p:sp>
        <p:nvSpPr>
          <p:cNvPr id="6" name="Slide Number Placeholder 5"/>
          <p:cNvSpPr>
            <a:spLocks noGrp="1"/>
          </p:cNvSpPr>
          <p:nvPr>
            <p:ph type="sldNum" sz="quarter" idx="12"/>
          </p:nvPr>
        </p:nvSpPr>
        <p:spPr/>
        <p:txBody>
          <a:bodyPr/>
          <a:p>
            <a:fld id="{CBABCCC1-BF11-4F37-963E-1BCD5B23FD72}"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image definition</a:t>
            </a:r>
            <a:br>
              <a:rPr lang="en-US" dirty="0"/>
            </a:br>
            <a:endParaRPr lang="en-IN" dirty="0"/>
          </a:p>
        </p:txBody>
      </p:sp>
      <p:pic>
        <p:nvPicPr>
          <p:cNvPr id="1028" name="Picture 4" descr="Graphic showing the Docker containers and other layers that make up a Docker imag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299911" y="1853754"/>
            <a:ext cx="3754943" cy="34496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38251" y="2690336"/>
            <a:ext cx="5295900" cy="2306955"/>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202124"/>
                </a:solidFill>
                <a:effectLst/>
                <a:latin typeface="+mj-lt"/>
                <a:cs typeface="+mj-lt"/>
              </a:rPr>
              <a:t>A Docker image is </a:t>
            </a:r>
            <a:r>
              <a:rPr lang="en-US" b="1" i="0" dirty="0">
                <a:solidFill>
                  <a:srgbClr val="040C28"/>
                </a:solidFill>
                <a:effectLst/>
                <a:latin typeface="+mj-lt"/>
                <a:cs typeface="+mj-lt"/>
              </a:rPr>
              <a:t>a file used to execute code in a Docker container</a:t>
            </a:r>
            <a:r>
              <a:rPr lang="en-US" b="1" i="0" dirty="0">
                <a:solidFill>
                  <a:srgbClr val="202124"/>
                </a:solidFill>
                <a:effectLst/>
                <a:latin typeface="+mj-lt"/>
                <a:cs typeface="+mj-lt"/>
              </a:rPr>
              <a:t>.</a:t>
            </a:r>
            <a:endParaRPr lang="en-US" b="1" i="0" dirty="0">
              <a:solidFill>
                <a:srgbClr val="202124"/>
              </a:solidFill>
              <a:effectLst/>
              <a:latin typeface="+mj-lt"/>
              <a:cs typeface="+mj-lt"/>
            </a:endParaRPr>
          </a:p>
          <a:p>
            <a:pPr marL="285750" indent="-285750" algn="just">
              <a:buFont typeface="Arial" panose="020B0604020202020204" pitchFamily="34" charset="0"/>
              <a:buChar char="•"/>
            </a:pPr>
            <a:r>
              <a:rPr lang="en-US" b="1" i="0" dirty="0">
                <a:solidFill>
                  <a:srgbClr val="202124"/>
                </a:solidFill>
                <a:effectLst/>
                <a:latin typeface="+mj-lt"/>
                <a:cs typeface="+mj-lt"/>
              </a:rPr>
              <a:t> Docker images act as a set of instructions to build a Docker container, like a template.</a:t>
            </a:r>
            <a:endParaRPr lang="en-US" b="1" i="0" dirty="0">
              <a:solidFill>
                <a:srgbClr val="202124"/>
              </a:solidFill>
              <a:effectLst/>
              <a:latin typeface="+mj-lt"/>
              <a:cs typeface="+mj-lt"/>
            </a:endParaRPr>
          </a:p>
          <a:p>
            <a:pPr marL="285750" indent="-285750" algn="just">
              <a:buFont typeface="Arial" panose="020B0604020202020204" pitchFamily="34" charset="0"/>
              <a:buChar char="•"/>
            </a:pPr>
            <a:r>
              <a:rPr lang="en-US" b="1" i="0" dirty="0">
                <a:solidFill>
                  <a:srgbClr val="202124"/>
                </a:solidFill>
                <a:effectLst/>
                <a:latin typeface="+mj-lt"/>
                <a:cs typeface="+mj-lt"/>
              </a:rPr>
              <a:t> Docker images also act as the starting point when using Docker. An image is comparable to a snapshot in virtual machine (VM) environments.</a:t>
            </a:r>
            <a:endParaRPr lang="en-IN" b="1" dirty="0">
              <a:latin typeface="+mj-lt"/>
              <a:cs typeface="+mj-lt"/>
            </a:endParaRPr>
          </a:p>
        </p:txBody>
      </p:sp>
      <p:sp>
        <p:nvSpPr>
          <p:cNvPr id="3" name="Text Box 2"/>
          <p:cNvSpPr txBox="1"/>
          <p:nvPr/>
        </p:nvSpPr>
        <p:spPr>
          <a:xfrm>
            <a:off x="4296410" y="2362200"/>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stored in??</a:t>
            </a:r>
            <a:endParaRPr lang="en-IN" dirty="0"/>
          </a:p>
        </p:txBody>
      </p:sp>
      <p:sp>
        <p:nvSpPr>
          <p:cNvPr id="3" name="Content Placeholder 2"/>
          <p:cNvSpPr>
            <a:spLocks noGrp="1"/>
          </p:cNvSpPr>
          <p:nvPr>
            <p:ph idx="1"/>
          </p:nvPr>
        </p:nvSpPr>
        <p:spPr/>
        <p:txBody>
          <a:bodyPr/>
          <a:lstStyle/>
          <a:p>
            <a:pPr algn="just"/>
            <a:r>
              <a:rPr lang="en-US" b="1" i="0" dirty="0">
                <a:solidFill>
                  <a:srgbClr val="4D5156"/>
                </a:solidFill>
                <a:effectLst/>
                <a:latin typeface="+mj-lt"/>
                <a:cs typeface="+mj-lt"/>
              </a:rPr>
              <a:t>Docker images are stored in two files as shown by following command. </a:t>
            </a:r>
            <a:r>
              <a:rPr lang="en-US" b="1" i="0" dirty="0">
                <a:solidFill>
                  <a:srgbClr val="040C28"/>
                </a:solidFill>
                <a:effectLst/>
                <a:latin typeface="+mj-lt"/>
                <a:cs typeface="+mj-lt"/>
              </a:rPr>
              <a:t>/var/lib/docker/</a:t>
            </a:r>
            <a:r>
              <a:rPr lang="en-US" b="1" i="0" dirty="0" err="1">
                <a:solidFill>
                  <a:srgbClr val="040C28"/>
                </a:solidFill>
                <a:effectLst/>
                <a:latin typeface="+mj-lt"/>
                <a:cs typeface="+mj-lt"/>
              </a:rPr>
              <a:t>aufs</a:t>
            </a:r>
            <a:r>
              <a:rPr lang="en-US" b="1" i="0" dirty="0">
                <a:solidFill>
                  <a:srgbClr val="040C28"/>
                </a:solidFill>
                <a:effectLst/>
                <a:latin typeface="+mj-lt"/>
                <a:cs typeface="+mj-lt"/>
              </a:rPr>
              <a:t>/diff/&lt;id&gt;</a:t>
            </a:r>
            <a:r>
              <a:rPr lang="en-US" b="1" i="0" dirty="0">
                <a:solidFill>
                  <a:srgbClr val="4D5156"/>
                </a:solidFill>
                <a:effectLst/>
                <a:latin typeface="+mj-lt"/>
                <a:cs typeface="+mj-lt"/>
              </a:rPr>
              <a:t> has the file contents of the images. /var/lib/docker/repositories-</a:t>
            </a:r>
            <a:r>
              <a:rPr lang="en-US" b="1" i="0" dirty="0" err="1">
                <a:solidFill>
                  <a:srgbClr val="4D5156"/>
                </a:solidFill>
                <a:effectLst/>
                <a:latin typeface="+mj-lt"/>
                <a:cs typeface="+mj-lt"/>
              </a:rPr>
              <a:t>aufs</a:t>
            </a:r>
            <a:r>
              <a:rPr lang="en-US" b="1" i="0" dirty="0">
                <a:solidFill>
                  <a:srgbClr val="4D5156"/>
                </a:solidFill>
                <a:effectLst/>
                <a:latin typeface="+mj-lt"/>
                <a:cs typeface="+mj-lt"/>
              </a:rPr>
              <a:t> is a JSON file containing local image information. This can be viewed with the command docker images.</a:t>
            </a:r>
            <a:endParaRPr lang="en-IN" b="1" dirty="0">
              <a:latin typeface="+mj-lt"/>
              <a:cs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20000"/>
          </a:bodyPr>
          <a:lstStyle/>
          <a:p>
            <a:pPr algn="just"/>
            <a:r>
              <a:rPr lang="en-US" b="1" i="0" dirty="0">
                <a:solidFill>
                  <a:srgbClr val="404040"/>
                </a:solidFill>
                <a:effectLst/>
                <a:latin typeface="Gill Sans MT" panose="020B0502020104020203" charset="0"/>
                <a:cs typeface="Gill Sans MT" panose="020B0502020104020203" charset="0"/>
              </a:rPr>
              <a:t>Images can exist without containers, whereas a container needs to run an image to exist. T</a:t>
            </a:r>
            <a:endParaRPr lang="en-US" b="1" i="0" dirty="0">
              <a:solidFill>
                <a:srgbClr val="404040"/>
              </a:solidFill>
              <a:effectLst/>
              <a:latin typeface="Gill Sans MT" panose="020B0502020104020203" charset="0"/>
              <a:cs typeface="Gill Sans MT" panose="020B0502020104020203" charset="0"/>
            </a:endParaRPr>
          </a:p>
          <a:p>
            <a:pPr algn="just"/>
            <a:r>
              <a:rPr lang="en-US" b="1" i="0" dirty="0">
                <a:solidFill>
                  <a:srgbClr val="404040"/>
                </a:solidFill>
                <a:effectLst/>
                <a:latin typeface="Gill Sans MT" panose="020B0502020104020203" charset="0"/>
                <a:cs typeface="Gill Sans MT" panose="020B0502020104020203" charset="0"/>
              </a:rPr>
              <a:t>herefore, containers are dependent on images and use them to construct a run-time environment and run an application.</a:t>
            </a:r>
            <a:endParaRPr lang="en-US" b="1" i="0" dirty="0">
              <a:solidFill>
                <a:srgbClr val="404040"/>
              </a:solidFill>
              <a:effectLst/>
              <a:latin typeface="Gill Sans MT" panose="020B0502020104020203" charset="0"/>
              <a:cs typeface="Gill Sans MT" panose="020B0502020104020203" charset="0"/>
            </a:endParaRPr>
          </a:p>
          <a:p>
            <a:pPr algn="just"/>
            <a:r>
              <a:rPr lang="en-US" b="1" i="0" dirty="0">
                <a:solidFill>
                  <a:srgbClr val="404040"/>
                </a:solidFill>
                <a:effectLst/>
                <a:latin typeface="Gill Sans MT" panose="020B0502020104020203" charset="0"/>
                <a:cs typeface="Gill Sans MT" panose="020B0502020104020203" charset="0"/>
              </a:rPr>
              <a:t>The two concepts exist as essential components (or rather phases) in the process of running a Docker container. Having a running container is the final “phase” of that process, indicating it is dependent on previous steps and components. </a:t>
            </a:r>
            <a:endParaRPr lang="en-US" b="1" i="0" dirty="0">
              <a:solidFill>
                <a:srgbClr val="404040"/>
              </a:solidFill>
              <a:effectLst/>
              <a:latin typeface="Gill Sans MT" panose="020B0502020104020203" charset="0"/>
              <a:cs typeface="Gill Sans MT" panose="020B0502020104020203" charset="0"/>
            </a:endParaRPr>
          </a:p>
          <a:p>
            <a:pPr algn="just"/>
            <a:r>
              <a:rPr lang="en-US" b="1" i="0" dirty="0">
                <a:solidFill>
                  <a:srgbClr val="404040"/>
                </a:solidFill>
                <a:effectLst/>
                <a:latin typeface="Gill Sans MT" panose="020B0502020104020203" charset="0"/>
                <a:cs typeface="Gill Sans MT" panose="020B0502020104020203" charset="0"/>
              </a:rPr>
              <a:t>That is why docker images essentially govern and shape containers.</a:t>
            </a:r>
            <a:endParaRPr lang="en-US" b="1" i="0" dirty="0">
              <a:solidFill>
                <a:srgbClr val="404040"/>
              </a:solidFill>
              <a:effectLst/>
              <a:latin typeface="Gill Sans MT" panose="020B0502020104020203" charset="0"/>
              <a:cs typeface="Gill Sans MT" panose="020B0502020104020203" charset="0"/>
            </a:endParaRPr>
          </a:p>
          <a:p>
            <a:endParaRPr lang="en-IN" b="1" dirty="0">
              <a:latin typeface="Gill Sans MT" panose="020B0502020104020203" charset="0"/>
              <a:cs typeface="Gill Sans MT" panose="020B05020201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F2F2F"/>
                </a:solidFill>
                <a:effectLst/>
                <a:latin typeface="Open Sans" panose="020B0606030504020204" pitchFamily="34" charset="0"/>
              </a:rPr>
              <a:t>Anatomy of a Docker Image</a:t>
            </a:r>
            <a:br>
              <a:rPr lang="en-US" b="1" i="0" dirty="0">
                <a:solidFill>
                  <a:srgbClr val="2F2F2F"/>
                </a:solidFill>
                <a:effectLst/>
                <a:latin typeface="Open Sans" panose="020B0606030504020204" pitchFamily="34" charset="0"/>
              </a:rPr>
            </a:br>
            <a:endParaRPr lang="en-IN" dirty="0"/>
          </a:p>
        </p:txBody>
      </p:sp>
      <p:sp>
        <p:nvSpPr>
          <p:cNvPr id="6" name="Content Placeholder 5"/>
          <p:cNvSpPr>
            <a:spLocks noGrp="1"/>
          </p:cNvSpPr>
          <p:nvPr>
            <p:ph idx="1"/>
          </p:nvPr>
        </p:nvSpPr>
        <p:spPr/>
        <p:txBody>
          <a:bodyPr>
            <a:normAutofit lnSpcReduction="10000"/>
          </a:bodyPr>
          <a:lstStyle/>
          <a:p>
            <a:pPr algn="just"/>
            <a:r>
              <a:rPr lang="en-US" b="1" i="0" dirty="0">
                <a:solidFill>
                  <a:srgbClr val="2F2F2F"/>
                </a:solidFill>
                <a:effectLst/>
                <a:latin typeface="Gill Sans MT" panose="020B0502020104020203" charset="0"/>
                <a:cs typeface="Gill Sans MT" panose="020B0502020104020203" charset="0"/>
              </a:rPr>
              <a:t>A Docker image is made up of a collection of files that bundle together all the essentials – such as </a:t>
            </a:r>
            <a:r>
              <a:rPr lang="en-US" b="1" i="0" dirty="0">
                <a:solidFill>
                  <a:srgbClr val="2F2F2F"/>
                </a:solidFill>
                <a:effectLst/>
                <a:latin typeface="Gill Sans MT" panose="020B0502020104020203" charset="0"/>
                <a:cs typeface="Gill Sans MT" panose="020B0502020104020203" charset="0"/>
              </a:rPr>
              <a:t>installations, </a:t>
            </a:r>
            <a:r>
              <a:rPr lang="en-US" b="1" i="0" dirty="0">
                <a:solidFill>
                  <a:srgbClr val="2F2F2F"/>
                </a:solidFill>
                <a:effectLst/>
                <a:latin typeface="Gill Sans MT" panose="020B0502020104020203" charset="0"/>
                <a:cs typeface="Gill Sans MT" panose="020B0502020104020203" charset="0"/>
              </a:rPr>
              <a:t>application code, and </a:t>
            </a:r>
            <a:r>
              <a:rPr lang="en-US" b="1" i="0" dirty="0">
                <a:solidFill>
                  <a:srgbClr val="2F2F2F"/>
                </a:solidFill>
                <a:effectLst/>
                <a:latin typeface="Gill Sans MT" panose="020B0502020104020203" charset="0"/>
                <a:cs typeface="Gill Sans MT" panose="020B0502020104020203" charset="0"/>
              </a:rPr>
              <a:t>dependencies – required to configure a fully operational container environment. You can create a Docker image by using one of two methods:</a:t>
            </a:r>
            <a:endParaRPr lang="en-US" b="1" i="0" dirty="0">
              <a:solidFill>
                <a:srgbClr val="2F2F2F"/>
              </a:solidFill>
              <a:effectLst/>
              <a:latin typeface="Gill Sans MT" panose="020B0502020104020203" charset="0"/>
              <a:cs typeface="Gill Sans MT" panose="020B0502020104020203" charset="0"/>
            </a:endParaRPr>
          </a:p>
          <a:p>
            <a:pPr algn="l">
              <a:buFont typeface="Arial" panose="020B0604020202020204" pitchFamily="34" charset="0"/>
              <a:buChar char="•"/>
            </a:pPr>
            <a:r>
              <a:rPr lang="en-US" b="1" i="0" dirty="0">
                <a:solidFill>
                  <a:srgbClr val="2F2F2F"/>
                </a:solidFill>
                <a:effectLst/>
                <a:latin typeface="Gill Sans MT" panose="020B0502020104020203" charset="0"/>
                <a:cs typeface="Gill Sans MT" panose="020B0502020104020203" charset="0"/>
              </a:rPr>
              <a:t>Interactive: By running a container from an existing Docker image, manually changing that container environment through a series of live steps, and saving the resulting state as a new image.</a:t>
            </a:r>
            <a:endParaRPr lang="en-US" b="1" i="0" dirty="0">
              <a:solidFill>
                <a:srgbClr val="2F2F2F"/>
              </a:solidFill>
              <a:effectLst/>
              <a:latin typeface="Gill Sans MT" panose="020B0502020104020203" charset="0"/>
              <a:cs typeface="Gill Sans MT" panose="020B0502020104020203" charset="0"/>
            </a:endParaRPr>
          </a:p>
          <a:p>
            <a:pPr algn="just">
              <a:buFont typeface="Arial" panose="020B0604020202020204" pitchFamily="34" charset="0"/>
              <a:buChar char="•"/>
            </a:pPr>
            <a:r>
              <a:rPr lang="en-US" b="1" i="0" dirty="0">
                <a:solidFill>
                  <a:srgbClr val="2F2F2F"/>
                </a:solidFill>
                <a:effectLst/>
                <a:latin typeface="Gill Sans MT" panose="020B0502020104020203" charset="0"/>
                <a:cs typeface="Gill Sans MT" panose="020B0502020104020203" charset="0"/>
              </a:rPr>
              <a:t>Dockerfile: By constructing a plain-text file, known as a </a:t>
            </a:r>
            <a:r>
              <a:rPr lang="en-US" b="1" i="0" dirty="0">
                <a:solidFill>
                  <a:srgbClr val="2F2F2F"/>
                </a:solidFill>
                <a:effectLst/>
                <a:latin typeface="Gill Sans MT" panose="020B0502020104020203" charset="0"/>
                <a:cs typeface="Gill Sans MT" panose="020B0502020104020203" charset="0"/>
              </a:rPr>
              <a:t>Dockerfile, which provides the specifications for creating a Docker</a:t>
            </a:r>
            <a:endParaRPr lang="en-US" b="1" i="0" dirty="0">
              <a:solidFill>
                <a:srgbClr val="2F2F2F"/>
              </a:solidFill>
              <a:effectLst/>
              <a:latin typeface="Gill Sans MT" panose="020B0502020104020203" charset="0"/>
              <a:cs typeface="Gill Sans MT" panose="020B05020201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2F2F2F"/>
                </a:solidFill>
                <a:effectLst/>
                <a:latin typeface="Open Sans" panose="020B0606030504020204" pitchFamily="34" charset="0"/>
              </a:rPr>
              <a:t>Docker Layers</a:t>
            </a:r>
            <a:br>
              <a:rPr lang="en-IN" b="1" i="0" dirty="0">
                <a:solidFill>
                  <a:srgbClr val="2F2F2F"/>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normAutofit fontScale="90000"/>
          </a:bodyPr>
          <a:lstStyle/>
          <a:p>
            <a:pPr algn="just"/>
            <a:r>
              <a:rPr lang="en-US" b="1" i="0" dirty="0">
                <a:solidFill>
                  <a:srgbClr val="2F2F2F"/>
                </a:solidFill>
                <a:effectLst/>
                <a:latin typeface="Gill Sans MT" panose="020B0502020104020203" charset="0"/>
                <a:cs typeface="Gill Sans MT" panose="020B0502020104020203" charset="0"/>
              </a:rPr>
              <a:t>Each of the files that make up a Docker image is known as a </a:t>
            </a:r>
            <a:r>
              <a:rPr lang="en-US" b="1" i="0" dirty="0">
                <a:solidFill>
                  <a:srgbClr val="2F2F2F"/>
                </a:solidFill>
                <a:effectLst/>
                <a:latin typeface="Gill Sans MT" panose="020B0502020104020203" charset="0"/>
                <a:cs typeface="Gill Sans MT" panose="020B0502020104020203" charset="0"/>
              </a:rPr>
              <a:t>layer. </a:t>
            </a:r>
            <a:endParaRPr lang="en-US" b="1" i="0" dirty="0">
              <a:solidFill>
                <a:srgbClr val="2F2F2F"/>
              </a:solidFill>
              <a:effectLst/>
              <a:latin typeface="Gill Sans MT" panose="020B0502020104020203" charset="0"/>
              <a:cs typeface="Gill Sans MT" panose="020B0502020104020203" charset="0"/>
            </a:endParaRPr>
          </a:p>
          <a:p>
            <a:pPr algn="just"/>
            <a:r>
              <a:rPr lang="en-US" b="1" i="0" dirty="0">
                <a:solidFill>
                  <a:srgbClr val="2F2F2F"/>
                </a:solidFill>
                <a:effectLst/>
                <a:latin typeface="Gill Sans MT" panose="020B0502020104020203" charset="0"/>
                <a:cs typeface="Gill Sans MT" panose="020B0502020104020203" charset="0"/>
              </a:rPr>
              <a:t>These layers form a series of intermediate images, built one on top of the other in stages, where each layer is dependent on the layer immediately below it. </a:t>
            </a:r>
            <a:endParaRPr lang="en-US" b="1" i="0" dirty="0">
              <a:solidFill>
                <a:srgbClr val="2F2F2F"/>
              </a:solidFill>
              <a:effectLst/>
              <a:latin typeface="Gill Sans MT" panose="020B0502020104020203" charset="0"/>
              <a:cs typeface="Gill Sans MT" panose="020B0502020104020203" charset="0"/>
            </a:endParaRPr>
          </a:p>
          <a:p>
            <a:pPr algn="just"/>
            <a:r>
              <a:rPr lang="en-US" b="1" i="0" dirty="0">
                <a:solidFill>
                  <a:srgbClr val="2F2F2F"/>
                </a:solidFill>
                <a:effectLst/>
                <a:latin typeface="Gill Sans MT" panose="020B0502020104020203" charset="0"/>
                <a:cs typeface="Gill Sans MT" panose="020B0502020104020203" charset="0"/>
              </a:rPr>
              <a:t>The </a:t>
            </a:r>
            <a:r>
              <a:rPr lang="en-US" b="1" i="0" dirty="0">
                <a:solidFill>
                  <a:srgbClr val="2F2F2F"/>
                </a:solidFill>
                <a:effectLst/>
                <a:latin typeface="Gill Sans MT" panose="020B0502020104020203" charset="0"/>
                <a:cs typeface="Gill Sans MT" panose="020B0502020104020203" charset="0"/>
              </a:rPr>
              <a:t>hierarchy of your layers is key to efficient lifecycle management of your Docker images. Thus, you should organize layers that change most often as high up the stack as possible. This is because, when you make changes to a layer in your image, Docker not only rebuilds that particular layer, but all layers built from it. </a:t>
            </a:r>
            <a:endParaRPr lang="en-US" b="1" i="0" dirty="0">
              <a:solidFill>
                <a:srgbClr val="2F2F2F"/>
              </a:solidFill>
              <a:effectLst/>
              <a:latin typeface="Gill Sans MT" panose="020B0502020104020203" charset="0"/>
              <a:cs typeface="Gill Sans MT" panose="020B0502020104020203" charset="0"/>
            </a:endParaRPr>
          </a:p>
          <a:p>
            <a:pPr algn="just"/>
            <a:r>
              <a:rPr lang="en-US" b="1" i="0" dirty="0">
                <a:solidFill>
                  <a:srgbClr val="2F2F2F"/>
                </a:solidFill>
                <a:effectLst/>
                <a:latin typeface="Gill Sans MT" panose="020B0502020104020203" charset="0"/>
                <a:cs typeface="Gill Sans MT" panose="020B0502020104020203" charset="0"/>
              </a:rPr>
              <a:t>Therefore, a change to a layer at the top of a stack involves the least amount of computational work to rebuild the entire image.</a:t>
            </a:r>
            <a:endParaRPr lang="en-IN" b="1" dirty="0">
              <a:latin typeface="Gill Sans MT" panose="020B0502020104020203" charset="0"/>
              <a:cs typeface="Gill Sans MT" panose="020B05020201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2F2F2F"/>
                </a:solidFill>
                <a:effectLst/>
                <a:latin typeface="Open Sans" panose="020B0606030504020204" pitchFamily="34" charset="0"/>
              </a:rPr>
              <a:t>Parent Image</a:t>
            </a:r>
            <a:br>
              <a:rPr lang="en-IN" b="1" i="0" dirty="0">
                <a:solidFill>
                  <a:srgbClr val="2F2F2F"/>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noAutofit/>
          </a:bodyPr>
          <a:lstStyle/>
          <a:p>
            <a:pPr algn="l"/>
            <a:r>
              <a:rPr lang="en-US" b="1" i="0" dirty="0">
                <a:solidFill>
                  <a:srgbClr val="2F2F2F"/>
                </a:solidFill>
                <a:effectLst/>
                <a:latin typeface="Gill Sans MT" panose="020B0502020104020203" charset="0"/>
                <a:cs typeface="Gill Sans MT" panose="020B0502020104020203" charset="0"/>
              </a:rPr>
              <a:t>In most cases, the first layer of a Docker image is known as the “parent image”. It’s the foundation upon which all other layers are built and provides the basic building blocks for your container environments. You can find a wide variety of ready-made images for use as your parent image on the public container registry, </a:t>
            </a:r>
            <a:r>
              <a:rPr lang="en-US" b="1" i="0" u="none" strike="noStrike" dirty="0">
                <a:solidFill>
                  <a:srgbClr val="40BE46"/>
                </a:solidFill>
                <a:effectLst/>
                <a:latin typeface="Gill Sans MT" panose="020B0502020104020203" charset="0"/>
                <a:cs typeface="Gill Sans MT" panose="020B0502020104020203" charset="0"/>
                <a:hlinkClick r:id="rId1"/>
              </a:rPr>
              <a:t>Docker Hub</a:t>
            </a:r>
            <a:r>
              <a:rPr lang="en-US" b="1" i="0" dirty="0">
                <a:solidFill>
                  <a:srgbClr val="2F2F2F"/>
                </a:solidFill>
                <a:effectLst/>
                <a:latin typeface="Gill Sans MT" panose="020B0502020104020203" charset="0"/>
                <a:cs typeface="Gill Sans MT" panose="020B0502020104020203" charset="0"/>
              </a:rPr>
              <a:t>.</a:t>
            </a:r>
            <a:endParaRPr lang="en-US" b="1" i="0" dirty="0">
              <a:solidFill>
                <a:srgbClr val="2F2F2F"/>
              </a:solidFill>
              <a:effectLst/>
              <a:latin typeface="Gill Sans MT" panose="020B0502020104020203" charset="0"/>
              <a:cs typeface="Gill Sans MT" panose="020B0502020104020203" charset="0"/>
            </a:endParaRPr>
          </a:p>
          <a:p>
            <a:pPr algn="l"/>
            <a:r>
              <a:rPr lang="en-US" b="1" i="0" dirty="0">
                <a:solidFill>
                  <a:srgbClr val="2F2F2F"/>
                </a:solidFill>
                <a:effectLst/>
                <a:latin typeface="Gill Sans MT" panose="020B0502020104020203" charset="0"/>
                <a:cs typeface="Gill Sans MT" panose="020B0502020104020203" charset="0"/>
              </a:rPr>
              <a:t>You can also find them on a small number of third-party services, such as the Google Container Registry. Alternatively, you can use one of your own existing images as the basis for creating new ones.</a:t>
            </a:r>
            <a:endParaRPr lang="en-US" b="1" i="0" dirty="0">
              <a:solidFill>
                <a:srgbClr val="2F2F2F"/>
              </a:solidFill>
              <a:effectLst/>
              <a:latin typeface="Gill Sans MT" panose="020B0502020104020203" charset="0"/>
              <a:cs typeface="Gill Sans MT" panose="020B0502020104020203" charset="0"/>
            </a:endParaRPr>
          </a:p>
          <a:p>
            <a:endParaRPr lang="en-US" sz="1700" b="1" i="0" dirty="0">
              <a:solidFill>
                <a:srgbClr val="2F2F2F"/>
              </a:solidFill>
              <a:effectLst/>
              <a:latin typeface="Gill Sans MT" panose="020B0502020104020203" charset="0"/>
              <a:cs typeface="Gill Sans MT" panose="020B05020201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F2F2F"/>
                </a:solidFill>
                <a:effectLst/>
                <a:latin typeface="Open Sans" panose="020B0606030504020204" pitchFamily="34" charset="0"/>
              </a:rPr>
              <a:t>Base Image</a:t>
            </a:r>
            <a:br>
              <a:rPr lang="en-US" b="1" i="0" dirty="0">
                <a:solidFill>
                  <a:srgbClr val="2F2F2F"/>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normAutofit/>
          </a:bodyPr>
          <a:lstStyle/>
          <a:p>
            <a:pPr algn="l"/>
            <a:r>
              <a:rPr lang="en-US" b="1" dirty="0">
                <a:solidFill>
                  <a:srgbClr val="2F2F2F"/>
                </a:solidFill>
                <a:latin typeface="Gill Sans MT" panose="020B0502020104020203" charset="0"/>
                <a:cs typeface="Gill Sans MT" panose="020B0502020104020203" charset="0"/>
                <a:sym typeface="+mn-ea"/>
              </a:rPr>
              <a:t>A typical parent image may be a stripped-down Linux distribution or come with a preinstalled service, such as a database management system (DBMS) or a content management system (CMS)</a:t>
            </a:r>
            <a:endParaRPr lang="en-US" b="1" i="0" dirty="0">
              <a:solidFill>
                <a:srgbClr val="2F2F2F"/>
              </a:solidFill>
              <a:effectLst/>
              <a:latin typeface="Gill Sans MT" panose="020B0502020104020203" charset="0"/>
              <a:cs typeface="Gill Sans MT" panose="020B0502020104020203" charset="0"/>
            </a:endParaRPr>
          </a:p>
          <a:p>
            <a:pPr algn="l"/>
            <a:r>
              <a:rPr lang="en-US" b="1" i="0" dirty="0">
                <a:solidFill>
                  <a:srgbClr val="2F2F2F"/>
                </a:solidFill>
                <a:effectLst/>
                <a:latin typeface="Gill Sans MT" panose="020B0502020104020203" charset="0"/>
                <a:cs typeface="Gill Sans MT" panose="020B0502020104020203" charset="0"/>
              </a:rPr>
              <a:t>In simple terms, a base image is an </a:t>
            </a:r>
            <a:r>
              <a:rPr lang="en-US" b="1" i="0" dirty="0">
                <a:solidFill>
                  <a:srgbClr val="2F2F2F"/>
                </a:solidFill>
                <a:effectLst/>
                <a:latin typeface="Gill Sans MT" panose="020B0502020104020203" charset="0"/>
                <a:cs typeface="Gill Sans MT" panose="020B0502020104020203" charset="0"/>
              </a:rPr>
              <a:t>empty first layer, which allows you to build your Docker images from scratch. Base images give you full control over the contents of images, but are generally intended for more advanced Docker users.</a:t>
            </a:r>
            <a:endParaRPr lang="en-US" b="1" i="0" dirty="0">
              <a:solidFill>
                <a:srgbClr val="2F2F2F"/>
              </a:solidFill>
              <a:effectLst/>
              <a:latin typeface="Gill Sans MT" panose="020B0502020104020203" charset="0"/>
              <a:cs typeface="Gill Sans MT" panose="020B0502020104020203" charset="0"/>
            </a:endParaRPr>
          </a:p>
          <a:p>
            <a:endParaRPr lang="en-IN" b="1" dirty="0">
              <a:latin typeface="Gill Sans MT" panose="020B0502020104020203" charset="0"/>
              <a:cs typeface="Gill Sans MT" panose="020B05020201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2F2F2F"/>
                </a:solidFill>
                <a:effectLst/>
                <a:latin typeface="Open Sans" panose="020B0606030504020204" pitchFamily="34" charset="0"/>
              </a:rPr>
              <a:t>Container Registries</a:t>
            </a:r>
            <a:br>
              <a:rPr lang="en-IN" b="1" i="0" dirty="0">
                <a:solidFill>
                  <a:srgbClr val="2F2F2F"/>
                </a:solidFill>
                <a:effectLst/>
                <a:latin typeface="Open Sans" panose="020B0606030504020204" pitchFamily="34" charset="0"/>
              </a:rPr>
            </a:br>
            <a:endParaRPr lang="en-IN" dirty="0"/>
          </a:p>
        </p:txBody>
      </p:sp>
      <p:sp>
        <p:nvSpPr>
          <p:cNvPr id="3" name="Content Placeholder 2"/>
          <p:cNvSpPr>
            <a:spLocks noGrp="1"/>
          </p:cNvSpPr>
          <p:nvPr>
            <p:ph idx="1"/>
          </p:nvPr>
        </p:nvSpPr>
        <p:spPr/>
        <p:txBody>
          <a:bodyPr>
            <a:normAutofit fontScale="90000"/>
          </a:bodyPr>
          <a:lstStyle/>
          <a:p>
            <a:pPr algn="l"/>
            <a:r>
              <a:rPr lang="en-US" b="1" i="0" dirty="0">
                <a:solidFill>
                  <a:srgbClr val="2F2F2F"/>
                </a:solidFill>
                <a:effectLst/>
                <a:latin typeface="Gill Sans MT" panose="020B0502020104020203" charset="0"/>
                <a:cs typeface="Gill Sans MT" panose="020B0502020104020203" charset="0"/>
              </a:rPr>
              <a:t>Container registries are catalogs of storage locations, known as repositories, where you can push and pull container images. The three main registry types are:</a:t>
            </a:r>
            <a:endParaRPr lang="en-US" b="1" i="0" dirty="0">
              <a:solidFill>
                <a:srgbClr val="2F2F2F"/>
              </a:solidFill>
              <a:effectLst/>
              <a:latin typeface="Gill Sans MT" panose="020B0502020104020203" charset="0"/>
              <a:cs typeface="Gill Sans MT" panose="020B0502020104020203" charset="0"/>
            </a:endParaRPr>
          </a:p>
          <a:p>
            <a:pPr algn="l">
              <a:buFont typeface="Arial" panose="020B0604020202020204" pitchFamily="34" charset="0"/>
              <a:buChar char="•"/>
            </a:pPr>
            <a:r>
              <a:rPr lang="en-US" b="1" i="0" dirty="0">
                <a:solidFill>
                  <a:srgbClr val="2F2F2F"/>
                </a:solidFill>
                <a:effectLst/>
                <a:latin typeface="Gill Sans MT" panose="020B0502020104020203" charset="0"/>
                <a:cs typeface="Gill Sans MT" panose="020B0502020104020203" charset="0"/>
              </a:rPr>
              <a:t>Docker Hub: Docker’s own, official image resource where you can access more than 100,000 container images shared by software vendors, open-source projects, and Docker’s community of users. You can also use the service to host and manage your own private images.</a:t>
            </a:r>
            <a:endParaRPr lang="en-US" b="1" i="0" dirty="0">
              <a:solidFill>
                <a:srgbClr val="2F2F2F"/>
              </a:solidFill>
              <a:effectLst/>
              <a:latin typeface="Gill Sans MT" panose="020B0502020104020203" charset="0"/>
              <a:cs typeface="Gill Sans MT" panose="020B0502020104020203" charset="0"/>
            </a:endParaRPr>
          </a:p>
          <a:p>
            <a:pPr algn="l">
              <a:buFont typeface="Arial" panose="020B0604020202020204" pitchFamily="34" charset="0"/>
              <a:buChar char="•"/>
            </a:pPr>
            <a:r>
              <a:rPr lang="en-US" b="1" dirty="0">
                <a:solidFill>
                  <a:srgbClr val="2F2F2F"/>
                </a:solidFill>
                <a:latin typeface="Gill Sans MT" panose="020B0502020104020203" charset="0"/>
                <a:cs typeface="Gill Sans MT" panose="020B0502020104020203" charset="0"/>
                <a:sym typeface="+mn-ea"/>
              </a:rPr>
              <a:t>Third-party registry services: Fully managed offerings that serve as a central point of access to your own container images, providing a way to store, manage, and secure them without the operational headache of running your own on-premises registry. </a:t>
            </a:r>
            <a:endParaRPr lang="en-US" b="1" i="0" dirty="0">
              <a:solidFill>
                <a:srgbClr val="2F2F2F"/>
              </a:solidFill>
              <a:effectLst/>
              <a:latin typeface="Gill Sans MT" panose="020B0502020104020203" charset="0"/>
              <a:cs typeface="Gill Sans MT" panose="020B0502020104020203" charset="0"/>
            </a:endParaRPr>
          </a:p>
          <a:p>
            <a:endParaRPr lang="en-IN" b="1" dirty="0">
              <a:latin typeface="Gill Sans MT" panose="020B0502020104020203" charset="0"/>
              <a:cs typeface="Gill Sans MT" panose="020B0502020104020203" charset="0"/>
            </a:endParaRPr>
          </a:p>
        </p:txBody>
      </p:sp>
    </p:spTree>
  </p:cSld>
  <p:clrMapOvr>
    <a:masterClrMapping/>
  </p:clrMapOvr>
</p:sld>
</file>

<file path=ppt/theme/theme1.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6172</Words>
  <Application>WPS Presentation</Application>
  <PresentationFormat>Widescreen</PresentationFormat>
  <Paragraphs>95</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Poppins</vt:lpstr>
      <vt:lpstr>Segoe Print</vt:lpstr>
      <vt:lpstr>BioRhyme ExtraBold</vt:lpstr>
      <vt:lpstr>Google Sans</vt:lpstr>
      <vt:lpstr>roboto</vt:lpstr>
      <vt:lpstr>Wide Latin</vt:lpstr>
      <vt:lpstr>Open Sans</vt:lpstr>
      <vt:lpstr>Söhne</vt:lpstr>
      <vt:lpstr>Gill Sans MT</vt:lpstr>
      <vt:lpstr>Microsoft YaHei</vt:lpstr>
      <vt:lpstr>Arial Unicode MS</vt:lpstr>
      <vt:lpstr>Calibri</vt:lpstr>
      <vt:lpstr>1_Gallery</vt:lpstr>
      <vt:lpstr>PowerPoint 演示文稿</vt:lpstr>
      <vt:lpstr>Dockers image definition </vt:lpstr>
      <vt:lpstr>Images stored in??</vt:lpstr>
      <vt:lpstr>PowerPoint 演示文稿</vt:lpstr>
      <vt:lpstr>Anatomy of a Docker Image </vt:lpstr>
      <vt:lpstr>Docker Layers </vt:lpstr>
      <vt:lpstr>Parent Image </vt:lpstr>
      <vt:lpstr>Base Image </vt:lpstr>
      <vt:lpstr>Container Registries </vt:lpstr>
      <vt:lpstr>Registries </vt:lpstr>
      <vt:lpstr>to Create a Docker Image </vt:lpstr>
      <vt:lpstr>launch a container environment based on the latest version of Ubuntu </vt:lpstr>
      <vt:lpstr>PowerPoint 演示文稿</vt:lpstr>
      <vt:lpstr>Self Assessment Questions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bindu g</dc:creator>
  <cp:lastModifiedBy>arjun</cp:lastModifiedBy>
  <cp:revision>4</cp:revision>
  <dcterms:created xsi:type="dcterms:W3CDTF">2023-06-09T04:47:00Z</dcterms:created>
  <dcterms:modified xsi:type="dcterms:W3CDTF">2024-05-04T05:49:15Z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0F55DE4985C54E00BE6B64505AA9234F_13</vt:lpwstr>
  </property>
  <property fmtid="{D5CDD505-2E9C-101B-9397-08002B2CF9AE}" pid="3" name="KSOProductBuildVer">
    <vt:lpwstr>1033-12.2.0.16731</vt:lpwstr>
  </property>
</Properties>
</file>