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handoutMasterIdLst>
    <p:handoutMasterId r:id="rId12"/>
  </p:handoutMasterIdLst>
  <p:sldIdLst>
    <p:sldId id="256" r:id="rId2"/>
    <p:sldId id="337" r:id="rId3"/>
    <p:sldId id="338" r:id="rId4"/>
    <p:sldId id="350" r:id="rId5"/>
    <p:sldId id="352" r:id="rId6"/>
    <p:sldId id="353" r:id="rId7"/>
    <p:sldId id="354" r:id="rId8"/>
    <p:sldId id="348" r:id="rId9"/>
    <p:sldId id="32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080C4-7198-4F04-902D-2A8CDF1C6D9F}" v="106" dt="2024-05-30T07:02:12.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02-07-2024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1764801" y="4240746"/>
            <a:ext cx="8637587" cy="564934"/>
          </a:xfrm>
        </p:spPr>
        <p:txBody>
          <a:bodyPr>
            <a:normAutofit fontScale="25000" lnSpcReduction="20000"/>
          </a:bodyPr>
          <a:lstStyle/>
          <a:p>
            <a:pPr marR="0" lvl="0" indent="0" algn="ctr">
              <a:spcBef>
                <a:spcPts val="0"/>
              </a:spcBef>
              <a:spcAft>
                <a:spcPts val="0"/>
              </a:spcAft>
              <a:buNone/>
            </a:pPr>
            <a:r>
              <a:rPr lang="en-US" sz="12800" b="1" u="sng" dirty="0">
                <a:solidFill>
                  <a:srgbClr val="C00000"/>
                </a:solidFill>
                <a:ea typeface="BioRhyme ExtraBold"/>
                <a:cs typeface="Poppins" panose="00000500000000000000" pitchFamily="2" charset="0"/>
                <a:sym typeface="BioRhyme ExtraBold"/>
              </a:rPr>
              <a:t>Topic</a:t>
            </a:r>
          </a:p>
          <a:p>
            <a:pPr marR="0" lvl="0" indent="0" algn="ctr">
              <a:spcBef>
                <a:spcPts val="0"/>
              </a:spcBef>
              <a:spcAft>
                <a:spcPts val="0"/>
              </a:spcAft>
              <a:buNone/>
            </a:pPr>
            <a:endParaRPr lang="en-US" sz="12800" b="1" u="sng" dirty="0">
              <a:solidFill>
                <a:srgbClr val="C00000"/>
              </a:solidFill>
              <a:ea typeface="BioRhyme ExtraBold"/>
              <a:cs typeface="Poppins" panose="00000500000000000000" pitchFamily="2" charset="0"/>
              <a:sym typeface="BioRhyme ExtraBold"/>
            </a:endParaRPr>
          </a:p>
          <a:p>
            <a:pPr algn="ctr">
              <a:buNone/>
            </a:pPr>
            <a:r>
              <a:rPr lang="en-IN" sz="14400" b="1" cap="all" dirty="0">
                <a:ln/>
                <a:solidFill>
                  <a:srgbClr val="C00000"/>
                </a:solidFill>
                <a:cs typeface="Poppins" panose="00000500000000000000" pitchFamily="2" charset="0"/>
              </a:rPr>
              <a:t>  </a:t>
            </a:r>
            <a:endParaRPr lang="en-US" sz="14400" b="1" cap="all" dirty="0">
              <a:ln/>
              <a:solidFill>
                <a:srgbClr val="C00000"/>
              </a:solidFill>
              <a:cs typeface="Poppins" panose="00000500000000000000" pitchFamily="2" charset="0"/>
            </a:endParaRPr>
          </a:p>
          <a:p>
            <a:pPr algn="ctr">
              <a:buNone/>
            </a:pPr>
            <a:r>
              <a:rPr lang="en-IN" sz="12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algn="ctr">
              <a:buNone/>
            </a:pP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Google Shape;475;p16">
            <a:extLst>
              <a:ext uri="{FF2B5EF4-FFF2-40B4-BE49-F238E27FC236}">
                <a16:creationId xmlns:a16="http://schemas.microsoft.com/office/drawing/2014/main"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6" name="Google Shape;476;p16">
            <a:extLst>
              <a:ext uri="{FF2B5EF4-FFF2-40B4-BE49-F238E27FC236}">
                <a16:creationId xmlns:a16="http://schemas.microsoft.com/office/drawing/2014/main" id="{813E5521-4B1D-7E4F-BDDB-4B4CD5EDDC94}"/>
              </a:ext>
            </a:extLst>
          </p:cNvPr>
          <p:cNvSpPr txBox="1"/>
          <p:nvPr/>
        </p:nvSpPr>
        <p:spPr>
          <a:xfrm>
            <a:off x="2091448" y="1193798"/>
            <a:ext cx="8433880" cy="3046948"/>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u="sng" cap="all" dirty="0">
                <a:ln/>
                <a:solidFill>
                  <a:srgbClr val="C00000"/>
                </a:solidFill>
                <a:cs typeface="Poppins" panose="00000500000000000000" pitchFamily="2" charset="0"/>
                <a:sym typeface="BioRhyme ExtraBold"/>
              </a:rPr>
              <a:t>COURSE NAME </a:t>
            </a: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COULD and devops  </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u="sng" cap="all" dirty="0">
                <a:ln/>
                <a:solidFill>
                  <a:srgbClr val="C00000"/>
                </a:solidFill>
                <a:cs typeface="Poppins" panose="00000500000000000000" pitchFamily="2" charset="0"/>
                <a:sym typeface="BioRhyme ExtraBold"/>
              </a:rPr>
              <a:t>COURSE CODE </a:t>
            </a: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  </a:t>
            </a:r>
            <a:r>
              <a:rPr lang="en-IN" sz="3000" b="1" cap="all" dirty="0">
                <a:ln/>
                <a:solidFill>
                  <a:srgbClr val="C00000"/>
                </a:solidFill>
                <a:cs typeface="Poppins" panose="00000500000000000000" pitchFamily="2" charset="0"/>
              </a:rPr>
              <a:t>22CS2243F</a:t>
            </a:r>
            <a:endParaRPr lang="en-US" sz="30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graphicFrame>
        <p:nvGraphicFramePr>
          <p:cNvPr id="4" name="Table 3">
            <a:extLst>
              <a:ext uri="{FF2B5EF4-FFF2-40B4-BE49-F238E27FC236}">
                <a16:creationId xmlns:a16="http://schemas.microsoft.com/office/drawing/2014/main" id="{8C466135-8406-5100-C4DB-1310EB4734E6}"/>
              </a:ext>
            </a:extLst>
          </p:cNvPr>
          <p:cNvGraphicFramePr>
            <a:graphicFrameLocks noGrp="1"/>
          </p:cNvGraphicFramePr>
          <p:nvPr>
            <p:extLst>
              <p:ext uri="{D42A27DB-BD31-4B8C-83A1-F6EECF244321}">
                <p14:modId xmlns:p14="http://schemas.microsoft.com/office/powerpoint/2010/main" val="2467981738"/>
              </p:ext>
            </p:extLst>
          </p:nvPr>
        </p:nvGraphicFramePr>
        <p:xfrm>
          <a:off x="5173662" y="4748745"/>
          <a:ext cx="2159000" cy="1149350"/>
        </p:xfrm>
        <a:graphic>
          <a:graphicData uri="http://schemas.openxmlformats.org/drawingml/2006/table">
            <a:tbl>
              <a:tblPr/>
              <a:tblGrid>
                <a:gridCol w="2159000">
                  <a:extLst>
                    <a:ext uri="{9D8B030D-6E8A-4147-A177-3AD203B41FA5}">
                      <a16:colId xmlns:a16="http://schemas.microsoft.com/office/drawing/2014/main" val="1170802685"/>
                    </a:ext>
                  </a:extLst>
                </a:gridCol>
              </a:tblGrid>
              <a:tr h="564934">
                <a:tc>
                  <a:txBody>
                    <a:bodyPr/>
                    <a:lstStyle/>
                    <a:p>
                      <a:pPr algn="ctr" fontAlgn="b"/>
                      <a:r>
                        <a:rPr lang="en-IN" sz="2400" b="1" i="0" u="none" strike="noStrike" dirty="0">
                          <a:solidFill>
                            <a:srgbClr val="C00000"/>
                          </a:solidFill>
                          <a:effectLst/>
                          <a:latin typeface="Calibri" panose="020F0502020204030204" pitchFamily="34" charset="0"/>
                        </a:rPr>
                        <a:t>Working with images,</a:t>
                      </a:r>
                    </a:p>
                    <a:p>
                      <a:pPr algn="ctr" fontAlgn="b"/>
                      <a:r>
                        <a:rPr lang="en-IN" sz="2400" b="1" i="0" u="none" strike="noStrike" dirty="0">
                          <a:solidFill>
                            <a:srgbClr val="C00000"/>
                          </a:solidFill>
                          <a:effectLst/>
                          <a:latin typeface="Calibri" panose="020F0502020204030204" pitchFamily="34" charset="0"/>
                        </a:rPr>
                        <a:t>Containers</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7882492"/>
                  </a:ext>
                </a:extLst>
              </a:tr>
            </a:tbl>
          </a:graphicData>
        </a:graphic>
      </p:graphicFrame>
    </p:spTree>
    <p:extLst>
      <p:ext uri="{BB962C8B-B14F-4D97-AF65-F5344CB8AC3E}">
        <p14:creationId xmlns:p14="http://schemas.microsoft.com/office/powerpoint/2010/main" val="250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AA3955-21EC-E47E-CE84-F6BECD2EE6CD}"/>
              </a:ext>
            </a:extLst>
          </p:cNvPr>
          <p:cNvSpPr>
            <a:spLocks noGrp="1"/>
          </p:cNvSpPr>
          <p:nvPr>
            <p:ph type="title"/>
          </p:nvPr>
        </p:nvSpPr>
        <p:spPr>
          <a:xfrm>
            <a:off x="1451579" y="1392237"/>
            <a:ext cx="9603275" cy="461517"/>
          </a:xfrm>
        </p:spPr>
        <p:txBody>
          <a:bodyPr>
            <a:normAutofit fontScale="90000"/>
          </a:bodyPr>
          <a:lstStyle/>
          <a:p>
            <a:r>
              <a:rPr lang="en-IN" dirty="0"/>
              <a:t>Working with Images</a:t>
            </a:r>
          </a:p>
        </p:txBody>
      </p:sp>
      <p:sp>
        <p:nvSpPr>
          <p:cNvPr id="2" name="Slide Number Placeholder 1"/>
          <p:cNvSpPr>
            <a:spLocks noGrp="1"/>
          </p:cNvSpPr>
          <p:nvPr>
            <p:ph type="sldNum" sz="quarter" idx="12"/>
          </p:nvPr>
        </p:nvSpPr>
        <p:spPr/>
        <p:txBody>
          <a:bodyPr/>
          <a:lstStyle/>
          <a:p>
            <a:fld id="{CBABCCC1-BF11-4F37-963E-1BCD5B23FD72}" type="slidenum">
              <a:rPr lang="en-IN" smtClean="0"/>
              <a:pPr/>
              <a:t>2</a:t>
            </a:fld>
            <a:endParaRPr lang="en-IN"/>
          </a:p>
        </p:txBody>
      </p:sp>
      <p:sp>
        <p:nvSpPr>
          <p:cNvPr id="8" name="Content Placeholder 7">
            <a:extLst>
              <a:ext uri="{FF2B5EF4-FFF2-40B4-BE49-F238E27FC236}">
                <a16:creationId xmlns:a16="http://schemas.microsoft.com/office/drawing/2014/main" id="{F2BB1A08-ABDB-4412-5982-83086B121D54}"/>
              </a:ext>
            </a:extLst>
          </p:cNvPr>
          <p:cNvSpPr>
            <a:spLocks noGrp="1"/>
          </p:cNvSpPr>
          <p:nvPr>
            <p:ph idx="4294967295"/>
          </p:nvPr>
        </p:nvSpPr>
        <p:spPr>
          <a:xfrm>
            <a:off x="1239521" y="2016125"/>
            <a:ext cx="10952480" cy="3449638"/>
          </a:xfrm>
        </p:spPr>
        <p:txBody>
          <a:bodyPr>
            <a:noAutofit/>
          </a:bodyPr>
          <a:lstStyle/>
          <a:p>
            <a:r>
              <a:rPr lang="en-US" sz="2400" dirty="0">
                <a:latin typeface="Times New Roman" panose="02020603050405020304" pitchFamily="18" charset="0"/>
                <a:cs typeface="Times New Roman" panose="02020603050405020304" pitchFamily="18" charset="0"/>
              </a:rPr>
              <a:t>In DevOps, images typically refer to virtual machine (VM) images or container images, which are snapshots of an operating system along with the application and its dependencies. The most common type of image in the DevOps world today is the Docker container image.</a:t>
            </a:r>
            <a:endParaRPr lang="en-IN" sz="2400" dirty="0">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6396BFE3-14AF-696C-6920-43C082DD6CE9}"/>
              </a:ext>
            </a:extLst>
          </p:cNvPr>
          <p:cNvSpPr txBox="1">
            <a:spLocks/>
          </p:cNvSpPr>
          <p:nvPr/>
        </p:nvSpPr>
        <p:spPr>
          <a:xfrm>
            <a:off x="5690490" y="6291139"/>
            <a:ext cx="811019" cy="503578"/>
          </a:xfrm>
          <a:prstGeom prst="rect">
            <a:avLst/>
          </a:prstGeom>
        </p:spPr>
        <p:txBody>
          <a:bodyPr vert="horz" lIns="91440" tIns="45720" rIns="91440" bIns="45720"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chemeClr val="accent1"/>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chemeClr val="accent1"/>
              </a:solidFill>
              <a:effectLst/>
              <a:uLnTx/>
              <a:uFillTx/>
              <a:latin typeface="+mn-lt"/>
              <a:ea typeface="+mn-ea"/>
              <a:cs typeface="+mn-cs"/>
            </a:endParaRPr>
          </a:p>
        </p:txBody>
      </p:sp>
      <p:sp>
        <p:nvSpPr>
          <p:cNvPr id="4" name="TextBox 3">
            <a:extLst>
              <a:ext uri="{FF2B5EF4-FFF2-40B4-BE49-F238E27FC236}">
                <a16:creationId xmlns:a16="http://schemas.microsoft.com/office/drawing/2014/main" id="{8B68684B-34BA-BB64-17CA-52ED57E147A8}"/>
              </a:ext>
            </a:extLst>
          </p:cNvPr>
          <p:cNvSpPr txBox="1"/>
          <p:nvPr/>
        </p:nvSpPr>
        <p:spPr>
          <a:xfrm>
            <a:off x="568961" y="721360"/>
            <a:ext cx="568185" cy="523220"/>
          </a:xfrm>
          <a:prstGeom prst="rect">
            <a:avLst/>
          </a:prstGeom>
          <a:noFill/>
        </p:spPr>
        <p:txBody>
          <a:bodyPr wrap="square">
            <a:spAutoFit/>
          </a:bodyPr>
          <a:lstStyle/>
          <a:p>
            <a:pPr algn="ctr"/>
            <a:endParaRPr lang="en-US" sz="28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1394E6-0C99-8F26-C67B-D88D560EB229}"/>
              </a:ext>
            </a:extLst>
          </p:cNvPr>
          <p:cNvSpPr txBox="1"/>
          <p:nvPr/>
        </p:nvSpPr>
        <p:spPr>
          <a:xfrm>
            <a:off x="345441" y="2023744"/>
            <a:ext cx="5345049" cy="723275"/>
          </a:xfrm>
          <a:prstGeom prst="rect">
            <a:avLst/>
          </a:prstGeom>
          <a:noFill/>
        </p:spPr>
        <p:txBody>
          <a:bodyPr wrap="square">
            <a:spAutoFit/>
          </a:bodyPr>
          <a:lstStyle/>
          <a:p>
            <a:pPr>
              <a:spcBef>
                <a:spcPts val="600"/>
              </a:spcBef>
              <a:spcAft>
                <a:spcPts val="600"/>
              </a:spcAft>
            </a:pPr>
            <a:endParaRPr lang="en-US" b="1" dirty="0">
              <a:latin typeface="Times New Roman" panose="02020603050405020304" pitchFamily="18" charset="0"/>
              <a:ea typeface="+mn-lt"/>
              <a:cs typeface="Times New Roman" panose="02020603050405020304" pitchFamily="18" charset="0"/>
            </a:endParaRPr>
          </a:p>
          <a:p>
            <a:pPr algn="ctr"/>
            <a:endParaRPr lang="en-US" sz="1800" dirty="0"/>
          </a:p>
        </p:txBody>
      </p:sp>
      <p:sp>
        <p:nvSpPr>
          <p:cNvPr id="6" name="TextBox 5">
            <a:extLst>
              <a:ext uri="{FF2B5EF4-FFF2-40B4-BE49-F238E27FC236}">
                <a16:creationId xmlns:a16="http://schemas.microsoft.com/office/drawing/2014/main" id="{8FC8B10B-453E-92C8-D716-22B450131A34}"/>
              </a:ext>
            </a:extLst>
          </p:cNvPr>
          <p:cNvSpPr txBox="1"/>
          <p:nvPr/>
        </p:nvSpPr>
        <p:spPr>
          <a:xfrm>
            <a:off x="6864296" y="2033862"/>
            <a:ext cx="5327704" cy="369332"/>
          </a:xfrm>
          <a:prstGeom prst="rect">
            <a:avLst/>
          </a:prstGeom>
          <a:noFill/>
        </p:spPr>
        <p:txBody>
          <a:bodyPr wrap="square">
            <a:spAutoFit/>
          </a:bodyPr>
          <a:lstStyle/>
          <a:p>
            <a:pPr algn="ct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E3E8-50ED-4BFF-29E3-0089383C0D58}"/>
              </a:ext>
            </a:extLst>
          </p:cNvPr>
          <p:cNvSpPr>
            <a:spLocks noGrp="1"/>
          </p:cNvSpPr>
          <p:nvPr>
            <p:ph type="title"/>
          </p:nvPr>
        </p:nvSpPr>
        <p:spPr>
          <a:xfrm>
            <a:off x="1451579" y="1259840"/>
            <a:ext cx="9603275" cy="593914"/>
          </a:xfrm>
        </p:spPr>
        <p:txBody>
          <a:bodyPr>
            <a:normAutofit fontScale="90000"/>
          </a:bodyPr>
          <a:lstStyle/>
          <a:p>
            <a:r>
              <a:rPr lang="en-IN" dirty="0"/>
              <a:t>Key Concepts:</a:t>
            </a:r>
            <a:br>
              <a:rPr lang="en-US" dirty="0"/>
            </a:br>
            <a:endParaRPr lang="en-IN" dirty="0"/>
          </a:p>
        </p:txBody>
      </p:sp>
      <p:sp>
        <p:nvSpPr>
          <p:cNvPr id="3" name="Slide Number Placeholder 2">
            <a:extLst>
              <a:ext uri="{FF2B5EF4-FFF2-40B4-BE49-F238E27FC236}">
                <a16:creationId xmlns:a16="http://schemas.microsoft.com/office/drawing/2014/main" id="{6067A754-E96C-832B-7991-F4F676D6B1B1}"/>
              </a:ext>
            </a:extLst>
          </p:cNvPr>
          <p:cNvSpPr>
            <a:spLocks noGrp="1"/>
          </p:cNvSpPr>
          <p:nvPr>
            <p:ph type="sldNum" sz="quarter" idx="12"/>
          </p:nvPr>
        </p:nvSpPr>
        <p:spPr/>
        <p:txBody>
          <a:bodyPr/>
          <a:lstStyle/>
          <a:p>
            <a:fld id="{CBABCCC1-BF11-4F37-963E-1BCD5B23FD72}" type="slidenum">
              <a:rPr lang="en-IN" smtClean="0"/>
              <a:pPr/>
              <a:t>3</a:t>
            </a:fld>
            <a:endParaRPr lang="en-IN"/>
          </a:p>
        </p:txBody>
      </p:sp>
      <p:sp>
        <p:nvSpPr>
          <p:cNvPr id="7" name="TextBox 6">
            <a:extLst>
              <a:ext uri="{FF2B5EF4-FFF2-40B4-BE49-F238E27FC236}">
                <a16:creationId xmlns:a16="http://schemas.microsoft.com/office/drawing/2014/main" id="{6EC087C2-7057-A613-A565-C92C6E363B36}"/>
              </a:ext>
            </a:extLst>
          </p:cNvPr>
          <p:cNvSpPr txBox="1"/>
          <p:nvPr/>
        </p:nvSpPr>
        <p:spPr>
          <a:xfrm>
            <a:off x="1137146" y="1853754"/>
            <a:ext cx="11166613" cy="3785652"/>
          </a:xfrm>
          <a:prstGeom prst="rect">
            <a:avLst/>
          </a:prstGeom>
          <a:noFill/>
        </p:spPr>
        <p:txBody>
          <a:bodyPr wrap="square">
            <a:spAutoFit/>
          </a:bodyPr>
          <a:lstStyle/>
          <a:p>
            <a:pPr marL="457200" indent="-457200">
              <a:buAutoNum type="arabicPeriod"/>
            </a:pPr>
            <a:r>
              <a:rPr lang="en-US" sz="2400" b="1" u="sng" dirty="0"/>
              <a:t>Docker Images</a:t>
            </a:r>
            <a:r>
              <a:rPr lang="en-US" sz="2400" dirty="0"/>
              <a:t>: These are lightweight, standalone, and executable software packages that include everything needed to run a piece of software, including the code, runtime, libraries, and system tools.</a:t>
            </a:r>
          </a:p>
          <a:p>
            <a:pPr marL="457200" indent="-457200">
              <a:buAutoNum type="arabicPeriod"/>
            </a:pPr>
            <a:endParaRPr lang="en-US" sz="2400" dirty="0"/>
          </a:p>
          <a:p>
            <a:pPr>
              <a:buFont typeface="Arial" panose="020B0604020202020204" pitchFamily="34" charset="0"/>
              <a:buChar char="•"/>
            </a:pPr>
            <a:r>
              <a:rPr lang="en-US" sz="2400" b="1" u="sng" dirty="0"/>
              <a:t>Dockerfile</a:t>
            </a:r>
            <a:r>
              <a:rPr lang="en-US" sz="2400" dirty="0"/>
              <a:t>: A text file that contains a series of instructions on how to build a Docker image. It defines the operating system, software packages, and any additional configuration needed.</a:t>
            </a:r>
          </a:p>
          <a:p>
            <a:pPr>
              <a:buFont typeface="Arial" panose="020B0604020202020204" pitchFamily="34" charset="0"/>
              <a:buChar char="•"/>
            </a:pPr>
            <a:endParaRPr lang="en-US" sz="2400" dirty="0"/>
          </a:p>
          <a:p>
            <a:pPr>
              <a:buFont typeface="Arial" panose="020B0604020202020204" pitchFamily="34" charset="0"/>
              <a:buChar char="•"/>
            </a:pPr>
            <a:r>
              <a:rPr lang="en-US" sz="2400" b="1" u="sng" dirty="0"/>
              <a:t>Image Repositories</a:t>
            </a:r>
            <a:r>
              <a:rPr lang="en-US" sz="2400" dirty="0"/>
              <a:t>: Places where Docker images are stored and distributed, such as Docker Hub, AWS ECR (Elastic Container Registry), or Google Container Registry.</a:t>
            </a:r>
          </a:p>
        </p:txBody>
      </p:sp>
    </p:spTree>
    <p:extLst>
      <p:ext uri="{BB962C8B-B14F-4D97-AF65-F5344CB8AC3E}">
        <p14:creationId xmlns:p14="http://schemas.microsoft.com/office/powerpoint/2010/main" val="59500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5A3025-0DBF-5D43-300D-160315A2268F}"/>
              </a:ext>
            </a:extLst>
          </p:cNvPr>
          <p:cNvSpPr>
            <a:spLocks noGrp="1"/>
          </p:cNvSpPr>
          <p:nvPr>
            <p:ph type="sldNum" sz="quarter" idx="12"/>
          </p:nvPr>
        </p:nvSpPr>
        <p:spPr/>
        <p:txBody>
          <a:bodyPr/>
          <a:lstStyle/>
          <a:p>
            <a:fld id="{CBABCCC1-BF11-4F37-963E-1BCD5B23FD72}" type="slidenum">
              <a:rPr lang="en-IN" smtClean="0"/>
              <a:pPr/>
              <a:t>4</a:t>
            </a:fld>
            <a:endParaRPr lang="en-IN"/>
          </a:p>
        </p:txBody>
      </p:sp>
      <p:sp>
        <p:nvSpPr>
          <p:cNvPr id="3" name="Rectangle 1">
            <a:extLst>
              <a:ext uri="{FF2B5EF4-FFF2-40B4-BE49-F238E27FC236}">
                <a16:creationId xmlns:a16="http://schemas.microsoft.com/office/drawing/2014/main" id="{D73FB7C9-9661-E542-F9FE-04C9E0373FB0}"/>
              </a:ext>
            </a:extLst>
          </p:cNvPr>
          <p:cNvSpPr>
            <a:spLocks noChangeArrowheads="1"/>
          </p:cNvSpPr>
          <p:nvPr/>
        </p:nvSpPr>
        <p:spPr bwMode="auto">
          <a:xfrm>
            <a:off x="375920" y="188552"/>
            <a:ext cx="11643360" cy="1021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u="sng"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u="sng"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u="sng" dirty="0"/>
              <a:t>2.Tagging and Versioning: </a:t>
            </a:r>
            <a:r>
              <a:rPr lang="en-US" altLang="en-US" sz="2400" dirty="0"/>
              <a:t>Docker images are tagged to create different versions. A tag is a label applied to a Docker image, often in the format repository:tag, such as myapp:1.0.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u="sng" dirty="0"/>
              <a:t>3</a:t>
            </a:r>
            <a:r>
              <a:rPr lang="en-US" altLang="en-US" sz="2400" u="sng" dirty="0"/>
              <a:t>.</a:t>
            </a:r>
            <a:r>
              <a:rPr lang="en-US" altLang="en-US" sz="2400" b="1" u="sng" dirty="0"/>
              <a:t>Building Images</a:t>
            </a:r>
            <a:r>
              <a:rPr lang="en-US" altLang="en-US" sz="2400" dirty="0"/>
              <a:t>: Creating a Docker image typically involves writing a Dockerfile and using the docker build command. This command reads the Dockerfile and generates an image based on its instructions.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u="sng" dirty="0"/>
              <a:t>4.Pushing and Pulling Images</a:t>
            </a:r>
            <a:r>
              <a:rPr lang="en-US" altLang="en-US" sz="2400" dirty="0"/>
              <a:t>: Images are pushed to and pulled from Docker registries. The docker push command uploads an image to a registry, while docker pull downloads 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343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0F4D-CA96-A32D-EADE-E6C0D650033A}"/>
              </a:ext>
            </a:extLst>
          </p:cNvPr>
          <p:cNvSpPr>
            <a:spLocks noGrp="1"/>
          </p:cNvSpPr>
          <p:nvPr>
            <p:ph type="title"/>
          </p:nvPr>
        </p:nvSpPr>
        <p:spPr>
          <a:xfrm>
            <a:off x="1451579" y="1350176"/>
            <a:ext cx="8637301" cy="503578"/>
          </a:xfrm>
        </p:spPr>
        <p:txBody>
          <a:bodyPr>
            <a:normAutofit fontScale="90000"/>
          </a:bodyPr>
          <a:lstStyle/>
          <a:p>
            <a:r>
              <a:rPr lang="en-IN" dirty="0"/>
              <a:t>Containers in DevOps</a:t>
            </a:r>
          </a:p>
        </p:txBody>
      </p:sp>
      <p:sp>
        <p:nvSpPr>
          <p:cNvPr id="3" name="Slide Number Placeholder 2">
            <a:extLst>
              <a:ext uri="{FF2B5EF4-FFF2-40B4-BE49-F238E27FC236}">
                <a16:creationId xmlns:a16="http://schemas.microsoft.com/office/drawing/2014/main" id="{CA194FB9-3EB4-FDB6-1A6F-A99B7BF724A3}"/>
              </a:ext>
            </a:extLst>
          </p:cNvPr>
          <p:cNvSpPr>
            <a:spLocks noGrp="1"/>
          </p:cNvSpPr>
          <p:nvPr>
            <p:ph type="sldNum" sz="quarter" idx="12"/>
          </p:nvPr>
        </p:nvSpPr>
        <p:spPr/>
        <p:txBody>
          <a:bodyPr/>
          <a:lstStyle/>
          <a:p>
            <a:fld id="{CBABCCC1-BF11-4F37-963E-1BCD5B23FD72}" type="slidenum">
              <a:rPr lang="en-IN" smtClean="0"/>
              <a:pPr/>
              <a:t>5</a:t>
            </a:fld>
            <a:endParaRPr lang="en-IN"/>
          </a:p>
        </p:txBody>
      </p:sp>
      <p:sp>
        <p:nvSpPr>
          <p:cNvPr id="6" name="TextBox 5">
            <a:extLst>
              <a:ext uri="{FF2B5EF4-FFF2-40B4-BE49-F238E27FC236}">
                <a16:creationId xmlns:a16="http://schemas.microsoft.com/office/drawing/2014/main" id="{64DDFC8F-01D9-1BD5-47DB-24F6DD22FA7A}"/>
              </a:ext>
            </a:extLst>
          </p:cNvPr>
          <p:cNvSpPr txBox="1"/>
          <p:nvPr/>
        </p:nvSpPr>
        <p:spPr>
          <a:xfrm>
            <a:off x="1188721" y="2001520"/>
            <a:ext cx="9906000" cy="1200329"/>
          </a:xfrm>
          <a:prstGeom prst="rect">
            <a:avLst/>
          </a:prstGeom>
          <a:noFill/>
        </p:spPr>
        <p:txBody>
          <a:bodyPr wrap="square">
            <a:spAutoFit/>
          </a:bodyPr>
          <a:lstStyle/>
          <a:p>
            <a:r>
              <a:rPr lang="en-US" sz="2400" dirty="0"/>
              <a:t>Containers are lightweight, portable, and self-sufficient units that run the application consistently regardless of the environment. They encapsulate the application and its dependencies but share the host system's kernel.</a:t>
            </a:r>
            <a:endParaRPr lang="en-IN" sz="2400" dirty="0"/>
          </a:p>
        </p:txBody>
      </p:sp>
    </p:spTree>
    <p:extLst>
      <p:ext uri="{BB962C8B-B14F-4D97-AF65-F5344CB8AC3E}">
        <p14:creationId xmlns:p14="http://schemas.microsoft.com/office/powerpoint/2010/main" val="253349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EF66-7AB5-D1A4-D9C0-40D989866F65}"/>
              </a:ext>
            </a:extLst>
          </p:cNvPr>
          <p:cNvSpPr>
            <a:spLocks noGrp="1"/>
          </p:cNvSpPr>
          <p:nvPr>
            <p:ph type="title"/>
          </p:nvPr>
        </p:nvSpPr>
        <p:spPr>
          <a:xfrm>
            <a:off x="1451579" y="1350176"/>
            <a:ext cx="9603275" cy="503578"/>
          </a:xfrm>
        </p:spPr>
        <p:txBody>
          <a:bodyPr>
            <a:normAutofit fontScale="90000"/>
          </a:bodyPr>
          <a:lstStyle/>
          <a:p>
            <a:r>
              <a:rPr lang="en-IN" dirty="0"/>
              <a:t>Key Concepts:</a:t>
            </a:r>
          </a:p>
        </p:txBody>
      </p:sp>
      <p:sp>
        <p:nvSpPr>
          <p:cNvPr id="3" name="Slide Number Placeholder 2">
            <a:extLst>
              <a:ext uri="{FF2B5EF4-FFF2-40B4-BE49-F238E27FC236}">
                <a16:creationId xmlns:a16="http://schemas.microsoft.com/office/drawing/2014/main" id="{C60C28F4-DB06-295C-0F68-6A9129985EA8}"/>
              </a:ext>
            </a:extLst>
          </p:cNvPr>
          <p:cNvSpPr>
            <a:spLocks noGrp="1"/>
          </p:cNvSpPr>
          <p:nvPr>
            <p:ph type="sldNum" sz="quarter" idx="12"/>
          </p:nvPr>
        </p:nvSpPr>
        <p:spPr/>
        <p:txBody>
          <a:bodyPr/>
          <a:lstStyle/>
          <a:p>
            <a:fld id="{CBABCCC1-BF11-4F37-963E-1BCD5B23FD72}" type="slidenum">
              <a:rPr lang="en-IN" smtClean="0"/>
              <a:pPr/>
              <a:t>6</a:t>
            </a:fld>
            <a:endParaRPr lang="en-IN"/>
          </a:p>
        </p:txBody>
      </p:sp>
      <p:sp>
        <p:nvSpPr>
          <p:cNvPr id="5" name="TextBox 4">
            <a:extLst>
              <a:ext uri="{FF2B5EF4-FFF2-40B4-BE49-F238E27FC236}">
                <a16:creationId xmlns:a16="http://schemas.microsoft.com/office/drawing/2014/main" id="{AA6537B2-1442-DE30-5839-812AC3A0A4D1}"/>
              </a:ext>
            </a:extLst>
          </p:cNvPr>
          <p:cNvSpPr txBox="1"/>
          <p:nvPr/>
        </p:nvSpPr>
        <p:spPr>
          <a:xfrm>
            <a:off x="1209040" y="2092959"/>
            <a:ext cx="10982960" cy="3693319"/>
          </a:xfrm>
          <a:prstGeom prst="rect">
            <a:avLst/>
          </a:prstGeom>
          <a:noFill/>
        </p:spPr>
        <p:txBody>
          <a:bodyPr wrap="square">
            <a:spAutoFit/>
          </a:bodyPr>
          <a:lstStyle/>
          <a:p>
            <a:r>
              <a:rPr lang="en-US" u="sng" dirty="0"/>
              <a:t>1.Docker Containers: </a:t>
            </a:r>
            <a:r>
              <a:rPr lang="en-US" dirty="0"/>
              <a:t>These are instances of Docker images. When you run a Docker image, it becomes a container.</a:t>
            </a:r>
          </a:p>
          <a:p>
            <a:endParaRPr lang="en-US" dirty="0"/>
          </a:p>
          <a:p>
            <a:r>
              <a:rPr lang="en-US" u="sng" dirty="0"/>
              <a:t>Container Lifecycle</a:t>
            </a:r>
            <a:r>
              <a:rPr lang="en-US" dirty="0"/>
              <a:t>: Containers can be created, started, stopped, restarted, and removed. Commands like docker run, docker stop, and docker rm are used to manage the lifecycle of containers.</a:t>
            </a:r>
          </a:p>
          <a:p>
            <a:endParaRPr lang="en-US" dirty="0"/>
          </a:p>
          <a:p>
            <a:r>
              <a:rPr lang="en-US" u="sng" dirty="0"/>
              <a:t>2.Orchestration</a:t>
            </a:r>
            <a:r>
              <a:rPr lang="en-US" dirty="0"/>
              <a:t>: Tools like Kubernetes, Docker Swarm, and Apache Mesos manage the deployment, scaling, and operation of containerized applications.</a:t>
            </a:r>
          </a:p>
          <a:p>
            <a:endParaRPr lang="en-US" dirty="0"/>
          </a:p>
          <a:p>
            <a:r>
              <a:rPr lang="en-US" u="sng" dirty="0"/>
              <a:t>Kubernetes</a:t>
            </a:r>
            <a:r>
              <a:rPr lang="en-US" dirty="0"/>
              <a:t>: A powerful orchestration system for automating deployment, scaling, and management of containerized applications.</a:t>
            </a:r>
          </a:p>
          <a:p>
            <a:endParaRPr lang="en-US" dirty="0"/>
          </a:p>
          <a:p>
            <a:r>
              <a:rPr lang="en-US" u="sng" dirty="0"/>
              <a:t>Kubernetes Components</a:t>
            </a:r>
            <a:r>
              <a:rPr lang="en-US" dirty="0"/>
              <a:t>: Includes Pods (the smallest deployable units), Services (for networking), Deployments (for managing stateless applications), and </a:t>
            </a:r>
            <a:r>
              <a:rPr lang="en-US" dirty="0" err="1"/>
              <a:t>StatefulSets</a:t>
            </a:r>
            <a:r>
              <a:rPr lang="en-US" dirty="0"/>
              <a:t> (for managing stateful applications).</a:t>
            </a:r>
            <a:endParaRPr lang="en-IN" dirty="0"/>
          </a:p>
        </p:txBody>
      </p:sp>
    </p:spTree>
    <p:extLst>
      <p:ext uri="{BB962C8B-B14F-4D97-AF65-F5344CB8AC3E}">
        <p14:creationId xmlns:p14="http://schemas.microsoft.com/office/powerpoint/2010/main" val="403672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425610-3FF5-0588-3116-A6EDA7A6BA8D}"/>
              </a:ext>
            </a:extLst>
          </p:cNvPr>
          <p:cNvSpPr>
            <a:spLocks noGrp="1"/>
          </p:cNvSpPr>
          <p:nvPr>
            <p:ph type="sldNum" sz="quarter" idx="12"/>
          </p:nvPr>
        </p:nvSpPr>
        <p:spPr/>
        <p:txBody>
          <a:bodyPr/>
          <a:lstStyle/>
          <a:p>
            <a:fld id="{CBABCCC1-BF11-4F37-963E-1BCD5B23FD72}" type="slidenum">
              <a:rPr lang="en-IN" smtClean="0"/>
              <a:pPr/>
              <a:t>7</a:t>
            </a:fld>
            <a:endParaRPr lang="en-IN"/>
          </a:p>
        </p:txBody>
      </p:sp>
      <p:sp>
        <p:nvSpPr>
          <p:cNvPr id="4" name="TextBox 3">
            <a:extLst>
              <a:ext uri="{FF2B5EF4-FFF2-40B4-BE49-F238E27FC236}">
                <a16:creationId xmlns:a16="http://schemas.microsoft.com/office/drawing/2014/main" id="{53E609FA-37F4-076A-E9AC-A4CD5E4FCDEA}"/>
              </a:ext>
            </a:extLst>
          </p:cNvPr>
          <p:cNvSpPr txBox="1"/>
          <p:nvPr/>
        </p:nvSpPr>
        <p:spPr>
          <a:xfrm>
            <a:off x="396240" y="955040"/>
            <a:ext cx="11907520" cy="4524315"/>
          </a:xfrm>
          <a:prstGeom prst="rect">
            <a:avLst/>
          </a:prstGeom>
          <a:noFill/>
        </p:spPr>
        <p:txBody>
          <a:bodyPr wrap="square">
            <a:spAutoFit/>
          </a:bodyPr>
          <a:lstStyle/>
          <a:p>
            <a:r>
              <a:rPr lang="en-US" sz="2400" u="sng" dirty="0"/>
              <a:t>3.Continuous Integration and Continuous Deployment (CI/CD): </a:t>
            </a:r>
            <a:r>
              <a:rPr lang="en-US" sz="2400" dirty="0"/>
              <a:t>Integrating containers into CI/CD pipelines allows for efficient and consistent deployment. Tools like Jenkins, GitLab CI, </a:t>
            </a:r>
            <a:r>
              <a:rPr lang="en-US" sz="2400" dirty="0" err="1"/>
              <a:t>CircleCI</a:t>
            </a:r>
            <a:r>
              <a:rPr lang="en-US" sz="2400" dirty="0"/>
              <a:t>, and Azure DevOps can be configured to build and deploy Docker containers as part of the CI/CD process.</a:t>
            </a:r>
          </a:p>
          <a:p>
            <a:endParaRPr lang="en-US" sz="2400" dirty="0"/>
          </a:p>
          <a:p>
            <a:endParaRPr lang="en-US" sz="2400" dirty="0"/>
          </a:p>
          <a:p>
            <a:r>
              <a:rPr lang="en-US" sz="2400" u="sng" dirty="0"/>
              <a:t>Pipeline Stages</a:t>
            </a:r>
            <a:r>
              <a:rPr lang="en-US" sz="2400" dirty="0"/>
              <a:t>: Typically include building the application, creating the Docker image, running tests, pushing the image to a registry, and deploying the container.</a:t>
            </a:r>
          </a:p>
          <a:p>
            <a:endParaRPr lang="en-US" sz="2400" dirty="0"/>
          </a:p>
          <a:p>
            <a:r>
              <a:rPr lang="en-US" sz="2400" u="sng" dirty="0"/>
              <a:t>4.Monitoring and Logging</a:t>
            </a:r>
            <a:r>
              <a:rPr lang="en-US" sz="2400" dirty="0"/>
              <a:t>: Essential for maintaining containerized applications. Tools like Prometheus, Grafana, ELK Stack (Elasticsearch, Logstash, Kibana), and </a:t>
            </a:r>
            <a:r>
              <a:rPr lang="en-US" sz="2400" dirty="0" err="1"/>
              <a:t>Fluentd</a:t>
            </a:r>
            <a:r>
              <a:rPr lang="en-US" sz="2400" dirty="0"/>
              <a:t> are commonly used.</a:t>
            </a:r>
            <a:endParaRPr lang="en-IN" sz="2400" dirty="0"/>
          </a:p>
        </p:txBody>
      </p:sp>
    </p:spTree>
    <p:extLst>
      <p:ext uri="{BB962C8B-B14F-4D97-AF65-F5344CB8AC3E}">
        <p14:creationId xmlns:p14="http://schemas.microsoft.com/office/powerpoint/2010/main" val="142207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AFFB-76DE-82F8-7A65-6CA6E31DD32E}"/>
              </a:ext>
            </a:extLst>
          </p:cNvPr>
          <p:cNvSpPr>
            <a:spLocks noGrp="1"/>
          </p:cNvSpPr>
          <p:nvPr>
            <p:ph type="title"/>
          </p:nvPr>
        </p:nvSpPr>
        <p:spPr>
          <a:xfrm>
            <a:off x="1451579" y="1290320"/>
            <a:ext cx="9603275" cy="563434"/>
          </a:xfrm>
        </p:spPr>
        <p:txBody>
          <a:bodyPr/>
          <a:lstStyle/>
          <a:p>
            <a:r>
              <a:rPr lang="en-US" dirty="0"/>
              <a:t>conclusion</a:t>
            </a:r>
            <a:endParaRPr lang="en-IN" dirty="0"/>
          </a:p>
        </p:txBody>
      </p:sp>
      <p:sp>
        <p:nvSpPr>
          <p:cNvPr id="3" name="Slide Number Placeholder 2">
            <a:extLst>
              <a:ext uri="{FF2B5EF4-FFF2-40B4-BE49-F238E27FC236}">
                <a16:creationId xmlns:a16="http://schemas.microsoft.com/office/drawing/2014/main" id="{FACB4910-AA8A-29F7-A37A-FB364780FDC3}"/>
              </a:ext>
            </a:extLst>
          </p:cNvPr>
          <p:cNvSpPr>
            <a:spLocks noGrp="1"/>
          </p:cNvSpPr>
          <p:nvPr>
            <p:ph type="sldNum" sz="quarter" idx="12"/>
          </p:nvPr>
        </p:nvSpPr>
        <p:spPr/>
        <p:txBody>
          <a:bodyPr/>
          <a:lstStyle/>
          <a:p>
            <a:fld id="{CBABCCC1-BF11-4F37-963E-1BCD5B23FD72}" type="slidenum">
              <a:rPr lang="en-IN" smtClean="0"/>
              <a:pPr/>
              <a:t>8</a:t>
            </a:fld>
            <a:endParaRPr lang="en-IN"/>
          </a:p>
        </p:txBody>
      </p:sp>
      <p:sp>
        <p:nvSpPr>
          <p:cNvPr id="7" name="TextBox 6">
            <a:extLst>
              <a:ext uri="{FF2B5EF4-FFF2-40B4-BE49-F238E27FC236}">
                <a16:creationId xmlns:a16="http://schemas.microsoft.com/office/drawing/2014/main" id="{D4D02ADD-CF56-1057-3BE1-97FEBA790216}"/>
              </a:ext>
            </a:extLst>
          </p:cNvPr>
          <p:cNvSpPr txBox="1"/>
          <p:nvPr/>
        </p:nvSpPr>
        <p:spPr>
          <a:xfrm>
            <a:off x="1330960" y="2967335"/>
            <a:ext cx="10068560" cy="1938992"/>
          </a:xfrm>
          <a:prstGeom prst="rect">
            <a:avLst/>
          </a:prstGeom>
          <a:noFill/>
        </p:spPr>
        <p:txBody>
          <a:bodyPr wrap="square">
            <a:spAutoFit/>
          </a:bodyPr>
          <a:lstStyle/>
          <a:p>
            <a:r>
              <a:rPr lang="en-US" sz="2400" dirty="0"/>
              <a:t>Working with images and containers in DevOps involves creating, managing, and orchestrating Docker images and containers. This enables consistent application deployment across various environments and supports scalable, resilient infrastructure. Integrating these practices into CI/CD pipelines further enhances the efficiency and reliability of software delivery.</a:t>
            </a:r>
            <a:endParaRPr lang="en-IN" sz="2400" dirty="0"/>
          </a:p>
        </p:txBody>
      </p:sp>
    </p:spTree>
    <p:extLst>
      <p:ext uri="{BB962C8B-B14F-4D97-AF65-F5344CB8AC3E}">
        <p14:creationId xmlns:p14="http://schemas.microsoft.com/office/powerpoint/2010/main" val="168334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t>
            </a:r>
            <a:r>
              <a:rPr lang="en-US" sz="2400" b="1" cap="all" dirty="0">
                <a:ln/>
                <a:solidFill>
                  <a:schemeClr val="bg1"/>
                </a:solidFill>
                <a:cs typeface="Poppins" panose="00000500000000000000" pitchFamily="2" charset="0"/>
                <a:sym typeface="BioRhyme ExtraBold"/>
              </a:rPr>
              <a:t>CLOUD  and devops </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CoE PPT Template (2)" id="{914A09AC-2BFA-422E-BBA9-6B67FF1F046A}" vid="{CF22B5CC-A74E-4CF6-874F-173C88462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Template>
  <TotalTime>677</TotalTime>
  <Words>645</Words>
  <Application>Microsoft Office PowerPoint</Application>
  <PresentationFormat>Widescreen</PresentationFormat>
  <Paragraphs>95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BioRhyme ExtraBold</vt:lpstr>
      <vt:lpstr>Calibri</vt:lpstr>
      <vt:lpstr>Gill Sans MT</vt:lpstr>
      <vt:lpstr>Poppins</vt:lpstr>
      <vt:lpstr>Times New Roman</vt:lpstr>
      <vt:lpstr>Gallery</vt:lpstr>
      <vt:lpstr>PowerPoint Presentation</vt:lpstr>
      <vt:lpstr>Working with Images</vt:lpstr>
      <vt:lpstr>Key Concepts: </vt:lpstr>
      <vt:lpstr>PowerPoint Presentation</vt:lpstr>
      <vt:lpstr>Containers in DevOps</vt:lpstr>
      <vt:lpstr>Key Concepts: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ADAPTIVE Software Engineering COURSE CODE – 22CS2119R</dc:title>
  <dc:creator>Dr Manoj Wadhwa</dc:creator>
  <cp:lastModifiedBy>sathvikirompicherla19@outlook.com</cp:lastModifiedBy>
  <cp:revision>26</cp:revision>
  <dcterms:created xsi:type="dcterms:W3CDTF">2023-05-03T04:55:26Z</dcterms:created>
  <dcterms:modified xsi:type="dcterms:W3CDTF">2024-07-02T06:30:09Z</dcterms:modified>
</cp:coreProperties>
</file>