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4" r:id="rId2"/>
    <p:sldId id="317" r:id="rId3"/>
    <p:sldId id="318" r:id="rId4"/>
    <p:sldId id="319" r:id="rId5"/>
    <p:sldId id="327" r:id="rId6"/>
    <p:sldId id="320" r:id="rId7"/>
    <p:sldId id="321" r:id="rId8"/>
    <p:sldId id="322" r:id="rId9"/>
    <p:sldId id="323" r:id="rId10"/>
    <p:sldId id="328" r:id="rId11"/>
    <p:sldId id="330" r:id="rId12"/>
    <p:sldId id="325" r:id="rId13"/>
    <p:sldId id="331" r:id="rId14"/>
    <p:sldId id="316" r:id="rId15"/>
    <p:sldId id="315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E76C-5875-47C9-908C-8CD4B582F4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C3E0-54CE-4C85-A656-E9AD55CED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8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All,</a:t>
            </a:r>
          </a:p>
          <a:p>
            <a:r>
              <a:rPr lang="en-US" dirty="0"/>
              <a:t>I am Anjana.</a:t>
            </a:r>
          </a:p>
          <a:p>
            <a:r>
              <a:rPr lang="en-US" dirty="0"/>
              <a:t>In this </a:t>
            </a:r>
            <a:r>
              <a:rPr lang="en-US" dirty="0" err="1"/>
              <a:t>lecture,I</a:t>
            </a:r>
            <a:r>
              <a:rPr lang="en-US" dirty="0"/>
              <a:t> am going to give an Overview on Docker from Continuous Delivery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1E374-2212-41E5-9AAA-D676812271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8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9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2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2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ursera.org/programs/cse-faculty-courses-an6zm/browse?collectionId=&amp;productId=Q5Krn5BMEei3MQqxoqmsBA&amp;productType=course&amp;query=continuous+delivery+and+devops++course&amp;showMiniModal=true&amp;source=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778933" y="795867"/>
            <a:ext cx="10882981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</a:t>
            </a: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CLOUD DEVOPS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 smtClean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Cohort-5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22CEC3204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smtClean="0"/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267654" y="4230350"/>
            <a:ext cx="10522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algn="ctr"/>
            <a:r>
              <a:rPr lang="en-IN" sz="3200" dirty="0"/>
              <a:t>Jenkins Authentication and Authorization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Docker Swarm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a Swarm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swarm </a:t>
            </a:r>
            <a:r>
              <a:rPr lang="en-US" dirty="0" err="1"/>
              <a:t>init</a:t>
            </a:r>
            <a:r>
              <a:rPr lang="en-US" dirty="0"/>
              <a:t> --advertise-</a:t>
            </a:r>
            <a:r>
              <a:rPr lang="en-US" dirty="0" err="1"/>
              <a:t>addr</a:t>
            </a:r>
            <a:r>
              <a:rPr lang="en-US" dirty="0"/>
              <a:t> &lt;MANAGER-IP&gt;</a:t>
            </a:r>
          </a:p>
          <a:p>
            <a:r>
              <a:rPr lang="en-US" dirty="0"/>
              <a:t>Add Worker Nodes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swarm join --token &lt;WORKER-TOKEN&gt; &lt;MANAGER-IP&gt;:&lt;PORT&gt;</a:t>
            </a:r>
          </a:p>
          <a:p>
            <a:r>
              <a:rPr lang="en-US" dirty="0"/>
              <a:t>Create and Manage Services: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9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Docker Swarm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and Manage Services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Create a Service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service create --name my-service --replicas 3 my-image</a:t>
            </a:r>
          </a:p>
          <a:p>
            <a:r>
              <a:rPr lang="en-US" dirty="0"/>
              <a:t>Scale a Service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service scale my-service=5</a:t>
            </a:r>
          </a:p>
          <a:p>
            <a:r>
              <a:rPr lang="en-US" dirty="0"/>
              <a:t>Update a Service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service update --image </a:t>
            </a:r>
            <a:r>
              <a:rPr lang="en-US" dirty="0" err="1"/>
              <a:t>my-image:latest</a:t>
            </a:r>
            <a:r>
              <a:rPr lang="en-US" dirty="0"/>
              <a:t> my-service</a:t>
            </a:r>
          </a:p>
        </p:txBody>
      </p:sp>
    </p:spTree>
    <p:extLst>
      <p:ext uri="{BB962C8B-B14F-4D97-AF65-F5344CB8AC3E}">
        <p14:creationId xmlns:p14="http://schemas.microsoft.com/office/powerpoint/2010/main" val="291225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Availability Applications: Deploy applications with built-in redundancy and failover capabilities.</a:t>
            </a:r>
          </a:p>
          <a:p>
            <a:r>
              <a:rPr lang="en-US" dirty="0" err="1"/>
              <a:t>Microservices</a:t>
            </a:r>
            <a:r>
              <a:rPr lang="en-US" dirty="0"/>
              <a:t> Architecture: Manage and orchestrate multiple </a:t>
            </a:r>
            <a:r>
              <a:rPr lang="en-US" dirty="0" err="1"/>
              <a:t>microservices</a:t>
            </a:r>
            <a:r>
              <a:rPr lang="en-US" dirty="0"/>
              <a:t> across a cluster of Docker hosts.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Updates and Rollbacks: Perform updates to applications without downtime and easily roll back if necessary.</a:t>
            </a:r>
          </a:p>
          <a:p>
            <a:r>
              <a:rPr lang="en-US" dirty="0"/>
              <a:t>Resource Management: Efficiently allocate and utilize resources across a cluster of Docker hosts.</a:t>
            </a:r>
          </a:p>
          <a:p>
            <a:r>
              <a:rPr lang="en-US" dirty="0"/>
              <a:t>Development and Testing Environments: Quickly spin up and manage clusters for development and testing purposes.</a:t>
            </a:r>
          </a:p>
        </p:txBody>
      </p:sp>
    </p:spTree>
    <p:extLst>
      <p:ext uri="{BB962C8B-B14F-4D97-AF65-F5344CB8AC3E}">
        <p14:creationId xmlns:p14="http://schemas.microsoft.com/office/powerpoint/2010/main" val="61637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E46C657-DD4E-40AC-94A0-74C4BB6966BB}"/>
              </a:ext>
            </a:extLst>
          </p:cNvPr>
          <p:cNvSpPr/>
          <p:nvPr/>
        </p:nvSpPr>
        <p:spPr>
          <a:xfrm>
            <a:off x="3058127" y="756505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7E53D-ED0D-4B2E-A01F-802AFE054204}"/>
              </a:ext>
            </a:extLst>
          </p:cNvPr>
          <p:cNvSpPr txBox="1">
            <a:spLocks/>
          </p:cNvSpPr>
          <p:nvPr/>
        </p:nvSpPr>
        <p:spPr>
          <a:xfrm>
            <a:off x="1439694" y="2149813"/>
            <a:ext cx="9147344" cy="2765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What is Docker Swarm and how does it compare to Docker</a:t>
            </a:r>
            <a:r>
              <a:rPr lang="en-US" sz="2400" dirty="0" smtClean="0"/>
              <a:t>?</a:t>
            </a:r>
          </a:p>
          <a:p>
            <a:pPr marL="457200" indent="-457200">
              <a:buAutoNum type="arabicPeriod"/>
            </a:pPr>
            <a:r>
              <a:rPr lang="en-US" sz="2400"/>
              <a:t>What are the steps involved in adding a node to an existing Docker Swarm cluster?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5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FBAA1B5-BFB9-4712-9BBF-4530C58785F2}"/>
              </a:ext>
            </a:extLst>
          </p:cNvPr>
          <p:cNvSpPr/>
          <p:nvPr/>
        </p:nvSpPr>
        <p:spPr>
          <a:xfrm>
            <a:off x="2151851" y="393929"/>
            <a:ext cx="818363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B222-6071-4CC6-A806-FEC66CB631F1}"/>
              </a:ext>
            </a:extLst>
          </p:cNvPr>
          <p:cNvSpPr txBox="1"/>
          <p:nvPr/>
        </p:nvSpPr>
        <p:spPr>
          <a:xfrm>
            <a:off x="995362" y="1564782"/>
            <a:ext cx="9608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US" dirty="0" err="1"/>
              <a:t>DevOps</a:t>
            </a:r>
            <a:r>
              <a:rPr lang="en-US" dirty="0"/>
              <a:t> for Web Development ,  </a:t>
            </a:r>
            <a:r>
              <a:rPr lang="en-US" dirty="0" err="1"/>
              <a:t>Mitesh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,  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endParaRPr lang="en-US" b="1" dirty="0"/>
          </a:p>
          <a:p>
            <a:pPr lvl="0"/>
            <a:r>
              <a:rPr lang="en-IN" b="1" dirty="0"/>
              <a:t>Reference Book</a:t>
            </a:r>
            <a:endParaRPr lang="en-IN" dirty="0"/>
          </a:p>
          <a:p>
            <a:r>
              <a:rPr lang="en-IN" dirty="0"/>
              <a:t>Beginning </a:t>
            </a:r>
            <a:r>
              <a:rPr lang="en-IN" dirty="0" err="1"/>
              <a:t>DevOps</a:t>
            </a:r>
            <a:r>
              <a:rPr lang="en-IN" dirty="0"/>
              <a:t> With </a:t>
            </a:r>
            <a:r>
              <a:rPr lang="en-IN" dirty="0" err="1"/>
              <a:t>Docker</a:t>
            </a:r>
            <a:r>
              <a:rPr lang="en-IN" dirty="0"/>
              <a:t> , Joseph </a:t>
            </a:r>
            <a:r>
              <a:rPr lang="en-IN" dirty="0" err="1"/>
              <a:t>Muli</a:t>
            </a:r>
            <a:r>
              <a:rPr lang="en-IN" dirty="0"/>
              <a:t> ,  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r>
              <a:rPr lang="en-IN" b="1" dirty="0"/>
              <a:t> </a:t>
            </a: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US" u="sng" dirty="0">
                <a:hlinkClick r:id="rId2"/>
              </a:rPr>
              <a:t>https://www.coursera.org/programs/cse-faculty-courses-an6zm/browse?collectionId=&amp;productId=Q5Krn5BMEei3MQqxoqmsBA&amp;productType=course&amp;query=continuous+delivery+and+devops++course&amp;showMiniModal=true&amp;source=2</a:t>
            </a:r>
            <a:endParaRPr lang="en-US" u="sng" dirty="0"/>
          </a:p>
          <a:p>
            <a:pPr lvl="0"/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4C01CF65-40B1-4D6F-A691-B524ECA5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14F7496-B4CA-4BF3-B671-C7EF8084A9F9}"/>
              </a:ext>
            </a:extLst>
          </p:cNvPr>
          <p:cNvSpPr/>
          <p:nvPr/>
        </p:nvSpPr>
        <p:spPr>
          <a:xfrm>
            <a:off x="2135945" y="1987061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dirty="0">
                <a:latin typeface="Poppins" pitchFamily="2" charset="77"/>
                <a:cs typeface="Poppins" pitchFamily="2" charset="77"/>
                <a:sym typeface="BioRhyme ExtraBold"/>
              </a:rPr>
              <a:t>Continuous Delivery &amp; </a:t>
            </a:r>
            <a:r>
              <a:rPr lang="en-US" sz="2400" b="1" dirty="0" err="1">
                <a:latin typeface="Poppins" pitchFamily="2" charset="77"/>
                <a:cs typeface="Poppins" pitchFamily="2" charset="77"/>
                <a:sym typeface="BioRhyme ExtraBold"/>
              </a:rPr>
              <a:t>DevOps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KL Deemed to be University Logo">
            <a:extLst>
              <a:ext uri="{FF2B5EF4-FFF2-40B4-BE49-F238E27FC236}">
                <a16:creationId xmlns:a16="http://schemas.microsoft.com/office/drawing/2014/main" id="{95CEA2D6-4C9B-4525-A4AE-9ED4F591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956" y="2690448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7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is a critical aspect of managing containerized applications in production environments. 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Swarm is Docker's native clustering and orchestration tool that enables the deployment, scaling, and management of containers across a cluster of machines. </a:t>
            </a:r>
            <a:endParaRPr lang="en-US" dirty="0" smtClean="0"/>
          </a:p>
          <a:p>
            <a:r>
              <a:rPr lang="en-US" dirty="0" smtClean="0"/>
              <a:t>Here’s </a:t>
            </a:r>
            <a:r>
              <a:rPr lang="en-US" dirty="0"/>
              <a:t>an overview and some self-assessment questions to help you understand and evaluate your knowledge of Docker Swarm:</a:t>
            </a:r>
          </a:p>
        </p:txBody>
      </p:sp>
    </p:spTree>
    <p:extLst>
      <p:ext uri="{BB962C8B-B14F-4D97-AF65-F5344CB8AC3E}">
        <p14:creationId xmlns:p14="http://schemas.microsoft.com/office/powerpoint/2010/main" val="199576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turns a pool of Docker hosts into a single, virtual Docker host.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the standard Docker API and networking, making it a suitable choice for users familiar with Docker.</a:t>
            </a:r>
          </a:p>
        </p:txBody>
      </p:sp>
    </p:spTree>
    <p:extLst>
      <p:ext uri="{BB962C8B-B14F-4D97-AF65-F5344CB8AC3E}">
        <p14:creationId xmlns:p14="http://schemas.microsoft.com/office/powerpoint/2010/main" val="67532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Docker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Design: Docker Swarm employs a Raft consensus model to manage the state of the cluster, ensuring high availability and fault tolerance.</a:t>
            </a:r>
          </a:p>
          <a:p>
            <a:r>
              <a:rPr lang="en-US" dirty="0"/>
              <a:t>Service Scaling: Easily scale services up or down with simple commands.</a:t>
            </a:r>
          </a:p>
          <a:p>
            <a:r>
              <a:rPr lang="en-US" dirty="0"/>
              <a:t>Rolling Updates: Perform updates to services without downtime, controlling the speed and manner of the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Docker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Discovery: Automatically discover services within the cluster without the need for an external service registry.</a:t>
            </a:r>
          </a:p>
          <a:p>
            <a:r>
              <a:rPr lang="en-US" dirty="0"/>
              <a:t>Load Balancing: Distribute traffic among available services to ensure efficient resource utilization.</a:t>
            </a:r>
          </a:p>
          <a:p>
            <a:r>
              <a:rPr lang="en-US" dirty="0" smtClean="0"/>
              <a:t>Declarative </a:t>
            </a:r>
            <a:r>
              <a:rPr lang="en-US" dirty="0"/>
              <a:t>Service Model: Define the desired state of the services, and Docker Swarm will ensure that the actual state matches the desired state.</a:t>
            </a:r>
          </a:p>
          <a:p>
            <a:r>
              <a:rPr lang="en-US" dirty="0"/>
              <a:t>Multi-Host Networking: Create an overlay network that spans multiple hosts, enabling communication between containers on different hosts.</a:t>
            </a:r>
          </a:p>
        </p:txBody>
      </p:sp>
    </p:spTree>
    <p:extLst>
      <p:ext uri="{BB962C8B-B14F-4D97-AF65-F5344CB8AC3E}">
        <p14:creationId xmlns:p14="http://schemas.microsoft.com/office/powerpoint/2010/main" val="321411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Nodes</a:t>
            </a:r>
            <a:r>
              <a:rPr lang="en-US" dirty="0" smtClean="0"/>
              <a:t>:</a:t>
            </a:r>
          </a:p>
          <a:p>
            <a:r>
              <a:rPr lang="en-US" b="1" dirty="0"/>
              <a:t>Services and Tasks</a:t>
            </a:r>
            <a:r>
              <a:rPr lang="en-US" dirty="0" smtClean="0"/>
              <a:t>:</a:t>
            </a:r>
          </a:p>
          <a:p>
            <a:r>
              <a:rPr lang="en-US" b="1" dirty="0"/>
              <a:t>Overlay Network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b="1" dirty="0"/>
              <a:t>Load Balancer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8736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 </a:t>
            </a:r>
            <a:r>
              <a:rPr lang="en-US" dirty="0"/>
              <a:t>Nodes: Responsible for managing the Swarm, maintaining cluster state, scheduling services, and making all decisions related to the cluster. Manager nodes use the Raft consensus algorithm to ensure fault tolerance.</a:t>
            </a:r>
          </a:p>
          <a:p>
            <a:r>
              <a:rPr lang="en-US" dirty="0"/>
              <a:t>Worker Nodes: Execute tasks assigned by the manager nodes. They report the status of tasks back to the manager nodes.</a:t>
            </a:r>
          </a:p>
        </p:txBody>
      </p:sp>
    </p:spTree>
    <p:extLst>
      <p:ext uri="{BB962C8B-B14F-4D97-AF65-F5344CB8AC3E}">
        <p14:creationId xmlns:p14="http://schemas.microsoft.com/office/powerpoint/2010/main" val="173873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and Tasks: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dirty="0"/>
              <a:t>: Define the desired state of the application, including the number of replicas, the network, and the storage requirements.</a:t>
            </a:r>
          </a:p>
          <a:p>
            <a:r>
              <a:rPr lang="en-US" dirty="0"/>
              <a:t>Tasks: The atomic unit of work in Docker Swarm. Each task represents a single container running a service.</a:t>
            </a:r>
          </a:p>
        </p:txBody>
      </p:sp>
    </p:spTree>
    <p:extLst>
      <p:ext uri="{BB962C8B-B14F-4D97-AF65-F5344CB8AC3E}">
        <p14:creationId xmlns:p14="http://schemas.microsoft.com/office/powerpoint/2010/main" val="350397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</a:t>
            </a:r>
            <a:r>
              <a:rPr lang="en-US" dirty="0" smtClean="0"/>
              <a:t>Network and</a:t>
            </a:r>
            <a:r>
              <a:rPr lang="en-US" dirty="0"/>
              <a:t>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Overlay Network: Enables communication between containers across different Docker hosts. It abstracts the network layer, providing a seamless networking experience.</a:t>
            </a:r>
          </a:p>
          <a:p>
            <a:endParaRPr lang="en-US" dirty="0"/>
          </a:p>
          <a:p>
            <a:r>
              <a:rPr lang="en-US" dirty="0"/>
              <a:t>Load Balancer: Distributes incoming requests to the appropriate service instances, ensuring efficient resource utilization and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326642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Sql in Docker-session 15</Template>
  <TotalTime>585</TotalTime>
  <Words>675</Words>
  <Application>Microsoft Office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BioRhyme ExtraBold</vt:lpstr>
      <vt:lpstr>Calibri</vt:lpstr>
      <vt:lpstr>Gill Sans MT</vt:lpstr>
      <vt:lpstr>Poppins</vt:lpstr>
      <vt:lpstr>Gallery</vt:lpstr>
      <vt:lpstr>PowerPoint Presentation</vt:lpstr>
      <vt:lpstr>Docker Swarm</vt:lpstr>
      <vt:lpstr>Docker Swarm</vt:lpstr>
      <vt:lpstr>Key Features of Docker Swarm</vt:lpstr>
      <vt:lpstr>Key Features of Docker Swarm</vt:lpstr>
      <vt:lpstr>Docker Swarm Architecture</vt:lpstr>
      <vt:lpstr>Nodes: </vt:lpstr>
      <vt:lpstr>Services and Tasks: </vt:lpstr>
      <vt:lpstr>Overlay Network and Load Balancer</vt:lpstr>
      <vt:lpstr>Setting Up Docker Swarm </vt:lpstr>
      <vt:lpstr>Setting Up Docker Swarm </vt:lpstr>
      <vt:lpstr>Docker Swarm Use Cases </vt:lpstr>
      <vt:lpstr>Docker Swarm Use Cases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Dr S Sri Harsha</dc:creator>
  <cp:lastModifiedBy>LENOVO</cp:lastModifiedBy>
  <cp:revision>37</cp:revision>
  <dcterms:created xsi:type="dcterms:W3CDTF">2023-03-20T03:52:19Z</dcterms:created>
  <dcterms:modified xsi:type="dcterms:W3CDTF">2024-07-12T11:08:24Z</dcterms:modified>
</cp:coreProperties>
</file>