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337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48" r:id="rId18"/>
    <p:sldId id="32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443BD0-65D2-47EF-8620-E92A290B3B26}" v="7" dt="2024-05-27T05:36:13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DB74D4-5E76-4C47-E7AA-61E2C648C8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62EDA-0A3B-5C3A-C8DF-7672C339CF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5D750-AD1D-4C03-A026-1768137CC901}" type="datetimeFigureOut">
              <a:rPr lang="en-IN" smtClean="0"/>
              <a:pPr/>
              <a:t>19-12-2024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80489-5F61-FA08-A147-AE43BE9C49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D387C-1469-6716-E148-98BDCB6976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566E6-FD90-4AE7-9488-620D46A968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39155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6BB4A-8EA9-40D4-95BF-21E04B247614}" type="datetimeFigureOut">
              <a:rPr lang="en-IN" smtClean="0"/>
              <a:pPr/>
              <a:t>19-12-2024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BDDA1-7BB7-447A-97DE-AE5425C8F2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078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98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6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64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52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94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28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7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46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58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03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77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7908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CBABCCC1-BF11-4F37-963E-1BCD5B23FD72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D33DD7EC-6054-A5D7-0F93-3916702EC90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6D7A70-9470-38A5-6785-933F5C0892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/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A51BE3ED-273E-B0A1-FC3A-EE01E1A92D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/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8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F640656-3048-2A08-BF39-81705306F79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764801" y="4240746"/>
            <a:ext cx="8637587" cy="564934"/>
          </a:xfrm>
        </p:spPr>
        <p:txBody>
          <a:bodyPr>
            <a:normAutofit fontScale="25000" lnSpcReduction="20000"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800" b="1" u="sng" dirty="0">
                <a:solidFill>
                  <a:srgbClr val="C00000"/>
                </a:solidFill>
                <a:ea typeface="BioRhyme ExtraBold"/>
                <a:cs typeface="Poppins" panose="00000500000000000000" pitchFamily="2" charset="0"/>
                <a:sym typeface="BioRhyme ExtraBold"/>
              </a:rPr>
              <a:t>Topic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12800" b="1" u="sng" dirty="0">
              <a:solidFill>
                <a:srgbClr val="C00000"/>
              </a:solidFill>
              <a:ea typeface="BioRhyme ExtraBold"/>
              <a:cs typeface="Poppins" panose="00000500000000000000" pitchFamily="2" charset="0"/>
              <a:sym typeface="BioRhyme ExtraBold"/>
            </a:endParaRPr>
          </a:p>
          <a:p>
            <a:pPr algn="ctr">
              <a:buNone/>
            </a:pPr>
            <a:r>
              <a:rPr lang="en-IN" sz="14400" b="1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  </a:t>
            </a:r>
            <a:endParaRPr lang="en-US" sz="14400" b="1" cap="all" dirty="0">
              <a:ln/>
              <a:solidFill>
                <a:srgbClr val="C00000"/>
              </a:solidFill>
              <a:cs typeface="Poppins" panose="00000500000000000000" pitchFamily="2" charset="0"/>
            </a:endParaRPr>
          </a:p>
          <a:p>
            <a:pPr algn="ctr">
              <a:buNone/>
            </a:pPr>
            <a:r>
              <a:rPr lang="en-IN" sz="12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>
              <a:buNone/>
            </a:pPr>
            <a:endParaRPr lang="en-IN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Google Shape;475;p16">
            <a:extLst>
              <a:ext uri="{FF2B5EF4-FFF2-40B4-BE49-F238E27FC236}">
                <a16:creationId xmlns:a16="http://schemas.microsoft.com/office/drawing/2014/main" id="{0D82E80F-BDB7-0749-6E91-9E1F5FBC3FE7}"/>
              </a:ext>
            </a:extLst>
          </p:cNvPr>
          <p:cNvSpPr txBox="1"/>
          <p:nvPr/>
        </p:nvSpPr>
        <p:spPr>
          <a:xfrm>
            <a:off x="3663678" y="357019"/>
            <a:ext cx="5448301" cy="584735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b="1" u="sng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DEPARTMENT OF CSE</a:t>
            </a:r>
          </a:p>
        </p:txBody>
      </p:sp>
      <p:sp>
        <p:nvSpPr>
          <p:cNvPr id="6" name="Google Shape;476;p16">
            <a:extLst>
              <a:ext uri="{FF2B5EF4-FFF2-40B4-BE49-F238E27FC236}">
                <a16:creationId xmlns:a16="http://schemas.microsoft.com/office/drawing/2014/main" id="{813E5521-4B1D-7E4F-BDDB-4B4CD5EDDC94}"/>
              </a:ext>
            </a:extLst>
          </p:cNvPr>
          <p:cNvSpPr txBox="1"/>
          <p:nvPr/>
        </p:nvSpPr>
        <p:spPr>
          <a:xfrm>
            <a:off x="2091448" y="1193798"/>
            <a:ext cx="8433880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u="sng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COURSE NAME 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COULD and devops  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3200" b="1" cap="all" dirty="0">
              <a:ln/>
              <a:solidFill>
                <a:srgbClr val="C00000"/>
              </a:solidFill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u="sng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COURSE CODE 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  </a:t>
            </a:r>
            <a:r>
              <a:rPr lang="en-IN" sz="3000" b="1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22CS2243F</a:t>
            </a:r>
            <a:endParaRPr lang="en-US" sz="3000" b="1" cap="all" dirty="0">
              <a:ln/>
              <a:solidFill>
                <a:srgbClr val="C00000"/>
              </a:solidFill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bg1">
                  <a:lumMod val="50000"/>
                </a:schemeClr>
              </a:solidFill>
              <a:ea typeface="BioRhyme ExtraBold"/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bg1">
                  <a:lumMod val="50000"/>
                </a:schemeClr>
              </a:solidFill>
              <a:ea typeface="BioRhyme ExtraBold"/>
              <a:cs typeface="Poppins" panose="00000500000000000000" pitchFamily="2" charset="0"/>
              <a:sym typeface="BioRhyme ExtraBold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466135-8406-5100-C4DB-1310EB473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55975"/>
              </p:ext>
            </p:extLst>
          </p:nvPr>
        </p:nvGraphicFramePr>
        <p:xfrm>
          <a:off x="5173662" y="4748745"/>
          <a:ext cx="2159000" cy="783590"/>
        </p:xfrm>
        <a:graphic>
          <a:graphicData uri="http://schemas.openxmlformats.org/drawingml/2006/table">
            <a:tbl>
              <a:tblPr/>
              <a:tblGrid>
                <a:gridCol w="2159000">
                  <a:extLst>
                    <a:ext uri="{9D8B030D-6E8A-4147-A177-3AD203B41FA5}">
                      <a16:colId xmlns:a16="http://schemas.microsoft.com/office/drawing/2014/main" val="1170802685"/>
                    </a:ext>
                  </a:extLst>
                </a:gridCol>
              </a:tblGrid>
              <a:tr h="5649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Network Protocols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882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54D8-AD5F-321C-25EC-49F125C9F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6"/>
            <a:ext cx="9603275" cy="503578"/>
          </a:xfrm>
        </p:spPr>
        <p:txBody>
          <a:bodyPr>
            <a:normAutofit fontScale="90000"/>
          </a:bodyPr>
          <a:lstStyle/>
          <a:p>
            <a:r>
              <a:rPr lang="en-IN" dirty="0"/>
              <a:t>8. SNMP (Simple Network Management Protocol)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5C1B8E-98F3-9152-D53B-B808775C1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886AF9-D304-F523-92EA-8121E5DE0AA3}"/>
              </a:ext>
            </a:extLst>
          </p:cNvPr>
          <p:cNvSpPr txBox="1"/>
          <p:nvPr/>
        </p:nvSpPr>
        <p:spPr>
          <a:xfrm>
            <a:off x="1451579" y="2551837"/>
            <a:ext cx="960327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/>
              <a:t>Purpose: </a:t>
            </a:r>
            <a:r>
              <a:rPr lang="en-US" sz="2400" dirty="0"/>
              <a:t>Monitor and manage network devices.</a:t>
            </a:r>
          </a:p>
          <a:p>
            <a:endParaRPr lang="en-US" sz="2400" dirty="0"/>
          </a:p>
          <a:p>
            <a:r>
              <a:rPr lang="en-US" sz="2400" u="sng" dirty="0"/>
              <a:t>Usage in DevOps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sz="2400" u="sng" dirty="0"/>
              <a:t>Network Monitoring: </a:t>
            </a:r>
            <a:r>
              <a:rPr lang="en-US" sz="2400" dirty="0"/>
              <a:t>Integrate with monitoring tools to track network performance and status.</a:t>
            </a:r>
          </a:p>
          <a:p>
            <a:endParaRPr lang="en-US" sz="2400" dirty="0"/>
          </a:p>
          <a:p>
            <a:r>
              <a:rPr lang="en-US" sz="2400" u="sng" dirty="0"/>
              <a:t>Alerts and Notifications: </a:t>
            </a:r>
            <a:r>
              <a:rPr lang="en-US" sz="2400" dirty="0"/>
              <a:t>Automate alerts based on network events.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79139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5207-5A36-8C43-117A-89F2C466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6"/>
            <a:ext cx="9876821" cy="503578"/>
          </a:xfrm>
        </p:spPr>
        <p:txBody>
          <a:bodyPr>
            <a:normAutofit fontScale="90000"/>
          </a:bodyPr>
          <a:lstStyle/>
          <a:p>
            <a:r>
              <a:rPr lang="en-IN" dirty="0"/>
              <a:t>9. DHCP (Dynamic Host Configuration Protocol)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151151-C060-DEA9-DF42-4A6A501E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EFA7CB-09C8-7213-083F-02C1F1430240}"/>
              </a:ext>
            </a:extLst>
          </p:cNvPr>
          <p:cNvSpPr txBox="1"/>
          <p:nvPr/>
        </p:nvSpPr>
        <p:spPr>
          <a:xfrm>
            <a:off x="1451579" y="2690336"/>
            <a:ext cx="97549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/>
              <a:t>Purpose</a:t>
            </a:r>
            <a:r>
              <a:rPr lang="en-US" sz="2400" dirty="0"/>
              <a:t>: Automatically assign IP addresses to devices on a network.</a:t>
            </a:r>
          </a:p>
          <a:p>
            <a:endParaRPr lang="en-US" sz="2400" dirty="0"/>
          </a:p>
          <a:p>
            <a:r>
              <a:rPr lang="en-US" sz="2400" u="sng" dirty="0"/>
              <a:t>Usage in DevOps:</a:t>
            </a:r>
          </a:p>
          <a:p>
            <a:endParaRPr lang="en-US" sz="2400" u="sng" dirty="0"/>
          </a:p>
          <a:p>
            <a:r>
              <a:rPr lang="en-US" sz="2400" u="sng" dirty="0"/>
              <a:t>Dynamic Environments: </a:t>
            </a:r>
            <a:r>
              <a:rPr lang="en-US" sz="2400" dirty="0"/>
              <a:t>Automate network configuration in dynamic and scalable environments.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38569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33582-0887-0D4D-1758-ED845DD5F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6"/>
            <a:ext cx="9603275" cy="503578"/>
          </a:xfrm>
        </p:spPr>
        <p:txBody>
          <a:bodyPr>
            <a:normAutofit fontScale="90000"/>
          </a:bodyPr>
          <a:lstStyle/>
          <a:p>
            <a:r>
              <a:rPr lang="en-US" dirty="0"/>
              <a:t>10. NTP (Network Time Protocol)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DBF6E1-6377-E90F-1A7A-40348CA4E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730E7-0A0B-44DD-301A-6BA88661BA2A}"/>
              </a:ext>
            </a:extLst>
          </p:cNvPr>
          <p:cNvSpPr txBox="1"/>
          <p:nvPr/>
        </p:nvSpPr>
        <p:spPr>
          <a:xfrm>
            <a:off x="1451579" y="2828836"/>
            <a:ext cx="969394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/>
              <a:t>Purpose</a:t>
            </a:r>
            <a:r>
              <a:rPr lang="en-US" sz="2400" dirty="0"/>
              <a:t>: Synchronize clocks of devices over a network.</a:t>
            </a:r>
          </a:p>
          <a:p>
            <a:endParaRPr lang="en-US" sz="2400" dirty="0"/>
          </a:p>
          <a:p>
            <a:r>
              <a:rPr lang="en-US" sz="2400" u="sng" dirty="0"/>
              <a:t>Usage in DevOps:</a:t>
            </a:r>
          </a:p>
          <a:p>
            <a:endParaRPr lang="en-US" sz="2400" u="sng" dirty="0"/>
          </a:p>
          <a:p>
            <a:r>
              <a:rPr lang="en-US" sz="2400" u="sng" dirty="0"/>
              <a:t>Time Synchronization</a:t>
            </a:r>
            <a:r>
              <a:rPr lang="en-US" sz="2400" dirty="0"/>
              <a:t>: Ensure accurate timestamps for logs, metrics, and events across distributed systems.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45229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9622-36BD-B390-F2AB-97FCF82A2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70000"/>
            <a:ext cx="10506741" cy="583754"/>
          </a:xfrm>
        </p:spPr>
        <p:txBody>
          <a:bodyPr>
            <a:normAutofit fontScale="90000"/>
          </a:bodyPr>
          <a:lstStyle/>
          <a:p>
            <a:r>
              <a:rPr lang="en-US" dirty="0"/>
              <a:t>11. LDAP (Lightweight Directory Access Protocol)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A29DD8-F72C-ADBA-E3D2-2BAF9A10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81717-735A-293D-2D4C-B81A9E094B89}"/>
              </a:ext>
            </a:extLst>
          </p:cNvPr>
          <p:cNvSpPr txBox="1"/>
          <p:nvPr/>
        </p:nvSpPr>
        <p:spPr>
          <a:xfrm>
            <a:off x="1290320" y="2551837"/>
            <a:ext cx="998728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/>
              <a:t>Purpose</a:t>
            </a:r>
            <a:r>
              <a:rPr lang="en-US" sz="2400" dirty="0"/>
              <a:t>: Access and manage directory services.</a:t>
            </a:r>
          </a:p>
          <a:p>
            <a:endParaRPr lang="en-US" sz="2400" dirty="0"/>
          </a:p>
          <a:p>
            <a:r>
              <a:rPr lang="en-US" sz="2400" u="sng" dirty="0"/>
              <a:t>Usage in DevOps:</a:t>
            </a:r>
          </a:p>
          <a:p>
            <a:endParaRPr lang="en-US" sz="2400" u="sng" dirty="0"/>
          </a:p>
          <a:p>
            <a:r>
              <a:rPr lang="en-US" sz="2400" u="sng" dirty="0"/>
              <a:t>Authentication and Authorization</a:t>
            </a:r>
            <a:r>
              <a:rPr lang="en-US" sz="2400" dirty="0"/>
              <a:t>: Manage user accounts and permissions for various DevOps tools and platforms.</a:t>
            </a:r>
          </a:p>
          <a:p>
            <a:endParaRPr lang="en-US" sz="2400" dirty="0"/>
          </a:p>
          <a:p>
            <a:r>
              <a:rPr lang="en-US" sz="2400" u="sng" dirty="0"/>
              <a:t>Centralized Configuration Management</a:t>
            </a:r>
            <a:r>
              <a:rPr lang="en-US" sz="2400" dirty="0"/>
              <a:t>: Store and retrieve configuration settings.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06729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7769-BBD6-484B-DD08-C6674A883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6"/>
            <a:ext cx="9603275" cy="503578"/>
          </a:xfrm>
        </p:spPr>
        <p:txBody>
          <a:bodyPr>
            <a:normAutofit fontScale="90000"/>
          </a:bodyPr>
          <a:lstStyle/>
          <a:p>
            <a:r>
              <a:rPr lang="en-IN" dirty="0"/>
              <a:t>12. MQTT (Message Queuing Telemetry Transport)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22072C-8244-F0E6-3C62-744D3E10F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3484A1-3C48-4502-AACD-DF1485C64C04}"/>
              </a:ext>
            </a:extLst>
          </p:cNvPr>
          <p:cNvSpPr txBox="1"/>
          <p:nvPr/>
        </p:nvSpPr>
        <p:spPr>
          <a:xfrm>
            <a:off x="1480758" y="2644170"/>
            <a:ext cx="97137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/>
              <a:t>Purpose:</a:t>
            </a:r>
            <a:r>
              <a:rPr lang="en-US" sz="2400" dirty="0"/>
              <a:t> Lightweight messaging protocol for small sensors and mobile devices.</a:t>
            </a:r>
          </a:p>
          <a:p>
            <a:endParaRPr lang="en-US" sz="2400" dirty="0"/>
          </a:p>
          <a:p>
            <a:r>
              <a:rPr lang="en-US" sz="2400" u="sng" dirty="0"/>
              <a:t>Usage in DevOps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sz="2400" u="sng" dirty="0"/>
              <a:t>IoT Integration</a:t>
            </a:r>
            <a:r>
              <a:rPr lang="en-US" sz="2400" dirty="0"/>
              <a:t>: Integrate and manage IoT devices within DevOps pipelines.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67754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AB4F-1A4E-0516-E5E4-FF3C926E3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6"/>
            <a:ext cx="9603275" cy="503578"/>
          </a:xfrm>
        </p:spPr>
        <p:txBody>
          <a:bodyPr>
            <a:normAutofit fontScale="90000"/>
          </a:bodyPr>
          <a:lstStyle/>
          <a:p>
            <a:r>
              <a:rPr lang="en-IN" dirty="0"/>
              <a:t>13. REST/RESTful APIs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AED776-5E10-03CB-6566-B203D53D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2CAB72-FF73-E35C-AF1A-D2F3DFCD4616}"/>
              </a:ext>
            </a:extLst>
          </p:cNvPr>
          <p:cNvSpPr txBox="1"/>
          <p:nvPr/>
        </p:nvSpPr>
        <p:spPr>
          <a:xfrm>
            <a:off x="1451579" y="2413338"/>
            <a:ext cx="960327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/>
              <a:t>Purpose</a:t>
            </a:r>
            <a:r>
              <a:rPr lang="en-US" sz="2400" dirty="0"/>
              <a:t>: Web services protocols for communication between systems.</a:t>
            </a:r>
          </a:p>
          <a:p>
            <a:endParaRPr lang="en-US" sz="2400" dirty="0"/>
          </a:p>
          <a:p>
            <a:r>
              <a:rPr lang="en-US" sz="2400" u="sng" dirty="0"/>
              <a:t>Usage in DevOps:</a:t>
            </a:r>
          </a:p>
          <a:p>
            <a:endParaRPr lang="en-US" sz="2400" u="sng" dirty="0"/>
          </a:p>
          <a:p>
            <a:r>
              <a:rPr lang="en-US" sz="2400" u="sng" dirty="0"/>
              <a:t>Automation: </a:t>
            </a:r>
            <a:r>
              <a:rPr lang="en-US" sz="2400" dirty="0"/>
              <a:t>Integrate and automate tasks across different tools and platforms.</a:t>
            </a:r>
          </a:p>
          <a:p>
            <a:endParaRPr lang="en-US" sz="2400" dirty="0"/>
          </a:p>
          <a:p>
            <a:r>
              <a:rPr lang="en-US" sz="2400" u="sng" dirty="0"/>
              <a:t>Microservices Communication</a:t>
            </a:r>
            <a:r>
              <a:rPr lang="en-US" sz="2400" dirty="0"/>
              <a:t>: Facilitate interaction between microservices.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64869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2957-4C6B-DBDC-8F5F-2029F5482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6"/>
            <a:ext cx="9603275" cy="503578"/>
          </a:xfrm>
        </p:spPr>
        <p:txBody>
          <a:bodyPr>
            <a:normAutofit fontScale="90000"/>
          </a:bodyPr>
          <a:lstStyle/>
          <a:p>
            <a:r>
              <a:rPr lang="en-US" dirty="0"/>
              <a:t>14. </a:t>
            </a:r>
            <a:r>
              <a:rPr lang="en-US" dirty="0" err="1"/>
              <a:t>gRPC</a:t>
            </a:r>
            <a:r>
              <a:rPr lang="en-US" dirty="0"/>
              <a:t> (Google Remote Procedure Call)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1E3F4F-F837-E970-C6E3-6FB88B96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227C6E-6C1B-D871-6B58-DF8A85378E4C}"/>
              </a:ext>
            </a:extLst>
          </p:cNvPr>
          <p:cNvSpPr txBox="1"/>
          <p:nvPr/>
        </p:nvSpPr>
        <p:spPr>
          <a:xfrm>
            <a:off x="1595120" y="2551837"/>
            <a:ext cx="937768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u="sng" dirty="0"/>
              <a:t>Purpose: </a:t>
            </a:r>
            <a:r>
              <a:rPr lang="en-IN" sz="2400" dirty="0"/>
              <a:t>High-performance RPC framework.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u="sng" dirty="0"/>
              <a:t>Usage in DevOps:</a:t>
            </a:r>
          </a:p>
          <a:p>
            <a:pPr algn="just"/>
            <a:endParaRPr lang="en-IN" sz="2400" u="sng" dirty="0"/>
          </a:p>
          <a:p>
            <a:pPr algn="just"/>
            <a:r>
              <a:rPr lang="en-IN" sz="2400" u="sng" dirty="0"/>
              <a:t>Service Communication</a:t>
            </a:r>
            <a:r>
              <a:rPr lang="en-IN" sz="2400" dirty="0"/>
              <a:t>: Efficient communication between microservices.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u="sng" dirty="0"/>
              <a:t>Interoperability</a:t>
            </a:r>
            <a:r>
              <a:rPr lang="en-IN" sz="2400" dirty="0"/>
              <a:t>: Ensure interoperability between services written in different languages.</a:t>
            </a:r>
          </a:p>
        </p:txBody>
      </p:sp>
    </p:spTree>
    <p:extLst>
      <p:ext uri="{BB962C8B-B14F-4D97-AF65-F5344CB8AC3E}">
        <p14:creationId xmlns:p14="http://schemas.microsoft.com/office/powerpoint/2010/main" val="1956897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BAFFB-76DE-82F8-7A65-6CA6E31DD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90320"/>
            <a:ext cx="9603275" cy="563434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CB4910-AA8A-29F7-A37A-FB364780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D02ADD-CF56-1057-3BE1-97FEBA790216}"/>
              </a:ext>
            </a:extLst>
          </p:cNvPr>
          <p:cNvSpPr txBox="1"/>
          <p:nvPr/>
        </p:nvSpPr>
        <p:spPr>
          <a:xfrm>
            <a:off x="1330960" y="2967335"/>
            <a:ext cx="100685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By leveraging these network protocols, DevOps teams can create robust, secure, and efficient CI/CD pipelines, automate infrastructure management, and ensure seamless communication across various components of the software development and deployment process.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83340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792BE84-3448-2348-B352-CD5BC083E5FD}"/>
              </a:ext>
            </a:extLst>
          </p:cNvPr>
          <p:cNvSpPr/>
          <p:nvPr/>
        </p:nvSpPr>
        <p:spPr>
          <a:xfrm>
            <a:off x="2602523" y="1856934"/>
            <a:ext cx="7920111" cy="288387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b="1" dirty="0"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2400" b="1" dirty="0">
                <a:latin typeface="Poppins" pitchFamily="2" charset="77"/>
                <a:cs typeface="Poppins" pitchFamily="2" charset="77"/>
              </a:rPr>
              <a:t>THANK YOU</a:t>
            </a: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2400" b="1" dirty="0">
                <a:latin typeface="Poppins" pitchFamily="2" charset="77"/>
                <a:cs typeface="Poppins" pitchFamily="2" charset="77"/>
              </a:rPr>
              <a:t>Team – </a:t>
            </a:r>
            <a:r>
              <a:rPr lang="en-US" sz="2400" b="1" cap="all" dirty="0">
                <a:ln/>
                <a:solidFill>
                  <a:schemeClr val="bg1"/>
                </a:solidFill>
                <a:cs typeface="Poppins" panose="00000500000000000000" pitchFamily="2" charset="0"/>
                <a:sym typeface="BioRhyme ExtraBold"/>
              </a:rPr>
              <a:t>CLOUD  and devops </a:t>
            </a:r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6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14534" y="2560321"/>
            <a:ext cx="3235570" cy="10832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5AA3955-21EC-E47E-CE84-F6BECD2EE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44580"/>
            <a:ext cx="9603275" cy="6091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Network protocols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BB1A08-ABDB-4412-5982-83086B121D5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39521" y="2016125"/>
            <a:ext cx="10952480" cy="344963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context of DevOps, network protocols play a crucial role in enabling seamless communication, deployment, monitoring, and management of applications and infrastructure. Here's a detailed look at key network protocols commonly used in DevOps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396BFE3-14AF-696C-6920-43C082DD6CE9}"/>
              </a:ext>
            </a:extLst>
          </p:cNvPr>
          <p:cNvSpPr txBox="1">
            <a:spLocks/>
          </p:cNvSpPr>
          <p:nvPr/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ABCCC1-BF11-4F37-963E-1BCD5B23FD72}" type="slidenum">
              <a:rPr kumimoji="0" lang="en-IN" sz="2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68684B-34BA-BB64-17CA-52ED57E147A8}"/>
              </a:ext>
            </a:extLst>
          </p:cNvPr>
          <p:cNvSpPr txBox="1"/>
          <p:nvPr/>
        </p:nvSpPr>
        <p:spPr>
          <a:xfrm>
            <a:off x="568961" y="721360"/>
            <a:ext cx="5681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1394E6-0C99-8F26-C67B-D88D560EB229}"/>
              </a:ext>
            </a:extLst>
          </p:cNvPr>
          <p:cNvSpPr txBox="1"/>
          <p:nvPr/>
        </p:nvSpPr>
        <p:spPr>
          <a:xfrm>
            <a:off x="345441" y="2023744"/>
            <a:ext cx="5345049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en-US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ctr"/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C8B10B-453E-92C8-D716-22B450131A34}"/>
              </a:ext>
            </a:extLst>
          </p:cNvPr>
          <p:cNvSpPr txBox="1"/>
          <p:nvPr/>
        </p:nvSpPr>
        <p:spPr>
          <a:xfrm>
            <a:off x="6864296" y="2033862"/>
            <a:ext cx="5327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8B21-B954-7B62-6DB0-A14A8A19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59840"/>
            <a:ext cx="9603275" cy="593914"/>
          </a:xfrm>
        </p:spPr>
        <p:txBody>
          <a:bodyPr/>
          <a:lstStyle/>
          <a:p>
            <a:r>
              <a:rPr lang="en-IN" dirty="0"/>
              <a:t>1. </a:t>
            </a:r>
            <a:r>
              <a:rPr lang="en-IN" sz="2400" dirty="0"/>
              <a:t>HTTP/HTTPS (Hypertext Transfer Protocol/Secure)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8F397C-A0AA-D3FE-632B-15F3FBEE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6610FB-68BC-1044-678C-38E631188CB1}"/>
              </a:ext>
            </a:extLst>
          </p:cNvPr>
          <p:cNvSpPr txBox="1"/>
          <p:nvPr/>
        </p:nvSpPr>
        <p:spPr>
          <a:xfrm>
            <a:off x="1451579" y="2413338"/>
            <a:ext cx="960327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/>
              <a:t>Purpose</a:t>
            </a:r>
            <a:r>
              <a:rPr lang="en-US" sz="2400" dirty="0"/>
              <a:t>: Used for communication between web clients and servers.</a:t>
            </a:r>
          </a:p>
          <a:p>
            <a:endParaRPr lang="en-US" sz="2400" dirty="0"/>
          </a:p>
          <a:p>
            <a:r>
              <a:rPr lang="en-US" sz="2400" u="sng" dirty="0"/>
              <a:t>Usage in DevOps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sz="2400" u="sng" dirty="0"/>
              <a:t>APIs</a:t>
            </a:r>
            <a:r>
              <a:rPr lang="en-US" sz="2400" dirty="0"/>
              <a:t>: Communicate with various APIs for continuous integration/continuous deployment (CI/CD) pipelines.</a:t>
            </a:r>
          </a:p>
          <a:p>
            <a:endParaRPr lang="en-US" sz="2400" dirty="0"/>
          </a:p>
          <a:p>
            <a:r>
              <a:rPr lang="en-US" sz="2400" u="sng" dirty="0"/>
              <a:t>Webhooks</a:t>
            </a:r>
            <a:r>
              <a:rPr lang="en-US" sz="2400" dirty="0"/>
              <a:t>: Automate processes and trigger actions in response to events (e.g., triggering a build after a code commit).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5591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79AF-C1BB-F5AA-E71C-CC84027DD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6"/>
            <a:ext cx="9603275" cy="503578"/>
          </a:xfrm>
        </p:spPr>
        <p:txBody>
          <a:bodyPr>
            <a:normAutofit fontScale="90000"/>
          </a:bodyPr>
          <a:lstStyle/>
          <a:p>
            <a:r>
              <a:rPr lang="en-IN" dirty="0"/>
              <a:t>2. SSH (Secure Shell)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9CCD5E-8B3F-9C63-30FB-E89463ED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133F9E-5090-6807-94FA-BD7CCA07A15F}"/>
              </a:ext>
            </a:extLst>
          </p:cNvPr>
          <p:cNvSpPr txBox="1"/>
          <p:nvPr/>
        </p:nvSpPr>
        <p:spPr>
          <a:xfrm>
            <a:off x="1451579" y="2413338"/>
            <a:ext cx="970410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/>
              <a:t>Purpose</a:t>
            </a:r>
            <a:r>
              <a:rPr lang="en-US" sz="2400" dirty="0"/>
              <a:t>: Securely access and manage remote servers and devices.</a:t>
            </a:r>
          </a:p>
          <a:p>
            <a:endParaRPr lang="en-US" sz="2400" dirty="0"/>
          </a:p>
          <a:p>
            <a:r>
              <a:rPr lang="en-US" sz="2400" u="sng" dirty="0"/>
              <a:t>Usage in DevOps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sz="2400" u="sng" dirty="0"/>
              <a:t>Remote Access</a:t>
            </a:r>
            <a:r>
              <a:rPr lang="en-US" sz="2400" dirty="0"/>
              <a:t>: Automate deployments and configuration management.</a:t>
            </a:r>
          </a:p>
          <a:p>
            <a:endParaRPr lang="en-US" sz="2400" dirty="0"/>
          </a:p>
          <a:p>
            <a:r>
              <a:rPr lang="en-US" sz="2400" u="sng" dirty="0"/>
              <a:t>Automation Tools: </a:t>
            </a:r>
            <a:r>
              <a:rPr lang="en-US" sz="2400" dirty="0"/>
              <a:t>Used by tools like Ansible for managing and configuring servers.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6937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4D582-DE3F-4CBC-C2C5-758640074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6"/>
            <a:ext cx="9603275" cy="503578"/>
          </a:xfrm>
        </p:spPr>
        <p:txBody>
          <a:bodyPr>
            <a:normAutofit fontScale="90000"/>
          </a:bodyPr>
          <a:lstStyle/>
          <a:p>
            <a:r>
              <a:rPr lang="en-US" dirty="0"/>
              <a:t>3. DNS (Domain Name System)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79044D-B322-7E72-A38A-2BC0564A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CB70A9-5429-0739-04B9-59D9C36F372F}"/>
              </a:ext>
            </a:extLst>
          </p:cNvPr>
          <p:cNvSpPr txBox="1"/>
          <p:nvPr/>
        </p:nvSpPr>
        <p:spPr>
          <a:xfrm>
            <a:off x="1300480" y="2413338"/>
            <a:ext cx="99568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/>
              <a:t>Purpose: </a:t>
            </a:r>
            <a:r>
              <a:rPr lang="en-US" sz="2400" dirty="0"/>
              <a:t>Translates human-readable domain names into IP addresses.</a:t>
            </a:r>
          </a:p>
          <a:p>
            <a:endParaRPr lang="en-US" sz="2400" dirty="0"/>
          </a:p>
          <a:p>
            <a:r>
              <a:rPr lang="en-US" sz="2400" u="sng" dirty="0"/>
              <a:t>Usage in DevOps:</a:t>
            </a:r>
          </a:p>
          <a:p>
            <a:endParaRPr lang="en-US" sz="2400" u="sng" dirty="0"/>
          </a:p>
          <a:p>
            <a:r>
              <a:rPr lang="en-US" sz="2400" u="sng" dirty="0"/>
              <a:t>Service Discovery: </a:t>
            </a:r>
            <a:r>
              <a:rPr lang="en-US" sz="2400" dirty="0"/>
              <a:t>Facilitate communication between microservices.</a:t>
            </a:r>
          </a:p>
          <a:p>
            <a:endParaRPr lang="en-US" sz="2400" dirty="0"/>
          </a:p>
          <a:p>
            <a:r>
              <a:rPr lang="en-US" sz="2400" u="sng" dirty="0"/>
              <a:t>Dynamic Environments: </a:t>
            </a:r>
            <a:r>
              <a:rPr lang="en-US" sz="2400" dirty="0"/>
              <a:t>Manage DNS records dynamically for auto-scaling and new deployments.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3347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2F5EE-F0D3-B8E9-A969-FE5FDAAA2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442720"/>
            <a:ext cx="9603275" cy="411034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4. TLS/SSL (Transport Layer Security/Secure Sockets Layer)</a:t>
            </a:r>
            <a:endParaRPr lang="en-IN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53F24-E87D-E56B-C282-F17C2A91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1F5E9B-FD62-1C3E-02F1-0475C1CDADF8}"/>
              </a:ext>
            </a:extLst>
          </p:cNvPr>
          <p:cNvSpPr txBox="1"/>
          <p:nvPr/>
        </p:nvSpPr>
        <p:spPr>
          <a:xfrm>
            <a:off x="1451579" y="2551837"/>
            <a:ext cx="984634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/>
              <a:t>Purpose: </a:t>
            </a:r>
            <a:r>
              <a:rPr lang="en-US" sz="2400" dirty="0"/>
              <a:t>Secure data transmission over the network.</a:t>
            </a:r>
          </a:p>
          <a:p>
            <a:endParaRPr lang="en-US" sz="2400" dirty="0"/>
          </a:p>
          <a:p>
            <a:r>
              <a:rPr lang="en-US" sz="2400" u="sng" dirty="0"/>
              <a:t>Usage in DevOps:</a:t>
            </a:r>
          </a:p>
          <a:p>
            <a:endParaRPr lang="en-US" sz="2400" u="sng" dirty="0"/>
          </a:p>
          <a:p>
            <a:r>
              <a:rPr lang="en-US" sz="2400" u="sng" dirty="0"/>
              <a:t>Securing Communication</a:t>
            </a:r>
            <a:r>
              <a:rPr lang="en-US" sz="2400" dirty="0"/>
              <a:t>: Encrypt traffic between services, APIs, and web applications.</a:t>
            </a:r>
          </a:p>
          <a:p>
            <a:endParaRPr lang="en-US" sz="2400" dirty="0"/>
          </a:p>
          <a:p>
            <a:r>
              <a:rPr lang="en-US" sz="2400" u="sng" dirty="0"/>
              <a:t>Certificate Management</a:t>
            </a:r>
            <a:r>
              <a:rPr lang="en-US" sz="2400" dirty="0"/>
              <a:t>: Automate certificate issuance and renewal.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51577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8B30-5CF5-AD71-650B-47823D202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432560"/>
            <a:ext cx="9603275" cy="421194"/>
          </a:xfrm>
        </p:spPr>
        <p:txBody>
          <a:bodyPr>
            <a:normAutofit fontScale="90000"/>
          </a:bodyPr>
          <a:lstStyle/>
          <a:p>
            <a:r>
              <a:rPr lang="en-IN" sz="2400" dirty="0"/>
              <a:t>5. TCP/IP (Transmission Control Protocol/Internet Protocol)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BA06CB-51FB-EAF9-BA44-DE07AA03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0A3C0-20BE-8F11-10A4-27197B6F724C}"/>
              </a:ext>
            </a:extLst>
          </p:cNvPr>
          <p:cNvSpPr txBox="1"/>
          <p:nvPr/>
        </p:nvSpPr>
        <p:spPr>
          <a:xfrm>
            <a:off x="1451579" y="2551837"/>
            <a:ext cx="968378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u="sng" dirty="0"/>
              <a:t>Purpose</a:t>
            </a:r>
            <a:r>
              <a:rPr lang="en-IN" sz="2400" dirty="0"/>
              <a:t>: Core protocols for network communication.</a:t>
            </a:r>
          </a:p>
          <a:p>
            <a:endParaRPr lang="en-IN" sz="2400" dirty="0"/>
          </a:p>
          <a:p>
            <a:r>
              <a:rPr lang="en-IN" sz="2400" u="sng" dirty="0"/>
              <a:t>Usage in DevOps:</a:t>
            </a:r>
          </a:p>
          <a:p>
            <a:endParaRPr lang="en-IN" sz="2400" u="sng" dirty="0"/>
          </a:p>
          <a:p>
            <a:r>
              <a:rPr lang="en-IN" sz="2400" u="sng" dirty="0"/>
              <a:t>Reliable Communication</a:t>
            </a:r>
            <a:r>
              <a:rPr lang="en-IN" sz="2400" dirty="0"/>
              <a:t>: Ensure reliable data transfer between services.</a:t>
            </a:r>
          </a:p>
          <a:p>
            <a:endParaRPr lang="en-IN" sz="2400" dirty="0"/>
          </a:p>
          <a:p>
            <a:r>
              <a:rPr lang="en-IN" sz="2400" u="sng" dirty="0"/>
              <a:t>Networking</a:t>
            </a:r>
            <a:r>
              <a:rPr lang="en-IN" sz="2400" dirty="0"/>
              <a:t>: Support various network services and communication protocols used in DevOps tools.</a:t>
            </a:r>
          </a:p>
        </p:txBody>
      </p:sp>
    </p:spTree>
    <p:extLst>
      <p:ext uri="{BB962C8B-B14F-4D97-AF65-F5344CB8AC3E}">
        <p14:creationId xmlns:p14="http://schemas.microsoft.com/office/powerpoint/2010/main" val="3592189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301AA-8784-89FC-4BF0-E1D56686F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6"/>
            <a:ext cx="9603275" cy="503578"/>
          </a:xfrm>
        </p:spPr>
        <p:txBody>
          <a:bodyPr>
            <a:normAutofit fontScale="90000"/>
          </a:bodyPr>
          <a:lstStyle/>
          <a:p>
            <a:r>
              <a:rPr lang="pt-BR" dirty="0"/>
              <a:t>6. UDP (User Datagram Protocol)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898638-D79A-22DE-B4BE-B6C98489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D02BD0-3F64-8DC9-8448-18AF25DD10F8}"/>
              </a:ext>
            </a:extLst>
          </p:cNvPr>
          <p:cNvSpPr txBox="1"/>
          <p:nvPr/>
        </p:nvSpPr>
        <p:spPr>
          <a:xfrm>
            <a:off x="1451579" y="2413338"/>
            <a:ext cx="960327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u="sng" dirty="0"/>
              <a:t>Purpose</a:t>
            </a:r>
            <a:r>
              <a:rPr lang="en-IN" sz="2400" dirty="0"/>
              <a:t>: Provides a connectionless datagram service for quick data transfer.</a:t>
            </a:r>
          </a:p>
          <a:p>
            <a:endParaRPr lang="en-IN" sz="2400" dirty="0"/>
          </a:p>
          <a:p>
            <a:r>
              <a:rPr lang="en-IN" sz="2400" u="sng" dirty="0"/>
              <a:t>Usage in DevOps:</a:t>
            </a:r>
          </a:p>
          <a:p>
            <a:endParaRPr lang="en-IN" sz="2400" u="sng" dirty="0"/>
          </a:p>
          <a:p>
            <a:r>
              <a:rPr lang="en-IN" sz="2400" u="sng" dirty="0"/>
              <a:t>Monitoring and Logging</a:t>
            </a:r>
            <a:r>
              <a:rPr lang="en-IN" sz="2400" dirty="0"/>
              <a:t>: Send metrics and logs quickly, where occasional data loss is acceptable (e.g., syslog, SNMP).</a:t>
            </a:r>
          </a:p>
          <a:p>
            <a:endParaRPr lang="en-IN" sz="2400" dirty="0"/>
          </a:p>
          <a:p>
            <a:r>
              <a:rPr lang="en-IN" sz="2400" u="sng" dirty="0"/>
              <a:t>Service Discovery: </a:t>
            </a:r>
            <a:r>
              <a:rPr lang="en-IN" sz="2400" dirty="0"/>
              <a:t>Used by tools like Consul for fast service registration and discovery.</a:t>
            </a:r>
          </a:p>
        </p:txBody>
      </p:sp>
    </p:spTree>
    <p:extLst>
      <p:ext uri="{BB962C8B-B14F-4D97-AF65-F5344CB8AC3E}">
        <p14:creationId xmlns:p14="http://schemas.microsoft.com/office/powerpoint/2010/main" val="2220818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7246-B065-5AE6-9FC7-7F45EE219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6"/>
            <a:ext cx="9603275" cy="503578"/>
          </a:xfrm>
        </p:spPr>
        <p:txBody>
          <a:bodyPr>
            <a:normAutofit fontScale="90000"/>
          </a:bodyPr>
          <a:lstStyle/>
          <a:p>
            <a:r>
              <a:rPr lang="en-IN" dirty="0"/>
              <a:t>7. FTP/SFTP (File Transfer Protocol/Secure)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7B4CFF-D80A-ACE9-713E-EEEBDC35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831252-1DF6-1199-0F66-0EB42CF27694}"/>
              </a:ext>
            </a:extLst>
          </p:cNvPr>
          <p:cNvSpPr txBox="1"/>
          <p:nvPr/>
        </p:nvSpPr>
        <p:spPr>
          <a:xfrm>
            <a:off x="1300480" y="2551837"/>
            <a:ext cx="9906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/>
              <a:t>Purpose</a:t>
            </a:r>
            <a:r>
              <a:rPr lang="en-US" sz="2400" dirty="0"/>
              <a:t>: Transfer files between systems.</a:t>
            </a:r>
          </a:p>
          <a:p>
            <a:endParaRPr lang="en-US" sz="2400" dirty="0"/>
          </a:p>
          <a:p>
            <a:r>
              <a:rPr lang="en-US" sz="2400" u="sng" dirty="0"/>
              <a:t>Usage in DevOps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sz="2400" u="sng" dirty="0"/>
              <a:t>Artifact Management</a:t>
            </a:r>
            <a:r>
              <a:rPr lang="en-US" sz="2400" dirty="0"/>
              <a:t>: Transfer build artifacts between build servers and deployment environments.</a:t>
            </a:r>
          </a:p>
          <a:p>
            <a:endParaRPr lang="en-US" sz="2400" dirty="0"/>
          </a:p>
          <a:p>
            <a:r>
              <a:rPr lang="en-US" sz="2400" u="sng" dirty="0"/>
              <a:t>Configuration Management</a:t>
            </a:r>
            <a:r>
              <a:rPr lang="en-US" sz="2400" dirty="0"/>
              <a:t>: Distribute configuration files securely.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193605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E PPT Template (2)" id="{914A09AC-2BFA-422E-BBA9-6B67FF1F046A}" vid="{CF22B5CC-A74E-4CF6-874F-173C884626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21</Template>
  <TotalTime>530</TotalTime>
  <Words>773</Words>
  <Application>Microsoft Office PowerPoint</Application>
  <PresentationFormat>Widescreen</PresentationFormat>
  <Paragraphs>146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BioRhyme ExtraBold</vt:lpstr>
      <vt:lpstr>Calibri</vt:lpstr>
      <vt:lpstr>Gill Sans MT</vt:lpstr>
      <vt:lpstr>Poppins</vt:lpstr>
      <vt:lpstr>Times New Roman</vt:lpstr>
      <vt:lpstr>Gallery</vt:lpstr>
      <vt:lpstr>PowerPoint Presentation</vt:lpstr>
      <vt:lpstr>Network protocols</vt:lpstr>
      <vt:lpstr>1. HTTP/HTTPS (Hypertext Transfer Protocol/Secure)</vt:lpstr>
      <vt:lpstr>2. SSH (Secure Shell)</vt:lpstr>
      <vt:lpstr>3. DNS (Domain Name System)</vt:lpstr>
      <vt:lpstr>4. TLS/SSL (Transport Layer Security/Secure Sockets Layer)</vt:lpstr>
      <vt:lpstr>5. TCP/IP (Transmission Control Protocol/Internet Protocol)</vt:lpstr>
      <vt:lpstr>6. UDP (User Datagram Protocol)</vt:lpstr>
      <vt:lpstr>7. FTP/SFTP (File Transfer Protocol/Secure)</vt:lpstr>
      <vt:lpstr>8. SNMP (Simple Network Management Protocol)</vt:lpstr>
      <vt:lpstr>9. DHCP (Dynamic Host Configuration Protocol)</vt:lpstr>
      <vt:lpstr>10. NTP (Network Time Protocol)</vt:lpstr>
      <vt:lpstr>11. LDAP (Lightweight Directory Access Protocol)</vt:lpstr>
      <vt:lpstr>12. MQTT (Message Queuing Telemetry Transport)</vt:lpstr>
      <vt:lpstr>13. REST/RESTful APIs</vt:lpstr>
      <vt:lpstr>14. gRPC (Google Remote Procedure Call)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 – ADAPTIVE Software Engineering COURSE CODE – 22CS2119R</dc:title>
  <dc:creator>Dr Manoj Wadhwa</dc:creator>
  <cp:lastModifiedBy>Mrs.G Bindu</cp:lastModifiedBy>
  <cp:revision>28</cp:revision>
  <dcterms:created xsi:type="dcterms:W3CDTF">2023-05-03T04:55:26Z</dcterms:created>
  <dcterms:modified xsi:type="dcterms:W3CDTF">2024-12-19T05:39:28Z</dcterms:modified>
</cp:coreProperties>
</file>