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handoutMasterIdLst>
    <p:handoutMasterId r:id="rId25"/>
  </p:handoutMasterIdLst>
  <p:sldIdLst>
    <p:sldId id="256" r:id="rId3"/>
    <p:sldId id="344" r:id="rId4"/>
    <p:sldId id="343" r:id="rId5"/>
    <p:sldId id="342" r:id="rId6"/>
    <p:sldId id="341" r:id="rId7"/>
    <p:sldId id="340" r:id="rId8"/>
    <p:sldId id="339" r:id="rId9"/>
    <p:sldId id="338" r:id="rId10"/>
    <p:sldId id="346" r:id="rId11"/>
    <p:sldId id="345" r:id="rId12"/>
    <p:sldId id="348" r:id="rId13"/>
    <p:sldId id="347" r:id="rId14"/>
    <p:sldId id="349" r:id="rId15"/>
    <p:sldId id="350" r:id="rId16"/>
    <p:sldId id="351" r:id="rId17"/>
    <p:sldId id="352" r:id="rId18"/>
    <p:sldId id="353" r:id="rId19"/>
    <p:sldId id="354" r:id="rId20"/>
    <p:sldId id="355" r:id="rId21"/>
    <p:sldId id="356" r:id="rId22"/>
    <p:sldId id="35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1378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fld>
            <a:endParaRPr lang="en-I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3">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3">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2072640" y="971752"/>
            <a:ext cx="9265207" cy="3106420"/>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NAME – Cloud and </a:t>
            </a:r>
            <a:r>
              <a:rPr lang="en-US" sz="2800" b="1" cap="all" dirty="0" err="1">
                <a:solidFill>
                  <a:srgbClr val="C00000"/>
                </a:solidFill>
                <a:cs typeface="Poppins" panose="00000500000000000000" pitchFamily="2" charset="0"/>
                <a:sym typeface="BioRhyme ExtraBold"/>
              </a:rPr>
              <a:t>devops</a:t>
            </a:r>
            <a:endParaRPr lang="en-US" sz="2800" b="1" cap="all" dirty="0" err="1">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CODE:22CS2243F</a:t>
            </a:r>
            <a:endParaRPr lang="en-US" sz="28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8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Cohort-E27 (SEDP)</a:t>
            </a:r>
            <a:endParaRPr lang="en-US" sz="28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Software engineering mis and </a:t>
            </a:r>
            <a:r>
              <a:rPr lang="en-US" sz="2800" b="1" cap="all" dirty="0" err="1">
                <a:solidFill>
                  <a:srgbClr val="C00000"/>
                </a:solidFill>
                <a:cs typeface="Poppins" panose="00000500000000000000" pitchFamily="2" charset="0"/>
                <a:sym typeface="BioRhyme ExtraBold"/>
              </a:rPr>
              <a:t>Devops</a:t>
            </a:r>
            <a:endParaRPr lang="en-US" sz="2800" b="1" cap="all" dirty="0" err="1">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2800" b="1" cap="all" dirty="0" err="1">
                <a:solidFill>
                  <a:srgbClr val="C00000"/>
                </a:solidFill>
                <a:cs typeface="Poppins" panose="00000500000000000000" pitchFamily="2" charset="0"/>
                <a:sym typeface="BioRhyme ExtraBold"/>
              </a:rPr>
              <a:t>prepared by :nirosha bandla</a:t>
            </a:r>
            <a:endParaRPr lang="en-US" sz="28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800" b="1" dirty="0">
              <a:solidFill>
                <a:srgbClr val="C00000"/>
              </a:solidFill>
              <a:effectLst/>
              <a:cs typeface="Poppins" panose="00000500000000000000" pitchFamily="2" charset="0"/>
            </a:endParaRPr>
          </a:p>
        </p:txBody>
      </p:sp>
      <p:sp>
        <p:nvSpPr>
          <p:cNvPr id="2" name="Text Box 1"/>
          <p:cNvSpPr txBox="1"/>
          <p:nvPr/>
        </p:nvSpPr>
        <p:spPr>
          <a:xfrm>
            <a:off x="4995545" y="3803650"/>
            <a:ext cx="4064000" cy="2482850"/>
          </a:xfrm>
          <a:prstGeom prst="rect">
            <a:avLst/>
          </a:prstGeom>
          <a:noFill/>
        </p:spPr>
        <p:txBody>
          <a:bodyPr wrap="square" rtlCol="0">
            <a:noAutofit/>
          </a:bodyPr>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TOPIC:</a:t>
            </a:r>
            <a:endParaRPr lang="en-US" sz="2800" b="1" cap="all" dirty="0">
              <a:solidFill>
                <a:srgbClr val="C00000"/>
              </a:solidFill>
              <a:cs typeface="Poppins" panose="00000500000000000000" pitchFamily="2" charset="0"/>
              <a:sym typeface="BioRhyme ExtraBold"/>
            </a:endParaRPr>
          </a:p>
          <a:p>
            <a:pPr algn="ctr"/>
            <a:r>
              <a:rPr lang="en-US" sz="2800" b="1" cap="all" dirty="0">
                <a:solidFill>
                  <a:srgbClr val="C00000"/>
                </a:solidFill>
                <a:cs typeface="Poppins" panose="00000500000000000000" pitchFamily="2" charset="0"/>
                <a:sym typeface="+mn-ea"/>
              </a:rPr>
              <a:t>NETWORKING IN DEVOPS</a:t>
            </a:r>
            <a:endParaRPr lang="en-US" sz="2800" b="1" cap="all" dirty="0">
              <a:solidFill>
                <a:srgbClr val="C00000"/>
              </a:solidFill>
              <a:cs typeface="Poppins" panose="00000500000000000000" pitchFamily="2" charset="0"/>
            </a:endParaRPr>
          </a:p>
          <a:p>
            <a:endParaRPr 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NETWORK LAYER AND ITS FUNCTIONS</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Autofit/>
          </a:bodyPr>
          <a:p>
            <a:r>
              <a:rPr lang="en-US" b="1"/>
              <a:t>The network layer works for the transmission of data from one host to the other located in different networks. </a:t>
            </a:r>
            <a:endParaRPr lang="en-US" b="1"/>
          </a:p>
          <a:p>
            <a:r>
              <a:rPr lang="en-US" b="1"/>
              <a:t>It also takes care of packet routing i.e. selection of the shortest path to transmit the packet, from the number of routes available.</a:t>
            </a:r>
            <a:endParaRPr lang="en-US" b="1"/>
          </a:p>
          <a:p>
            <a:r>
              <a:rPr lang="en-US" b="1"/>
              <a:t> The sender &amp; receiver’s IP addresses are placed in the header by the network  </a:t>
            </a:r>
            <a:endParaRPr lang="en-US" b="1"/>
          </a:p>
          <a:p>
            <a:r>
              <a:rPr lang="en-US" b="1"/>
              <a:t>Routing: The network layer protocols determine which route is suitable from source to destination. </a:t>
            </a:r>
            <a:endParaRPr lang="en-US" b="1"/>
          </a:p>
          <a:p>
            <a:r>
              <a:rPr lang="en-US" b="1"/>
              <a:t>This function of the network layer is known as routing.</a:t>
            </a:r>
            <a:endParaRPr lang="en-US" b="1"/>
          </a:p>
          <a:p>
            <a:endParaRPr lang="en-US"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b="1">
                <a:sym typeface="+mn-ea"/>
              </a:rPr>
              <a:t>Logical Addressing: To identify each device inter-network uniquely, the network layer defines an addressing scheme.</a:t>
            </a:r>
            <a:endParaRPr lang="en-US" b="1">
              <a:sym typeface="+mn-ea"/>
            </a:endParaRPr>
          </a:p>
          <a:p>
            <a:r>
              <a:rPr lang="en-US" b="1">
                <a:sym typeface="+mn-ea"/>
              </a:rPr>
              <a:t> The sender &amp; receiver’s IP addresses are placed in the header by the network layer. Such an address distinguishes each device uniquely and universally</a:t>
            </a:r>
            <a:endParaRPr lang="en-US" b="1"/>
          </a:p>
          <a:p>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TRANSPORT LAYER</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Autofit/>
          </a:bodyPr>
          <a:p>
            <a:r>
              <a:rPr lang="en-US" sz="1900" b="1"/>
              <a:t>The transport layer provides services to the application layer and takes services from the network layer. </a:t>
            </a:r>
            <a:endParaRPr lang="en-US" sz="1900" b="1"/>
          </a:p>
          <a:p>
            <a:r>
              <a:rPr lang="en-US" sz="1900" b="1"/>
              <a:t>The data in the transport layer is referred to as Segments. It is responsible for the end-to-end delivery of the complete message. The transport layer also provides the acknowledgment of the successful data transmission and re-transmits the data if an error is found.</a:t>
            </a:r>
            <a:endParaRPr lang="en-US" sz="1900" b="1"/>
          </a:p>
          <a:p>
            <a:r>
              <a:rPr lang="en-US" sz="1900" b="1"/>
              <a:t>At the sender’s side: The transport layer receives the formatted data from the upper layers, performs Segmentation, and also implements Flow and error control to ensure proper data transmission. It also adds Source and Destination port numbers in its header and forwards the segmented data to the Network Layer. </a:t>
            </a:r>
            <a:endParaRPr lang="en-US" sz="1900"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FUNCTIONS OF TRANSPORT LAYER</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lnSpcReduction="20000"/>
          </a:bodyPr>
          <a:p>
            <a:r>
              <a:rPr lang="en-US" b="1"/>
              <a:t>Segmentation and Reassembly: This layer accepts the message from the (session) layer, and breaks the message into smaller units. </a:t>
            </a:r>
            <a:endParaRPr lang="en-US" b="1"/>
          </a:p>
          <a:p>
            <a:r>
              <a:rPr lang="en-US" b="1"/>
              <a:t>Each of the segments produced has a header associated with it. The transport layer at the destination station reassembles the message.</a:t>
            </a:r>
            <a:endParaRPr lang="en-US" b="1"/>
          </a:p>
          <a:p>
            <a:r>
              <a:rPr lang="en-US" b="1"/>
              <a:t>Service Point Addressing: To deliver the message to the correct process, the transport layer header includes a type of address called service point address or port address. </a:t>
            </a:r>
            <a:endParaRPr lang="en-US" b="1"/>
          </a:p>
          <a:p>
            <a:r>
              <a:rPr lang="en-US" b="1"/>
              <a:t>Thus by specifying this address, the transport layer makes sure that the message is delivered to the correct process.</a:t>
            </a:r>
            <a:endParaRPr lang="en-US"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SERVICES PROVIDED BY TRANSPORT LAYER</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Autofit/>
          </a:bodyPr>
          <a:p>
            <a:r>
              <a:rPr lang="en-US" sz="1900" b="1"/>
              <a:t>Connection-Oriented Service</a:t>
            </a:r>
            <a:endParaRPr lang="en-US" sz="1900" b="1"/>
          </a:p>
          <a:p>
            <a:r>
              <a:rPr lang="en-US" sz="1900" b="1"/>
              <a:t>Connectionless Service</a:t>
            </a:r>
            <a:endParaRPr lang="en-US" sz="1900" b="1"/>
          </a:p>
          <a:p>
            <a:r>
              <a:rPr lang="en-US" sz="1900" b="1"/>
              <a:t>1. Connection-Oriented Service: It is a three-phase process that includes</a:t>
            </a:r>
            <a:endParaRPr lang="en-US" sz="1900" b="1"/>
          </a:p>
          <a:p>
            <a:r>
              <a:rPr lang="en-US" sz="1900" b="1"/>
              <a:t>Connection Establishment</a:t>
            </a:r>
            <a:endParaRPr lang="en-US" sz="1900" b="1"/>
          </a:p>
          <a:p>
            <a:r>
              <a:rPr lang="en-US" sz="1900" b="1"/>
              <a:t>Data Transfer</a:t>
            </a:r>
            <a:endParaRPr lang="en-US" sz="1900" b="1"/>
          </a:p>
          <a:p>
            <a:r>
              <a:rPr lang="en-US" sz="1900" b="1"/>
              <a:t>Termination/disconnection</a:t>
            </a:r>
            <a:endParaRPr lang="en-US" sz="1900" b="1"/>
          </a:p>
          <a:p>
            <a:r>
              <a:rPr lang="en-US" sz="1900" b="1"/>
              <a:t>In this type of transmission, the receiving device sends an acknowledgment, back to the source after a packet or group of packets is received. This type of transmission is reliable and secure.</a:t>
            </a:r>
            <a:endParaRPr lang="en-US" sz="1900" b="1"/>
          </a:p>
          <a:p>
            <a:endParaRPr lang="en-US" sz="1900" b="1"/>
          </a:p>
          <a:p>
            <a:endParaRPr lang="en-US" sz="1900"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b="1">
                <a:sym typeface="+mn-ea"/>
              </a:rPr>
              <a:t>2. Connectionless service: It is a one-phase process and includes Data Transfer. In this type of transmission, the receiver does not acknowledge receipt of a packet. </a:t>
            </a:r>
            <a:endParaRPr lang="en-US" b="1">
              <a:sym typeface="+mn-ea"/>
            </a:endParaRPr>
          </a:p>
          <a:p>
            <a:r>
              <a:rPr lang="en-US" b="1">
                <a:sym typeface="+mn-ea"/>
              </a:rPr>
              <a:t>This approach allows for much faster communication between devices. </a:t>
            </a:r>
            <a:endParaRPr lang="en-US" b="1">
              <a:sym typeface="+mn-ea"/>
            </a:endParaRPr>
          </a:p>
          <a:p>
            <a:r>
              <a:rPr lang="en-US" b="1">
                <a:sym typeface="+mn-ea"/>
              </a:rPr>
              <a:t>Connection-oriented service is more reliable than connectionless Service.</a:t>
            </a:r>
            <a:endParaRPr lang="en-US" b="1"/>
          </a:p>
          <a:p>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SESSION LAYER AND ITS FUNCTIONS</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Autofit/>
          </a:bodyPr>
          <a:p>
            <a:r>
              <a:rPr lang="en-US" b="1"/>
              <a:t>This layer is responsible for the establishment of connection, maintenance of sessions, and authentication, and also ensures secured</a:t>
            </a:r>
            <a:endParaRPr lang="en-US" b="1"/>
          </a:p>
          <a:p>
            <a:r>
              <a:rPr lang="en-US" b="1"/>
              <a:t>Session establishment, maintenance, and termination: The layer allows the two processes to establish, use, and terminate a connection.</a:t>
            </a:r>
            <a:endParaRPr lang="en-US" b="1"/>
          </a:p>
          <a:p>
            <a:r>
              <a:rPr lang="en-US" b="1"/>
              <a:t>Synchronization: This layer allows a process to add checkpoints that are considered synchronization points in the data. These synchronization points help to identify the error so that the data is re-synchronized properly, and ends of the messages are not cut prematurely and data loss is avoided.</a:t>
            </a:r>
            <a:endParaRPr lang="en-US" b="1"/>
          </a:p>
          <a:p>
            <a:r>
              <a:rPr lang="en-US" b="1"/>
              <a:t>Dialog Controller: The session layer allows two systems to start communication with each other in half-duplex or full-duplex.</a:t>
            </a:r>
            <a:endParaRPr lang="en-US"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presentation layer</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Autofit/>
          </a:bodyPr>
          <a:p>
            <a:r>
              <a:rPr lang="en-US" sz="1900" b="1"/>
              <a:t>The presentation layer is also called the Translation layer. The data from the application layer is extracted here and manipulated as per the required format to transmit over the network. </a:t>
            </a:r>
            <a:endParaRPr lang="en-US" sz="1900" b="1"/>
          </a:p>
          <a:p>
            <a:r>
              <a:rPr lang="en-US" sz="1900" b="1"/>
              <a:t>Functions of the Presentation Layer</a:t>
            </a:r>
            <a:endParaRPr lang="en-US" sz="1900" b="1"/>
          </a:p>
          <a:p>
            <a:r>
              <a:rPr lang="en-US" sz="1900" b="1"/>
              <a:t>Translation: For example, ASCII to EBCDIC.</a:t>
            </a:r>
            <a:endParaRPr lang="en-US" sz="1900" b="1"/>
          </a:p>
          <a:p>
            <a:r>
              <a:rPr lang="en-US" sz="1900" b="1"/>
              <a:t>Encryption/ Decryption: Data encryption translates the data into another form or code. The encrypted data is known as the ciphertext and the decrypted data is known as plain text. A key value is used for encrypting as well as decrypting data.</a:t>
            </a:r>
            <a:endParaRPr lang="en-US" sz="1900" b="1"/>
          </a:p>
          <a:p>
            <a:r>
              <a:rPr lang="en-US" sz="1900" b="1"/>
              <a:t>Compression: Reduces the number of bits that need to be transmitted on the network.</a:t>
            </a:r>
            <a:endParaRPr lang="en-US" sz="1900"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application layer</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fontScale="25000"/>
          </a:bodyPr>
          <a:p>
            <a:r>
              <a:rPr lang="en-US" sz="8000" b="1"/>
              <a:t>Application Layer – Layer 7</a:t>
            </a:r>
            <a:endParaRPr lang="en-US" sz="8000" b="1"/>
          </a:p>
          <a:p>
            <a:r>
              <a:rPr lang="en-US" sz="8000" b="1"/>
              <a:t>At the very top of the OSI Reference Model stack of layers, we find the Application layer which is implemented by the network applications. These applications produce the data to be transferred over the network. This layer also serves as a window for the application services to access the network and for displaying the received information to the user. </a:t>
            </a:r>
            <a:endParaRPr lang="en-US" sz="8000" b="1"/>
          </a:p>
          <a:p>
            <a:r>
              <a:rPr lang="en-US" sz="8000" b="1"/>
              <a:t>Example: Application – Browsers, Skype Messenger, etc. </a:t>
            </a:r>
            <a:endParaRPr lang="en-US" sz="8000" b="1"/>
          </a:p>
          <a:p>
            <a:pPr marL="0" indent="0">
              <a:buNone/>
            </a:pPr>
            <a:r>
              <a:rPr lang="en-US" sz="8000" b="1"/>
              <a:t>: 1. The application Layer is also called Desktop Layer.  </a:t>
            </a:r>
            <a:endParaRPr lang="en-US" sz="8000" b="1"/>
          </a:p>
          <a:p>
            <a:r>
              <a:rPr lang="en-US" sz="8000" b="1"/>
              <a:t>          2.  Device or Protocol Use :  SMTP</a:t>
            </a:r>
            <a:endParaRPr lang="en-US" sz="8000" b="1"/>
          </a:p>
          <a:p>
            <a:endParaRPr lang="en-US" sz="8000"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functions of application layer</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Autofit/>
          </a:bodyPr>
          <a:p>
            <a:r>
              <a:rPr lang="en-US" b="1">
                <a:sym typeface="+mn-ea"/>
              </a:rPr>
              <a:t>The main functions of the application layer are given below.</a:t>
            </a:r>
            <a:endParaRPr lang="en-US" b="1"/>
          </a:p>
          <a:p>
            <a:r>
              <a:rPr lang="en-US" b="1">
                <a:sym typeface="+mn-ea"/>
              </a:rPr>
              <a:t>Network Virtual Terminal(NVT): It allows a user to log on to a remote host.</a:t>
            </a:r>
            <a:endParaRPr lang="en-US" b="1"/>
          </a:p>
          <a:p>
            <a:r>
              <a:rPr lang="en-US" b="1">
                <a:sym typeface="+mn-ea"/>
              </a:rPr>
              <a:t>File transfer access and management(FTAM): This application allows a user  to access files in a remote host, retrieve files in a remote host, and manage or</a:t>
            </a:r>
            <a:endParaRPr lang="en-US" b="1"/>
          </a:p>
          <a:p>
            <a:r>
              <a:rPr lang="en-US" b="1">
                <a:sym typeface="+mn-ea"/>
              </a:rPr>
              <a:t>control files from a remote computer.</a:t>
            </a:r>
            <a:endParaRPr lang="en-US" b="1"/>
          </a:p>
          <a:p>
            <a:r>
              <a:rPr lang="en-US" b="1">
                <a:sym typeface="+mn-ea"/>
              </a:rPr>
              <a:t>Mail Services: Provide email service.</a:t>
            </a:r>
            <a:endParaRPr lang="en-US" b="1"/>
          </a:p>
          <a:p>
            <a:r>
              <a:rPr lang="en-US" b="1">
                <a:sym typeface="+mn-ea"/>
              </a:rPr>
              <a:t>Directory Services: This application provides distributed database sourcesand access for global information about various objects and services.</a:t>
            </a:r>
            <a:endParaRPr lang="en-US" b="1"/>
          </a:p>
          <a:p>
            <a:endParaRPr lang="en-US" b="1"/>
          </a:p>
          <a:p>
            <a:endParaRPr lang="en-US" sz="900"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OSI LAYERS IN NETWORKING</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Autofit/>
          </a:bodyPr>
          <a:p>
            <a:r>
              <a:rPr lang="en-US" sz="1900" b="1"/>
              <a:t>OSI stands for Open Systems Interconnection, where open stands to say non proprietary. It is a 7-layer architecture with each layer having specific functionality to perform. All these 7 layers work collaboratively to transmit the data from one person to another across the globe. The OSI reference model was developed by ISO – ‘International Organization for Standardization‘, in the year 1984.</a:t>
            </a:r>
            <a:endParaRPr lang="en-US" sz="1900" b="1"/>
          </a:p>
          <a:p>
            <a:r>
              <a:rPr lang="en-US" sz="1900" b="1"/>
              <a:t>The OSI model provides a theoretical foundation for understanding network communication. However it is usually not directly implemented in its entirety in real-world networking hardware or software. Instead, specific protocols and technologies are often designed based on the principles outlined in the OSI model to facilitate efficient data transmission and networking operations.</a:t>
            </a:r>
            <a:endParaRPr lang="en-US" sz="1900"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self assesment questions</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marL="0" indent="0">
              <a:buNone/>
            </a:pPr>
            <a:r>
              <a:rPr lang="en-US" b="1"/>
              <a:t>1.what are diffterent layers in osi model explaion?</a:t>
            </a:r>
            <a:endParaRPr lang="en-US" b="1"/>
          </a:p>
          <a:p>
            <a:pPr marL="0" indent="0">
              <a:buNone/>
            </a:pPr>
            <a:r>
              <a:rPr lang="en-US" b="1"/>
              <a:t>2.Explain about transport layer and functions?</a:t>
            </a:r>
            <a:endParaRPr lang="en-US" b="1"/>
          </a:p>
          <a:p>
            <a:pPr marL="0" indent="0">
              <a:buNone/>
            </a:pPr>
            <a:r>
              <a:rPr lang="en-US" b="1"/>
              <a:t>3.Explain about application layer and functions?</a:t>
            </a:r>
            <a:endParaRPr lang="en-US" b="1"/>
          </a:p>
          <a:p>
            <a:pPr marL="0" indent="0">
              <a:buNone/>
            </a:pPr>
            <a:r>
              <a:rPr lang="en-US" b="1"/>
              <a:t>4.Explain about network layer?</a:t>
            </a:r>
            <a:endParaRPr lang="en-US" b="1"/>
          </a:p>
          <a:p>
            <a:pPr marL="0" indent="0">
              <a:buNone/>
            </a:pPr>
            <a:r>
              <a:rPr lang="en-US" b="1"/>
              <a:t>5.how many layers are there in osi model?</a:t>
            </a:r>
            <a:endParaRPr lang="en-US" b="1"/>
          </a:p>
          <a:p>
            <a:pPr marL="0" indent="0">
              <a:buNone/>
            </a:pPr>
            <a:r>
              <a:rPr lang="en-US" b="1"/>
              <a:t>6.what are first two layers of osi models and explain?</a:t>
            </a:r>
            <a:endParaRPr lang="en-US" b="1"/>
          </a:p>
          <a:p>
            <a:pPr marL="0" indent="0">
              <a:buNone/>
            </a:pPr>
            <a:endParaRPr lang="en-US" b="1"/>
          </a:p>
          <a:p>
            <a:pPr marL="0" indent="0">
              <a:buNone/>
            </a:pPr>
            <a:endParaRPr lang="en-US" b="1"/>
          </a:p>
          <a:p>
            <a:pPr marL="0" indent="0">
              <a:buNone/>
            </a:pPr>
            <a:endParaRPr lang="en-US"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pic>
        <p:nvPicPr>
          <p:cNvPr id="6" name="Content Placeholder 5"/>
          <p:cNvPicPr>
            <a:picLocks noChangeAspect="1"/>
          </p:cNvPicPr>
          <p:nvPr/>
        </p:nvPicPr>
        <p:blipFill>
          <a:blip r:embed="rId1"/>
          <a:stretch>
            <a:fillRect/>
          </a:stretch>
        </p:blipFill>
        <p:spPr>
          <a:xfrm>
            <a:off x="1917065" y="2162175"/>
            <a:ext cx="8331200" cy="36976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Autofit/>
          </a:bodyPr>
          <a:p>
            <a:r>
              <a:rPr lang="en-US" sz="1900" b="1"/>
              <a:t>The OSI model, created in 1984 by ISO, is a reference framework that explains the process of transmitting data between computers. It is divided into seven layer</a:t>
            </a:r>
            <a:endParaRPr lang="en-US" sz="1900" b="1"/>
          </a:p>
          <a:p>
            <a:r>
              <a:rPr lang="en-US" sz="1900" b="1"/>
              <a:t>Physical Layer</a:t>
            </a:r>
            <a:endParaRPr lang="en-US" sz="1900" b="1"/>
          </a:p>
          <a:p>
            <a:r>
              <a:rPr lang="en-US" sz="1900" b="1"/>
              <a:t>Data Link Layer</a:t>
            </a:r>
            <a:endParaRPr lang="en-US" sz="1900" b="1"/>
          </a:p>
          <a:p>
            <a:r>
              <a:rPr lang="en-US" sz="1900" b="1"/>
              <a:t>Network Layer</a:t>
            </a:r>
            <a:endParaRPr lang="en-US" sz="1900" b="1"/>
          </a:p>
          <a:p>
            <a:r>
              <a:rPr lang="en-US" sz="1900" b="1"/>
              <a:t>Transport Layer</a:t>
            </a:r>
            <a:endParaRPr lang="en-US" sz="1900" b="1"/>
          </a:p>
          <a:p>
            <a:r>
              <a:rPr lang="en-US" sz="1900" b="1"/>
              <a:t>Session Layer</a:t>
            </a:r>
            <a:endParaRPr lang="en-US" sz="1900" b="1"/>
          </a:p>
          <a:p>
            <a:r>
              <a:rPr lang="en-US" sz="1900" b="1"/>
              <a:t>Presentation Layer</a:t>
            </a:r>
            <a:endParaRPr lang="en-US" sz="1900" b="1"/>
          </a:p>
          <a:p>
            <a:r>
              <a:rPr lang="en-US" sz="1900" b="1"/>
              <a:t>Application Layer</a:t>
            </a:r>
            <a:endParaRPr lang="en-US" sz="1900"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OSI LAYERS</a:t>
            </a:r>
            <a:endParaRPr lang="en-US">
              <a:ln/>
              <a:solidFill>
                <a:schemeClr val="accent1"/>
              </a:solidFill>
              <a:effectLst>
                <a:outerShdw blurRad="38100" dist="25400" dir="5400000" algn="ctr" rotWithShape="0">
                  <a:srgbClr val="6E747A">
                    <a:alpha val="43000"/>
                  </a:srgbClr>
                </a:outerShdw>
              </a:effectLst>
            </a:endParaRPr>
          </a:p>
        </p:txBody>
      </p:sp>
      <p:pic>
        <p:nvPicPr>
          <p:cNvPr id="5" name="Content Placeholder 4"/>
          <p:cNvPicPr>
            <a:picLocks noChangeAspect="1"/>
          </p:cNvPicPr>
          <p:nvPr>
            <p:ph idx="1"/>
          </p:nvPr>
        </p:nvPicPr>
        <p:blipFill>
          <a:blip r:embed="rId1"/>
          <a:stretch>
            <a:fillRect/>
          </a:stretch>
        </p:blipFill>
        <p:spPr>
          <a:xfrm>
            <a:off x="2460625" y="2015490"/>
            <a:ext cx="7520305" cy="3757930"/>
          </a:xfrm>
          <a:prstGeom prst="rect">
            <a:avLst/>
          </a:prstGeom>
        </p:spPr>
      </p:pic>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PHYSICAL LAYER</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b="1"/>
              <a:t>Physical Layer – Layer 1</a:t>
            </a:r>
            <a:endParaRPr lang="en-US" b="1"/>
          </a:p>
          <a:p>
            <a:r>
              <a:rPr lang="en-US" b="1"/>
              <a:t>The lowest layer of the OSI reference model is the physical layer. It is responsible for the actual physical connection between the devices. The physical layer contains information in the form of bits. </a:t>
            </a:r>
            <a:endParaRPr lang="en-US" b="1"/>
          </a:p>
          <a:p>
            <a:r>
              <a:rPr lang="en-US" b="1"/>
              <a:t>It is responsible for transmitting individual bits from one node to the next. When receiving data, this layer will get the signal received and convert it into 0s and 1s and send them to the Data Link layer, which will put the frame back together.  </a:t>
            </a:r>
            <a:endParaRPr lang="en-US"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FUNCTIONS OF PHYSICAL LAYER</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Autofit/>
          </a:bodyPr>
          <a:p>
            <a:r>
              <a:rPr lang="en-US" sz="1900" b="1"/>
              <a:t>Bit synchronization: The physical layer provides the synchronization of the bits by providing a clock. This clock controls both sender and receiver thus providing synchronization at the bit level.</a:t>
            </a:r>
            <a:endParaRPr lang="en-US" sz="1900" b="1"/>
          </a:p>
          <a:p>
            <a:r>
              <a:rPr lang="en-US" sz="1900" b="1"/>
              <a:t>Bit rate control: The Physical layer also defines the transmission rate i.e. the number of bits sent per second.</a:t>
            </a:r>
            <a:endParaRPr lang="en-US" sz="1900" b="1"/>
          </a:p>
          <a:p>
            <a:r>
              <a:rPr lang="en-US" sz="1900" b="1"/>
              <a:t>Physical topologies: Physical layer specifies how the different, devices/nodes are arranged in a network i.e. bus, star, or mesh topology.</a:t>
            </a:r>
            <a:endParaRPr lang="en-US" sz="1900" b="1"/>
          </a:p>
          <a:p>
            <a:r>
              <a:rPr lang="en-US" sz="1900" b="1"/>
              <a:t>Transmission mode: Physical layer also defines how the data flows between the two connected devices. The various transmission modes possible are Simplex, half-duplex and full-duplex.</a:t>
            </a:r>
            <a:endParaRPr lang="en-US" sz="1900"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DATA LINK LAYER</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fontScale="25000"/>
          </a:bodyPr>
          <a:p>
            <a:r>
              <a:rPr lang="en-US" sz="8000" b="1"/>
              <a:t>The data link layer is responsible for the node-to-node delivery of the message. The main function of this layer is to make sure data transfer is error-free from one node to another, over the physical layer. When a packet arrives in a network, it is the responsibility of the DLL to transmit it to the Host using its MAC address. </a:t>
            </a:r>
            <a:endParaRPr lang="en-US" sz="8000" b="1"/>
          </a:p>
          <a:p>
            <a:r>
              <a:rPr lang="en-US" sz="8000" b="1"/>
              <a:t>The Data Link Layer is divided into two sublayers:  </a:t>
            </a:r>
            <a:endParaRPr lang="en-US" sz="8000" b="1"/>
          </a:p>
          <a:p>
            <a:r>
              <a:rPr lang="en-US" sz="8000" b="1"/>
              <a:t>Logical Link Control (LLC)</a:t>
            </a:r>
            <a:endParaRPr lang="en-US" sz="8000" b="1"/>
          </a:p>
          <a:p>
            <a:r>
              <a:rPr lang="en-US" sz="8000" b="1"/>
              <a:t>Media Access Control (MAC)</a:t>
            </a:r>
            <a:endParaRPr lang="en-US" sz="8000" b="1"/>
          </a:p>
          <a:p>
            <a:endParaRPr lang="en-US" sz="8000" b="1"/>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Autofit/>
          </a:bodyPr>
          <a:p>
            <a:r>
              <a:rPr lang="en-US" b="1">
                <a:sym typeface="+mn-ea"/>
              </a:rPr>
              <a:t>The packet received from the Network layer is further divided into frames depending on the frame size of the NIC(Network Interface Card). </a:t>
            </a:r>
            <a:endParaRPr lang="en-US" b="1">
              <a:sym typeface="+mn-ea"/>
            </a:endParaRPr>
          </a:p>
          <a:p>
            <a:r>
              <a:rPr lang="en-US" b="1">
                <a:sym typeface="+mn-ea"/>
              </a:rPr>
              <a:t>DLL also encapsulates Sender and Receiver’s MAC address in the header. </a:t>
            </a:r>
            <a:endParaRPr lang="en-US" b="1"/>
          </a:p>
          <a:p>
            <a:r>
              <a:rPr lang="en-US" b="1">
                <a:sym typeface="+mn-ea"/>
              </a:rPr>
              <a:t>The Receiver’s MAC address is obtained by placing an ARP(Address Resolution Protocol) request onto the wire asking “Who has that IP address?” and the destination host will reply with its MAC address.  </a:t>
            </a:r>
            <a:endParaRPr lang="en-US" b="1"/>
          </a:p>
          <a:p>
            <a:endParaRPr lang="en-US" b="1"/>
          </a:p>
          <a:p>
            <a:endParaRPr lang="en-US" b="1">
              <a:sym typeface="+mn-ea"/>
            </a:endParaRPr>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FUNCTIONS OF DATA LINK LAYER</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Autofit/>
          </a:bodyPr>
          <a:p>
            <a:r>
              <a:rPr lang="en-US" sz="1600" b="1">
                <a:sym typeface="+mn-ea"/>
              </a:rPr>
              <a:t>Framing: Framing is a function of the data link layer. It provides a way for a sender to transmit a set of bits that are meaningful to the receiver. This can be accomplished by attaching special bit patterns to the beginning and end of the frame.</a:t>
            </a:r>
            <a:endParaRPr lang="en-US" sz="1600" b="1"/>
          </a:p>
          <a:p>
            <a:r>
              <a:rPr lang="en-US" sz="1600" b="1">
                <a:sym typeface="+mn-ea"/>
              </a:rPr>
              <a:t>Physical addressing: After creating frames, the Data link layer adds physical addresses (MAC addresses) of the sender and/or receiver in the header of each frame.</a:t>
            </a:r>
            <a:endParaRPr lang="en-US" sz="1600" b="1"/>
          </a:p>
          <a:p>
            <a:r>
              <a:rPr lang="en-US" sz="1600" b="1">
                <a:sym typeface="+mn-ea"/>
              </a:rPr>
              <a:t>Error control: The data link layer provides the mechanism of error control in which it detects and retransmits damaged or lost frames.</a:t>
            </a:r>
            <a:endParaRPr lang="en-US" sz="1600" b="1"/>
          </a:p>
          <a:p>
            <a:r>
              <a:rPr lang="en-US" sz="1600" b="1">
                <a:sym typeface="+mn-ea"/>
              </a:rPr>
              <a:t>Flow Control: The data rate must be constant on both sides else the data may get corrupted thus, flow control coordinates the amount of data that can be sent before receiving acknowledgment.</a:t>
            </a:r>
            <a:endParaRPr lang="en-US" sz="1600" b="1"/>
          </a:p>
          <a:p>
            <a:r>
              <a:rPr lang="en-US" sz="1600" b="1">
                <a:sym typeface="+mn-ea"/>
              </a:rPr>
              <a:t>Access control: When a single communication channel is shared by multiple devices, the MAC sub-layer of the data link layer helps to determine which device has control over the channel at a given time.</a:t>
            </a:r>
            <a:endParaRPr lang="en-US" sz="1600" b="1"/>
          </a:p>
          <a:p>
            <a:r>
              <a:rPr lang="en-US" sz="1600" b="1">
                <a:sym typeface="+mn-ea"/>
              </a:rPr>
              <a:t>Fu</a:t>
            </a:r>
            <a:endParaRPr lang="en-US" sz="1600" b="1">
              <a:sym typeface="+mn-ea"/>
            </a:endParaRPr>
          </a:p>
          <a:p>
            <a:endParaRPr lang="en-US" sz="1600" b="1">
              <a:sym typeface="+mn-ea"/>
            </a:endParaRPr>
          </a:p>
        </p:txBody>
      </p:sp>
      <p:sp>
        <p:nvSpPr>
          <p:cNvPr id="4" name="Slide Number Placeholder 3"/>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Topic 28, KANBAN</Template>
  <TotalTime>0</TotalTime>
  <Words>9702</Words>
  <Application>WPS Presentation</Application>
  <PresentationFormat>Widescreen</PresentationFormat>
  <Paragraphs>195</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Poppins</vt:lpstr>
      <vt:lpstr>Segoe Print</vt:lpstr>
      <vt:lpstr>BioRhyme ExtraBold</vt:lpstr>
      <vt:lpstr>Calibri</vt:lpstr>
      <vt:lpstr>Times New Roman</vt:lpstr>
      <vt:lpstr>Poppins</vt:lpstr>
      <vt:lpstr>Arial</vt:lpstr>
      <vt:lpstr>Söhne</vt:lpstr>
      <vt:lpstr>Gill Sans MT</vt:lpstr>
      <vt:lpstr>Microsoft YaHei</vt:lpstr>
      <vt:lpstr>Arial Unicode MS</vt:lpstr>
      <vt:lpstr>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shameem.ism@gmail.com</dc:creator>
  <cp:lastModifiedBy>arjun</cp:lastModifiedBy>
  <cp:revision>35</cp:revision>
  <dcterms:created xsi:type="dcterms:W3CDTF">2023-05-03T04:55:00Z</dcterms:created>
  <dcterms:modified xsi:type="dcterms:W3CDTF">2024-05-04T06:51:19Z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20A3B652CF97494FA74BEF509843B5E3_13</vt:lpwstr>
  </property>
  <property fmtid="{D5CDD505-2E9C-101B-9397-08002B2CF9AE}" pid="3" name="KSOProductBuildVer">
    <vt:lpwstr>1033-12.2.0.16731</vt:lpwstr>
  </property>
</Properties>
</file>