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4" r:id="rId2"/>
    <p:sldId id="317" r:id="rId3"/>
    <p:sldId id="318" r:id="rId4"/>
    <p:sldId id="319" r:id="rId5"/>
    <p:sldId id="320" r:id="rId6"/>
    <p:sldId id="324" r:id="rId7"/>
    <p:sldId id="325" r:id="rId8"/>
    <p:sldId id="321" r:id="rId9"/>
    <p:sldId id="322" r:id="rId10"/>
    <p:sldId id="316" r:id="rId11"/>
    <p:sldId id="315" r:id="rId12"/>
    <p:sldId id="31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FE76C-5875-47C9-908C-8CD4B582F4AF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4C3E0-54CE-4C85-A656-E9AD55CED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38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Day All,</a:t>
            </a:r>
          </a:p>
          <a:p>
            <a:r>
              <a:rPr lang="en-US" dirty="0"/>
              <a:t>I am Anjana.</a:t>
            </a:r>
          </a:p>
          <a:p>
            <a:r>
              <a:rPr lang="en-US" dirty="0"/>
              <a:t>In this </a:t>
            </a:r>
            <a:r>
              <a:rPr lang="en-US" dirty="0" err="1"/>
              <a:t>lecture,I</a:t>
            </a:r>
            <a:r>
              <a:rPr lang="en-US" dirty="0"/>
              <a:t> am going to give an Overview on Docker from Continuous Delivery and </a:t>
            </a:r>
            <a:r>
              <a:rPr lang="en-US" dirty="0" err="1"/>
              <a:t>Devops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1E374-2212-41E5-9AAA-D676812271E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8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6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9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8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0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72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4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1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5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8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2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2DF84-F6B5-46FB-B88D-EC49441B46C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70138504-42A1-43AC-81A9-95033D74AC6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oursera.org/programs/cse-faculty-courses-an6zm/browse?collectionId=&amp;productId=Q5Krn5BMEei3MQqxoqmsBA&amp;productType=course&amp;query=continuous+delivery+and+devops++course&amp;showMiniModal=true&amp;source=2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5;p16">
            <a:extLst>
              <a:ext uri="{FF2B5EF4-FFF2-40B4-BE49-F238E27FC236}">
                <a16:creationId xmlns:a16="http://schemas.microsoft.com/office/drawing/2014/main" id="{0D82E80F-BDB7-0749-6E91-9E1F5FBC3FE7}"/>
              </a:ext>
            </a:extLst>
          </p:cNvPr>
          <p:cNvSpPr txBox="1"/>
          <p:nvPr/>
        </p:nvSpPr>
        <p:spPr>
          <a:xfrm>
            <a:off x="3663678" y="357019"/>
            <a:ext cx="5448301" cy="58473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DEPARTMENT OF CSE</a:t>
            </a:r>
          </a:p>
        </p:txBody>
      </p:sp>
      <p:sp>
        <p:nvSpPr>
          <p:cNvPr id="5" name="Google Shape;476;p16">
            <a:extLst>
              <a:ext uri="{FF2B5EF4-FFF2-40B4-BE49-F238E27FC236}">
                <a16:creationId xmlns:a16="http://schemas.microsoft.com/office/drawing/2014/main" id="{813E5521-4B1D-7E4F-BDDB-4B4CD5EDDC94}"/>
              </a:ext>
            </a:extLst>
          </p:cNvPr>
          <p:cNvSpPr txBox="1"/>
          <p:nvPr/>
        </p:nvSpPr>
        <p:spPr>
          <a:xfrm>
            <a:off x="778933" y="795867"/>
            <a:ext cx="10882981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 – </a:t>
            </a: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CLOUD DEVOPS</a:t>
            </a:r>
            <a:endParaRPr lang="en-US" sz="30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cap="all" dirty="0" smtClean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Cohort-5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22CEC3204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smtClean="0"/>
              <a:t> </a:t>
            </a: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A2283-D36F-39F5-622B-2240BAE759C7}"/>
              </a:ext>
            </a:extLst>
          </p:cNvPr>
          <p:cNvSpPr txBox="1"/>
          <p:nvPr/>
        </p:nvSpPr>
        <p:spPr>
          <a:xfrm>
            <a:off x="1267654" y="4230350"/>
            <a:ext cx="105222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Topic:</a:t>
            </a:r>
          </a:p>
          <a:p>
            <a:pPr algn="ctr"/>
            <a:r>
              <a:rPr lang="en-IN" sz="3200" dirty="0"/>
              <a:t>Kubernetes </a:t>
            </a:r>
            <a:r>
              <a:rPr lang="en-IN" sz="3200" dirty="0" err="1"/>
              <a:t>Architechture</a:t>
            </a:r>
            <a:r>
              <a:rPr lang="en-IN" sz="3200" dirty="0"/>
              <a:t> and pods in Kubernetes</a:t>
            </a: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7E46C657-DD4E-40AC-94A0-74C4BB6966BB}"/>
              </a:ext>
            </a:extLst>
          </p:cNvPr>
          <p:cNvSpPr/>
          <p:nvPr/>
        </p:nvSpPr>
        <p:spPr>
          <a:xfrm>
            <a:off x="3058127" y="756505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SELF-ASSESSMENT QUESTIONS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D7E53D-ED0D-4B2E-A01F-802AFE054204}"/>
              </a:ext>
            </a:extLst>
          </p:cNvPr>
          <p:cNvSpPr txBox="1">
            <a:spLocks/>
          </p:cNvSpPr>
          <p:nvPr/>
        </p:nvSpPr>
        <p:spPr>
          <a:xfrm>
            <a:off x="1439694" y="2149813"/>
            <a:ext cx="9147344" cy="2765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Explain the difference between a Pod and a Node in Kubernetes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dirty="0"/>
              <a:t>How do you deploy a Kubernetes cluster using </a:t>
            </a:r>
            <a:r>
              <a:rPr lang="en-US" sz="2400" dirty="0" err="1"/>
              <a:t>kubeadm</a:t>
            </a:r>
            <a:r>
              <a:rPr lang="en-US" sz="2400"/>
              <a:t> or other installation tools?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850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7FBAA1B5-BFB9-4712-9BBF-4530C58785F2}"/>
              </a:ext>
            </a:extLst>
          </p:cNvPr>
          <p:cNvSpPr/>
          <p:nvPr/>
        </p:nvSpPr>
        <p:spPr>
          <a:xfrm>
            <a:off x="2151851" y="393929"/>
            <a:ext cx="8183639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EB222-6071-4CC6-A806-FEC66CB631F1}"/>
              </a:ext>
            </a:extLst>
          </p:cNvPr>
          <p:cNvSpPr txBox="1"/>
          <p:nvPr/>
        </p:nvSpPr>
        <p:spPr>
          <a:xfrm>
            <a:off x="995362" y="1564782"/>
            <a:ext cx="9608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IN" b="1" dirty="0"/>
              <a:t>TEXTBOOKS:</a:t>
            </a:r>
            <a:endParaRPr lang="en-IN" dirty="0"/>
          </a:p>
          <a:p>
            <a:r>
              <a:rPr lang="en-IN" dirty="0"/>
              <a:t> </a:t>
            </a:r>
            <a:endParaRPr lang="en-IN" b="1" dirty="0"/>
          </a:p>
          <a:p>
            <a:pPr lvl="0"/>
            <a:r>
              <a:rPr lang="en-US" dirty="0" err="1"/>
              <a:t>DevOps</a:t>
            </a:r>
            <a:r>
              <a:rPr lang="en-US" dirty="0"/>
              <a:t> for Web Development ,  </a:t>
            </a:r>
            <a:r>
              <a:rPr lang="en-US" dirty="0" err="1"/>
              <a:t>Mitesh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,  </a:t>
            </a:r>
            <a:r>
              <a:rPr lang="en-US" dirty="0" err="1"/>
              <a:t>Packt</a:t>
            </a:r>
            <a:r>
              <a:rPr lang="en-US" dirty="0"/>
              <a:t> Publisher.</a:t>
            </a:r>
          </a:p>
          <a:p>
            <a:pPr lvl="0"/>
            <a:endParaRPr lang="en-US" b="1" dirty="0"/>
          </a:p>
          <a:p>
            <a:pPr lvl="0"/>
            <a:r>
              <a:rPr lang="en-IN" b="1" dirty="0"/>
              <a:t>Reference Book</a:t>
            </a:r>
            <a:endParaRPr lang="en-IN" dirty="0"/>
          </a:p>
          <a:p>
            <a:r>
              <a:rPr lang="en-IN" dirty="0"/>
              <a:t>Beginning </a:t>
            </a:r>
            <a:r>
              <a:rPr lang="en-IN" dirty="0" err="1"/>
              <a:t>DevOps</a:t>
            </a:r>
            <a:r>
              <a:rPr lang="en-IN" dirty="0"/>
              <a:t> With </a:t>
            </a:r>
            <a:r>
              <a:rPr lang="en-IN" dirty="0" err="1"/>
              <a:t>Docker</a:t>
            </a:r>
            <a:r>
              <a:rPr lang="en-IN" dirty="0"/>
              <a:t> , Joseph </a:t>
            </a:r>
            <a:r>
              <a:rPr lang="en-IN" dirty="0" err="1"/>
              <a:t>Muli</a:t>
            </a:r>
            <a:r>
              <a:rPr lang="en-IN" dirty="0"/>
              <a:t> ,  </a:t>
            </a:r>
            <a:r>
              <a:rPr lang="en-US" dirty="0" err="1"/>
              <a:t>Packt</a:t>
            </a:r>
            <a:r>
              <a:rPr lang="en-US" dirty="0"/>
              <a:t> Publisher.</a:t>
            </a:r>
          </a:p>
          <a:p>
            <a:pPr lvl="0"/>
            <a:r>
              <a:rPr lang="en-IN" b="1" dirty="0"/>
              <a:t> </a:t>
            </a:r>
          </a:p>
          <a:p>
            <a:r>
              <a:rPr lang="en-IN" b="1" dirty="0"/>
              <a:t>WEB REFERNCES/MOOCS:</a:t>
            </a:r>
            <a:endParaRPr lang="en-IN" dirty="0"/>
          </a:p>
          <a:p>
            <a:pPr lvl="0"/>
            <a:r>
              <a:rPr lang="en-US" u="sng" dirty="0">
                <a:hlinkClick r:id="rId2"/>
              </a:rPr>
              <a:t>https://www.coursera.org/programs/cse-faculty-courses-an6zm/browse?collectionId=&amp;productId=Q5Krn5BMEei3MQqxoqmsBA&amp;productType=course&amp;query=continuous+delivery+and+devops++course&amp;showMiniModal=true&amp;source=2</a:t>
            </a:r>
            <a:endParaRPr lang="en-US" u="sng" dirty="0"/>
          </a:p>
          <a:p>
            <a:pPr lvl="0"/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2" descr="KL Deemed to be University Logo">
            <a:extLst>
              <a:ext uri="{FF2B5EF4-FFF2-40B4-BE49-F238E27FC236}">
                <a16:creationId xmlns:a16="http://schemas.microsoft.com/office/drawing/2014/main" id="{4C01CF65-40B1-4D6F-A691-B524ECA5F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119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E14F7496-B4CA-4BF3-B671-C7EF8084A9F9}"/>
              </a:ext>
            </a:extLst>
          </p:cNvPr>
          <p:cNvSpPr/>
          <p:nvPr/>
        </p:nvSpPr>
        <p:spPr>
          <a:xfrm>
            <a:off x="2135945" y="1987061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</a:t>
            </a:r>
            <a:r>
              <a:rPr lang="en-US" sz="2400" b="1" dirty="0">
                <a:latin typeface="Poppins" pitchFamily="2" charset="77"/>
                <a:cs typeface="Poppins" pitchFamily="2" charset="77"/>
                <a:sym typeface="BioRhyme ExtraBold"/>
              </a:rPr>
              <a:t>Continuous Delivery &amp; </a:t>
            </a:r>
            <a:r>
              <a:rPr lang="en-US" sz="2400" b="1" dirty="0" err="1">
                <a:latin typeface="Poppins" pitchFamily="2" charset="77"/>
                <a:cs typeface="Poppins" pitchFamily="2" charset="77"/>
                <a:sym typeface="BioRhyme ExtraBold"/>
              </a:rPr>
              <a:t>DevOps</a:t>
            </a:r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Picture 4" descr="KL Deemed to be University Logo">
            <a:extLst>
              <a:ext uri="{FF2B5EF4-FFF2-40B4-BE49-F238E27FC236}">
                <a16:creationId xmlns:a16="http://schemas.microsoft.com/office/drawing/2014/main" id="{95CEA2D6-4C9B-4525-A4AE-9ED4F591F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7956" y="2690448"/>
            <a:ext cx="3235570" cy="108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878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architecture consists of several key components that work together to manage containerized applications:</a:t>
            </a:r>
          </a:p>
        </p:txBody>
      </p:sp>
    </p:spTree>
    <p:extLst>
      <p:ext uri="{BB962C8B-B14F-4D97-AF65-F5344CB8AC3E}">
        <p14:creationId xmlns:p14="http://schemas.microsoft.com/office/powerpoint/2010/main" val="372172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Master Node: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API </a:t>
            </a:r>
            <a:r>
              <a:rPr lang="en-US" b="1" dirty="0"/>
              <a:t>Server:</a:t>
            </a:r>
            <a:r>
              <a:rPr lang="en-US" dirty="0"/>
              <a:t> Acts as the frontend for Kubernetes and is responsible for handling API requests, scheduling, and orchestration.</a:t>
            </a:r>
          </a:p>
          <a:p>
            <a:r>
              <a:rPr lang="en-US" b="1" dirty="0"/>
              <a:t>Scheduler:</a:t>
            </a:r>
            <a:r>
              <a:rPr lang="en-US" dirty="0"/>
              <a:t> Assigns workloads to nodes based on resource availability and constraints.</a:t>
            </a:r>
          </a:p>
          <a:p>
            <a:r>
              <a:rPr lang="en-US" b="1" dirty="0"/>
              <a:t>Controller Manager:</a:t>
            </a:r>
            <a:r>
              <a:rPr lang="en-US" dirty="0"/>
              <a:t> Monitors the cluster's state and performs cluster-level functions like node management, replication control, and endpoints.</a:t>
            </a:r>
          </a:p>
          <a:p>
            <a:r>
              <a:rPr lang="en-US" b="1" dirty="0" err="1"/>
              <a:t>etcd</a:t>
            </a:r>
            <a:r>
              <a:rPr lang="en-US" b="1" dirty="0"/>
              <a:t>:</a:t>
            </a:r>
            <a:r>
              <a:rPr lang="en-US" dirty="0"/>
              <a:t> Consistent and highly-available key-value store used as Kubernetes' backing store for all cluster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2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 (Minion)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Kubelet</a:t>
            </a:r>
            <a:r>
              <a:rPr lang="en-US" b="1" dirty="0"/>
              <a:t>:</a:t>
            </a:r>
            <a:r>
              <a:rPr lang="en-US" dirty="0"/>
              <a:t> An agent running on each node responsible for ensuring containers are running in a Pod.</a:t>
            </a:r>
          </a:p>
          <a:p>
            <a:r>
              <a:rPr lang="en-US" b="1" dirty="0" err="1"/>
              <a:t>Kube</a:t>
            </a:r>
            <a:r>
              <a:rPr lang="en-US" b="1" dirty="0"/>
              <a:t>-proxy:</a:t>
            </a:r>
            <a:r>
              <a:rPr lang="en-US" dirty="0"/>
              <a:t> Maintains network rules on nodes and performs connection forwarding.</a:t>
            </a:r>
          </a:p>
          <a:p>
            <a:r>
              <a:rPr lang="en-US" b="1" dirty="0"/>
              <a:t>Container Runtime:</a:t>
            </a:r>
            <a:r>
              <a:rPr lang="en-US" dirty="0"/>
              <a:t> Software responsible for running containers, such as Docker or </a:t>
            </a:r>
            <a:r>
              <a:rPr lang="en-US" dirty="0" err="1"/>
              <a:t>containerd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6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in Kubernetes: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Pod</a:t>
            </a:r>
            <a:r>
              <a:rPr lang="en-US" dirty="0"/>
              <a:t> is the smallest and simplest Kubernetes object. It represents a single instance of an application, which may consist of one or more containers that share the same network namespace and storage. </a:t>
            </a:r>
          </a:p>
        </p:txBody>
      </p:sp>
    </p:spTree>
    <p:extLst>
      <p:ext uri="{BB962C8B-B14F-4D97-AF65-F5344CB8AC3E}">
        <p14:creationId xmlns:p14="http://schemas.microsoft.com/office/powerpoint/2010/main" val="360276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about Pods: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Atomic Unit: A Pod encapsulates one or more containers, storage resources, a unique network IP, and configuration options.</a:t>
            </a:r>
          </a:p>
          <a:p>
            <a:r>
              <a:rPr lang="en-US" dirty="0"/>
              <a:t>Shared Context: Containers within the same Pod share the same IP address and port space, allowing them to communicate easily and reliably.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1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about Pods: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Pod Lifecycle: Pods are created, scheduled to nodes, and managed by the Kubernetes master. They are ephemeral by nature and can be replaced or rescheduled as needed.</a:t>
            </a:r>
          </a:p>
          <a:p>
            <a:r>
              <a:rPr lang="en-US" dirty="0"/>
              <a:t>Pod Design Patterns: Common patterns include single-container Pods, multi-container Pods (sidecar pattern), and Pods with shared volumes.</a:t>
            </a:r>
          </a:p>
        </p:txBody>
      </p:sp>
    </p:spTree>
    <p:extLst>
      <p:ext uri="{BB962C8B-B14F-4D97-AF65-F5344CB8AC3E}">
        <p14:creationId xmlns:p14="http://schemas.microsoft.com/office/powerpoint/2010/main" val="50157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Pods: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Pod </a:t>
            </a:r>
            <a:r>
              <a:rPr lang="en-US" dirty="0"/>
              <a:t>States: Pods can be in various states like Pending, Running, Succeeded, Failed, or Unknown, which reflect their current lifecycle phase.</a:t>
            </a:r>
          </a:p>
          <a:p>
            <a:r>
              <a:rPr lang="en-US" dirty="0"/>
              <a:t>Pod Specifications: Defined using YAML or JSON manifests, specifying container images, volumes, environment variables, and other configuration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0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Pods: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Inter-Pod Communication: Pods communicate with each other using Kubernetes networking, which provides a flat network for all Pods across the cluster.</a:t>
            </a:r>
          </a:p>
          <a:p>
            <a:r>
              <a:rPr lang="en-US" dirty="0"/>
              <a:t>Pod Affinity and Anti-Affinity: Allows you to specify rules to influence Pod scheduling based on the presence of other Pods or nodes.</a:t>
            </a:r>
          </a:p>
        </p:txBody>
      </p:sp>
    </p:spTree>
    <p:extLst>
      <p:ext uri="{BB962C8B-B14F-4D97-AF65-F5344CB8AC3E}">
        <p14:creationId xmlns:p14="http://schemas.microsoft.com/office/powerpoint/2010/main" val="31285445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Sql in Docker-session 15</Template>
  <TotalTime>574</TotalTime>
  <Words>497</Words>
  <Application>Microsoft Office PowerPoint</Application>
  <PresentationFormat>Widescreen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BioRhyme ExtraBold</vt:lpstr>
      <vt:lpstr>Calibri</vt:lpstr>
      <vt:lpstr>Gill Sans MT</vt:lpstr>
      <vt:lpstr>Poppins</vt:lpstr>
      <vt:lpstr>Gallery</vt:lpstr>
      <vt:lpstr>PowerPoint Presentation</vt:lpstr>
      <vt:lpstr>Kubernetes Architecture:</vt:lpstr>
      <vt:lpstr>Master Node: </vt:lpstr>
      <vt:lpstr>Node (Minion) </vt:lpstr>
      <vt:lpstr>Pods in Kubernetes:</vt:lpstr>
      <vt:lpstr>key points about Pods:</vt:lpstr>
      <vt:lpstr>key points about Pods:</vt:lpstr>
      <vt:lpstr>Key Concepts in Pods: </vt:lpstr>
      <vt:lpstr>Key Concepts in Pods: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Dr S Sri Harsha</dc:creator>
  <cp:lastModifiedBy>LENOVO</cp:lastModifiedBy>
  <cp:revision>35</cp:revision>
  <dcterms:created xsi:type="dcterms:W3CDTF">2023-03-20T03:52:19Z</dcterms:created>
  <dcterms:modified xsi:type="dcterms:W3CDTF">2024-07-12T11:25:12Z</dcterms:modified>
</cp:coreProperties>
</file>