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76" r:id="rId5"/>
    <p:sldId id="278" r:id="rId6"/>
    <p:sldId id="350" r:id="rId7"/>
    <p:sldId id="320" r:id="rId8"/>
    <p:sldId id="279" r:id="rId9"/>
    <p:sldId id="321" r:id="rId10"/>
    <p:sldId id="280" r:id="rId11"/>
    <p:sldId id="281" r:id="rId12"/>
    <p:sldId id="282" r:id="rId13"/>
    <p:sldId id="283" r:id="rId14"/>
    <p:sldId id="289" r:id="rId15"/>
    <p:sldId id="290" r:id="rId16"/>
    <p:sldId id="291" r:id="rId17"/>
    <p:sldId id="292" r:id="rId18"/>
    <p:sldId id="293" r:id="rId19"/>
    <p:sldId id="294" r:id="rId20"/>
    <p:sldId id="322" r:id="rId21"/>
    <p:sldId id="299" r:id="rId22"/>
    <p:sldId id="327" r:id="rId23"/>
    <p:sldId id="328" r:id="rId24"/>
    <p:sldId id="329" r:id="rId25"/>
    <p:sldId id="330" r:id="rId26"/>
    <p:sldId id="331" r:id="rId27"/>
    <p:sldId id="333" r:id="rId28"/>
    <p:sldId id="334" r:id="rId29"/>
    <p:sldId id="335" r:id="rId30"/>
    <p:sldId id="324" r:id="rId31"/>
    <p:sldId id="325" r:id="rId32"/>
    <p:sldId id="326" r:id="rId33"/>
    <p:sldId id="300" r:id="rId34"/>
    <p:sldId id="258" r:id="rId35"/>
    <p:sldId id="35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969219"/>
          </a:xfrm>
          <a:noFill/>
        </p:spPr>
        <p:txBody>
          <a:bodyPr tIns="75301" bIns="75301" anchor="t" anchorCtr="0">
            <a:spAutoFit/>
          </a:bodyPr>
          <a:lstStyle>
            <a:lvl1pPr>
              <a:defRPr sz="5900" spc="-82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Zulaikha12/git-tes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358390" y="335280"/>
            <a:ext cx="7781925" cy="3311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Cloud and </a:t>
            </a:r>
            <a:r>
              <a:rPr lang="en-US" sz="3000" b="1" cap="all" dirty="0" err="1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endParaRPr lang="en-US" sz="3000" b="1" cap="all" dirty="0" err="1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CODE:22CS2243F</a:t>
            </a:r>
            <a:endParaRPr lang="en-US" sz="3000" b="1" cap="all" dirty="0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Cohort-E27 (SEDP)</a:t>
            </a:r>
            <a:endParaRPr lang="en-US" sz="3000" b="1" cap="all" dirty="0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Software engineering mis and </a:t>
            </a:r>
            <a:r>
              <a:rPr lang="en-US" sz="3000" b="1" cap="all" dirty="0" err="1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endParaRPr lang="en-US" sz="3000" b="1" cap="all" dirty="0" err="1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 err="1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prepared by :nirosha bandla</a:t>
            </a:r>
            <a:endParaRPr lang="en-US" sz="3000" b="1" cap="all" dirty="0" err="1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000" b="1" cap="all" dirty="0" err="1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  <a:endParaRPr lang="en-US" sz="3000" b="1" cap="all" dirty="0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algn="ctr"/>
            <a:r>
              <a:rPr lang="en-US" sz="3000" b="1" cap="all" dirty="0" err="1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JENKINS INSTALLATION</a:t>
            </a:r>
            <a:endParaRPr lang="en-US" sz="3000" b="1" cap="all" dirty="0" err="1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4600" y="2047164"/>
            <a:ext cx="7620000" cy="38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28800" y="2047164"/>
            <a:ext cx="8382000" cy="427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88107"/>
            <a:ext cx="8229600" cy="40380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simple words, CI is a software engineering practice where each check-in made by a developer is verified by either of the following:</a:t>
            </a:r>
            <a:endParaRPr lang="en-US" dirty="0"/>
          </a:p>
          <a:p>
            <a:pPr>
              <a:buNone/>
            </a:pPr>
            <a:r>
              <a:rPr lang="en-US" b="1" dirty="0"/>
              <a:t>      Pull mechanism: Executing an automated build at a scheduled time</a:t>
            </a:r>
            <a:endParaRPr lang="en-US" b="1" dirty="0"/>
          </a:p>
          <a:p>
            <a:pPr>
              <a:buNone/>
            </a:pPr>
            <a:r>
              <a:rPr lang="en-US" b="1" dirty="0"/>
              <a:t>      Push mechanism: Executing an automated build when changes are saved in the </a:t>
            </a:r>
            <a:r>
              <a:rPr lang="en-US" dirty="0"/>
              <a:t>repository</a:t>
            </a:r>
            <a:endParaRPr lang="en-US" dirty="0"/>
          </a:p>
          <a:p>
            <a:r>
              <a:rPr lang="en-US" dirty="0"/>
              <a:t>This step is followed by executing a unit test against the latest changes available in the source code repository.</a:t>
            </a:r>
            <a:endParaRPr lang="en-US" dirty="0"/>
          </a:p>
          <a:p>
            <a:r>
              <a:rPr lang="en-US" dirty="0"/>
              <a:t>Jenkins doesn't need the introduction; it is an open source and one the most popular CI tools available in the market. It helps in automating the repetitive task of CI.</a:t>
            </a:r>
            <a:endParaRPr lang="en-US" dirty="0"/>
          </a:p>
          <a:p>
            <a:r>
              <a:rPr lang="en-US" dirty="0"/>
              <a:t> Jenkins makes the process effective and transparent.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4600" y="2088106"/>
            <a:ext cx="7543800" cy="381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2388" y="2019869"/>
            <a:ext cx="10972800" cy="383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1319" y="1910687"/>
            <a:ext cx="11136574" cy="421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04800"/>
            <a:ext cx="7391400" cy="1066800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US" b="1" dirty="0"/>
              <a:t>Jenkins is ready! Our Jenkins setup is complete. Click on Start using Jenkins:</a:t>
            </a:r>
            <a:endParaRPr lang="en-US" b="1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4525" y="2674961"/>
            <a:ext cx="10426890" cy="281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1445" y="2019869"/>
            <a:ext cx="11245755" cy="410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3456" y="1869744"/>
            <a:ext cx="10781731" cy="421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Jenkins and Maven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7886700" cy="4572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Login to your </a:t>
            </a:r>
            <a:r>
              <a:rPr lang="en-US" sz="2400" dirty="0" err="1"/>
              <a:t>Ubuntu</a:t>
            </a:r>
            <a:r>
              <a:rPr lang="en-US" sz="2400" dirty="0"/>
              <a:t> lab provided with the course.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Login to Jenkins and create the first Jenkins job.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Install and configure Maven.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Configure Jenkins with Java, </a:t>
            </a:r>
            <a:r>
              <a:rPr lang="en-US" sz="2400" dirty="0" err="1"/>
              <a:t>Git</a:t>
            </a:r>
            <a:r>
              <a:rPr lang="en-US" sz="2400" dirty="0"/>
              <a:t>, and Maven.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Create a Jenkins job for your maven build project and run the project.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Poll </a:t>
            </a:r>
            <a:r>
              <a:rPr lang="en-US" sz="2400" dirty="0" err="1"/>
              <a:t>Git</a:t>
            </a:r>
            <a:r>
              <a:rPr lang="en-US" sz="2400" dirty="0"/>
              <a:t> for commits and automatically trigger the build.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Build the trigger using Push mechanism instead of Pull.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Repeat steps 6 and 7 multiple times to observe the results at console output section.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sp>
        <p:nvSpPr>
          <p:cNvPr id="5" name="Rounded Rectangle 17"/>
          <p:cNvSpPr/>
          <p:nvPr/>
        </p:nvSpPr>
        <p:spPr>
          <a:xfrm>
            <a:off x="3429380" y="21221"/>
            <a:ext cx="4874647" cy="53281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84469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 </a:t>
            </a:r>
            <a:r>
              <a:rPr lang="en-US" sz="1600" dirty="0" err="1">
                <a:latin typeface="Poppins"/>
                <a:cs typeface="Poppins"/>
              </a:rPr>
              <a:t>devops</a:t>
            </a:r>
            <a:r>
              <a:rPr lang="en-US" sz="1600" dirty="0">
                <a:latin typeface="Poppins"/>
                <a:cs typeface="Poppins"/>
              </a:rPr>
              <a:t> life cycle </a:t>
            </a:r>
            <a:endParaRPr lang="en-US" sz="1600" b="0" i="0" dirty="0">
              <a:effectLst/>
              <a:latin typeface="Poppins"/>
              <a:cs typeface="Poppins"/>
            </a:endParaRP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/>
          <p:cNvSpPr/>
          <p:nvPr/>
        </p:nvSpPr>
        <p:spPr>
          <a:xfrm>
            <a:off x="2987601" y="1825741"/>
            <a:ext cx="6216795" cy="564297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438605"/>
            <a:ext cx="8791575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  <a:endParaRPr lang="en-US" sz="1600" b="0" i="0" dirty="0">
              <a:effectLst/>
              <a:latin typeface="Poppins"/>
              <a:cs typeface="Poppins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Demonstrate about installation of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jenkins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Describe  </a:t>
            </a:r>
            <a:r>
              <a:rPr lang="en-US" sz="1600" b="1" dirty="0">
                <a:latin typeface="Arial" panose="020B0604020202020204" pitchFamily="34" charset="0"/>
              </a:rPr>
              <a:t>about advantages of continuous integration</a:t>
            </a:r>
            <a:endParaRPr lang="en-US" sz="1600" b="1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List out the  step by step process to build a job in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jenkins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Describe </a:t>
            </a:r>
            <a:r>
              <a:rPr lang="en-US" sz="1600" dirty="0">
                <a:latin typeface="Arial" panose="020B0604020202020204"/>
                <a:cs typeface="Arial" panose="020B0604020202020204"/>
              </a:rPr>
              <a:t>about benefits of maven</a:t>
            </a:r>
            <a:endParaRPr lang="en-US" sz="1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Graphic 8" descr="Bullseye outlin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10" name="Graphic 9" descr="Presentation with checklist outlin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819" y="2522945"/>
            <a:ext cx="914400" cy="914400"/>
          </a:xfrm>
          <a:prstGeom prst="rect">
            <a:avLst/>
          </a:prstGeom>
        </p:spPr>
      </p:pic>
      <p:sp>
        <p:nvSpPr>
          <p:cNvPr id="11" name="Rounded Rectangle 17"/>
          <p:cNvSpPr/>
          <p:nvPr/>
        </p:nvSpPr>
        <p:spPr>
          <a:xfrm>
            <a:off x="4212971" y="4321733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  <a:endParaRPr lang="en-US" sz="2400" dirty="0"/>
          </a:p>
        </p:txBody>
      </p:sp>
      <p:pic>
        <p:nvPicPr>
          <p:cNvPr id="12" name="Graphic 11" descr="Idea outlin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107" y="4989055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99013" y="4779677"/>
            <a:ext cx="10230293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At the end of this </a:t>
            </a:r>
            <a:r>
              <a:rPr lang="en-US" sz="1600" dirty="0">
                <a:latin typeface="Arial" panose="020B0604020202020204"/>
                <a:cs typeface="Arial" panose="020B0604020202020204"/>
              </a:rPr>
              <a:t>session</a:t>
            </a: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, you should be able to:</a:t>
            </a:r>
            <a:endParaRPr lang="en-US" sz="1600" b="0" i="0" dirty="0">
              <a:effectLst/>
              <a:latin typeface="Arial" panose="020B0604020202020204"/>
              <a:cs typeface="Arial" panose="020B0604020202020204"/>
            </a:endParaRP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Define 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continuous integration and its principles</a:t>
            </a:r>
            <a:endParaRPr lang="en-US" sz="1600" b="1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Describe 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jenkin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Summarize about git and maven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41718" y="304800"/>
            <a:ext cx="841668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60059" y="543560"/>
            <a:ext cx="106589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38" y="200781"/>
            <a:ext cx="11653523" cy="1786366"/>
          </a:xfrm>
        </p:spPr>
        <p:txBody>
          <a:bodyPr/>
          <a:lstStyle/>
          <a:p>
            <a:r>
              <a:rPr lang="en-US" dirty="0"/>
              <a:t>Two ways of writing Jenkins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3538" y="1987147"/>
            <a:ext cx="11367184" cy="458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967" y="363189"/>
            <a:ext cx="11653523" cy="969219"/>
          </a:xfrm>
        </p:spPr>
        <p:txBody>
          <a:bodyPr/>
          <a:lstStyle/>
          <a:p>
            <a:r>
              <a:rPr lang="en-US" dirty="0"/>
              <a:t>PIPELINE CONCEPT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5317" y="1584279"/>
            <a:ext cx="8610599" cy="44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1" y="327546"/>
            <a:ext cx="8762999" cy="592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2513" y="0"/>
            <a:ext cx="967285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015732"/>
            <a:ext cx="10536239" cy="403774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Open Jenkins</a:t>
            </a:r>
            <a:endParaRPr lang="en-US" sz="2400" dirty="0"/>
          </a:p>
          <a:p>
            <a:r>
              <a:rPr lang="en-US" sz="2400" dirty="0"/>
              <a:t>Go the </a:t>
            </a:r>
            <a:r>
              <a:rPr lang="en-US" sz="2400" dirty="0" err="1"/>
              <a:t>Newitem</a:t>
            </a:r>
            <a:endParaRPr lang="en-US" sz="2400" dirty="0"/>
          </a:p>
          <a:p>
            <a:r>
              <a:rPr lang="en-US" sz="2400" dirty="0"/>
              <a:t>Give a name and select pipeline</a:t>
            </a:r>
            <a:endParaRPr lang="en-US" sz="2400" dirty="0"/>
          </a:p>
          <a:p>
            <a:r>
              <a:rPr lang="en-US" sz="2400" dirty="0"/>
              <a:t>Go to configure window and in that select the pipeline </a:t>
            </a:r>
            <a:endParaRPr lang="en-US" sz="2400" dirty="0"/>
          </a:p>
          <a:p>
            <a:r>
              <a:rPr lang="en-US" sz="2400" dirty="0"/>
              <a:t>there are two ways to give a pipeline </a:t>
            </a:r>
            <a:endParaRPr lang="en-US" sz="2400" dirty="0"/>
          </a:p>
          <a:p>
            <a:r>
              <a:rPr lang="en-US" sz="2400" dirty="0"/>
              <a:t>Select from SCM- and give </a:t>
            </a:r>
            <a:r>
              <a:rPr lang="en-US" sz="2400" dirty="0" err="1"/>
              <a:t>git</a:t>
            </a:r>
            <a:r>
              <a:rPr lang="en-US" sz="2400" dirty="0"/>
              <a:t> the </a:t>
            </a:r>
            <a:r>
              <a:rPr lang="en-US" sz="2400" dirty="0" err="1"/>
              <a:t>url</a:t>
            </a:r>
            <a:r>
              <a:rPr lang="en-US" sz="2400" dirty="0"/>
              <a:t> which is already have the code--</a:t>
            </a:r>
            <a:r>
              <a:rPr lang="en-US" sz="2400" dirty="0">
                <a:hlinkClick r:id="rId1"/>
              </a:rPr>
              <a:t> https://github.com/Zulaikha12/git-test</a:t>
            </a:r>
            <a:endParaRPr lang="en-US" sz="2400" dirty="0"/>
          </a:p>
          <a:p>
            <a:r>
              <a:rPr lang="en-US" sz="2400" dirty="0"/>
              <a:t>Give the name in script path as </a:t>
            </a:r>
            <a:r>
              <a:rPr lang="en-US" sz="2400" dirty="0" err="1"/>
              <a:t>jenkinsfile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Build the program file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9800" y="1853754"/>
            <a:ext cx="7772400" cy="408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9800" y="1719618"/>
            <a:ext cx="7696200" cy="452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3" y="17780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3" y="2060812"/>
            <a:ext cx="11571287" cy="4116151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simple words, CI is a software engineering practice where each check-in made by a developer is verified by either of the following: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 mechanism: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an automated build at a scheduled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mechanism: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an automated build when changes are saved in the repository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followed by executing a unit test against the latest changes available in the source code repository: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58825" y="1600201"/>
            <a:ext cx="52743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sp>
        <p:nvSpPr>
          <p:cNvPr id="5" name="Rounded Rectangle 17"/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  <a:endParaRPr lang="en-US" sz="2400" dirty="0"/>
          </a:p>
        </p:txBody>
      </p:sp>
      <p:sp>
        <p:nvSpPr>
          <p:cNvPr id="6" name="Rounded Rectangle 17"/>
          <p:cNvSpPr/>
          <p:nvPr/>
        </p:nvSpPr>
        <p:spPr>
          <a:xfrm>
            <a:off x="1026828" y="1977904"/>
            <a:ext cx="9560210" cy="293699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26828" y="1883316"/>
            <a:ext cx="9441005" cy="3398368"/>
          </a:xfrm>
        </p:spPr>
        <p:txBody>
          <a:bodyPr>
            <a:normAutofit fontScale="25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What is Continuous Integration (CI), and why is it important in software development?</a:t>
            </a:r>
            <a:endParaRPr lang="en-US" alt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Explain the role of Jenkins in a CI/CD pipeline.</a:t>
            </a:r>
            <a:endParaRPr lang="en-US" alt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How does Jenkins facilitate automation in the CI process?</a:t>
            </a:r>
            <a:endParaRPr lang="en-US" alt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Describe the typical workflow of a Jenkins CI pipeline.</a:t>
            </a:r>
            <a:endParaRPr lang="en-US" alt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What are the key benefits of using Jenkins for CI?</a:t>
            </a:r>
            <a:endParaRPr lang="en-US" alt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How does Jenkins handle concurrent builds and ensure build consistency?</a:t>
            </a:r>
            <a:endParaRPr lang="en-US" alt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Define </a:t>
            </a:r>
            <a:r>
              <a:rPr lang="en-US" sz="5600" dirty="0" err="1"/>
              <a:t>Maven.List</a:t>
            </a:r>
            <a:r>
              <a:rPr lang="en-US" sz="5600" dirty="0"/>
              <a:t> out the steps for Jenkins Installation</a:t>
            </a:r>
            <a:endParaRPr 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Explain overview of Maven.</a:t>
            </a:r>
            <a:endParaRPr 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Explain process of configuring maven and </a:t>
            </a:r>
            <a:r>
              <a:rPr lang="en-US" sz="5600" dirty="0" err="1"/>
              <a:t>jenkins</a:t>
            </a:r>
            <a:endParaRPr lang="en-US" sz="5600" dirty="0"/>
          </a:p>
          <a:p>
            <a:pPr marL="457200" indent="-457200">
              <a:buAutoNum type="arabicPeriod" startAt="6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BCCC1-BF11-4F37-963E-1BCD5B23FD72}" type="slidenum">
              <a:rPr lang="en-IN" smtClean="0"/>
            </a:fld>
            <a:endParaRPr lang="en-IN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340" y="2180590"/>
            <a:ext cx="8289925" cy="3679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2088107"/>
            <a:ext cx="11780837" cy="4512718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is a development practice that requires developers to integrate code into a shared repository several times a day.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check-in is then verified by an automated build, allowing teams to detect problems early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is a significant part and in fact a base for the release-management strategy of any organization that wants to develop a DevOps culture.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immediate benefits of CI: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integration with pull or push mechanism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Repeatable process without any manual intervention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case execution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CONTINUOUS INTEGRATION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 verification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of scripts based on requirement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feedback: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status notification to stakeholders via e-mail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focused on their work and not in the managing processes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28613" y="641184"/>
            <a:ext cx="11863387" cy="715962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Best practices : continuous integration implementation</a:t>
            </a:r>
            <a:endParaRPr lang="en-IN" altLang="en-US" sz="2800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6363" y="1924335"/>
            <a:ext cx="11863387" cy="4148920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code repository such as Git or SVN.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Check-in third-party JAR files, build scripts, other artifacts, and so on into the code repository.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builds fully from the code repository: Use a clean build.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build using Maven or Ant for Java.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the build self-testing: Create unit tests.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all changes at least once a day per feature.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commit should be built to verify the integrity of changes.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users and enforce access control (authentication and authorization).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alphanumeric characters for build names and avoid symbols.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different build jobs to maintain granularity and manage operations in a better way.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1" y="2088107"/>
            <a:ext cx="7619999" cy="400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64238" y="1910686"/>
            <a:ext cx="8117962" cy="469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 28, KANBAN</Template>
  <TotalTime>0</TotalTime>
  <Words>4705</Words>
  <Application>WPS Presentation</Application>
  <PresentationFormat>Widescreen</PresentationFormat>
  <Paragraphs>134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SimSun</vt:lpstr>
      <vt:lpstr>Wingdings</vt:lpstr>
      <vt:lpstr>Poppins</vt:lpstr>
      <vt:lpstr>Segoe Print</vt:lpstr>
      <vt:lpstr>BioRhyme ExtraBold</vt:lpstr>
      <vt:lpstr>Poppins</vt:lpstr>
      <vt:lpstr>Times New Roman</vt:lpstr>
      <vt:lpstr>Arial</vt:lpstr>
      <vt:lpstr>Gill Sans MT</vt:lpstr>
      <vt:lpstr>Microsoft YaHei</vt:lpstr>
      <vt:lpstr>Arial Unicode MS</vt:lpstr>
      <vt:lpstr>Calibri</vt:lpstr>
      <vt:lpstr>Segoe UI Light</vt:lpstr>
      <vt:lpstr>Segoe UI</vt:lpstr>
      <vt:lpstr>Segoe UI Semilight</vt:lpstr>
      <vt:lpstr>Gallery</vt:lpstr>
      <vt:lpstr>PowerPoint 演示文稿</vt:lpstr>
      <vt:lpstr>PowerPoint 演示文稿</vt:lpstr>
      <vt:lpstr>Continuous integration</vt:lpstr>
      <vt:lpstr>CONTINUOUS INTEGRATION</vt:lpstr>
      <vt:lpstr>PowerPoint 演示文稿</vt:lpstr>
      <vt:lpstr>CONTINUOUS INTEGRATION</vt:lpstr>
      <vt:lpstr>Best practices : continuous integration implementation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Configure Jenkins and Maven</vt:lpstr>
      <vt:lpstr>PowerPoint 演示文稿</vt:lpstr>
      <vt:lpstr>PowerPoint 演示文稿</vt:lpstr>
      <vt:lpstr>Two ways of writing Jenkins file</vt:lpstr>
      <vt:lpstr>PIPELINE CONCEPT</vt:lpstr>
      <vt:lpstr>PowerPoint 演示文稿</vt:lpstr>
      <vt:lpstr>PowerPoint 演示文稿</vt:lpstr>
      <vt:lpstr>Pipeline concept</vt:lpstr>
      <vt:lpstr>DECLARATIVE PIPELINE</vt:lpstr>
      <vt:lpstr>Declarative pipeline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shameem.ism@gmail.com</dc:creator>
  <cp:lastModifiedBy>arjun</cp:lastModifiedBy>
  <cp:revision>30</cp:revision>
  <dcterms:created xsi:type="dcterms:W3CDTF">2023-05-03T04:55:00Z</dcterms:created>
  <dcterms:modified xsi:type="dcterms:W3CDTF">2024-05-04T06:16:25Z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BFEB60914ED045C7B6D427B0B9BCF392_13</vt:lpwstr>
  </property>
  <property fmtid="{D5CDD505-2E9C-101B-9397-08002B2CF9AE}" pid="3" name="KSOProductBuildVer">
    <vt:lpwstr>1033-12.2.0.16731</vt:lpwstr>
  </property>
</Properties>
</file>