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50" r:id="rId2"/>
    <p:sldId id="257" r:id="rId3"/>
    <p:sldId id="276" r:id="rId4"/>
    <p:sldId id="278" r:id="rId5"/>
    <p:sldId id="320" r:id="rId6"/>
    <p:sldId id="279" r:id="rId7"/>
    <p:sldId id="321" r:id="rId8"/>
    <p:sldId id="280" r:id="rId9"/>
    <p:sldId id="281" r:id="rId10"/>
    <p:sldId id="282" r:id="rId11"/>
    <p:sldId id="283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322" r:id="rId20"/>
    <p:sldId id="299" r:id="rId21"/>
    <p:sldId id="302" r:id="rId22"/>
    <p:sldId id="327" r:id="rId23"/>
    <p:sldId id="328" r:id="rId24"/>
    <p:sldId id="329" r:id="rId25"/>
    <p:sldId id="330" r:id="rId26"/>
    <p:sldId id="331" r:id="rId27"/>
    <p:sldId id="333" r:id="rId28"/>
    <p:sldId id="334" r:id="rId29"/>
    <p:sldId id="335" r:id="rId30"/>
    <p:sldId id="324" r:id="rId31"/>
    <p:sldId id="325" r:id="rId32"/>
    <p:sldId id="326" r:id="rId33"/>
    <p:sldId id="300" r:id="rId34"/>
    <p:sldId id="25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34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7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54047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735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6/24/2024 11:40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969219"/>
          </a:xfrm>
          <a:noFill/>
        </p:spPr>
        <p:txBody>
          <a:bodyPr tIns="75301" bIns="75301" anchor="t" anchorCtr="0">
            <a:spAutoFit/>
          </a:bodyPr>
          <a:lstStyle>
            <a:lvl1pPr>
              <a:defRPr sz="5900" spc="-82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>
            <a:fillRect/>
          </a:stretch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>
            <a:fillRect/>
          </a:stretch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22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ulaikha12/git-tes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 – Cloud and </a:t>
            </a:r>
            <a:r>
              <a:rPr lang="en-US" b="1" dirty="0" err="1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devops</a:t>
            </a:r>
            <a:r>
              <a:rPr lang="en-US" b="1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/>
            </a:r>
            <a:br>
              <a:rPr lang="en-US" b="1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</a:br>
            <a:r>
              <a:rPr lang="en-US" b="1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               COURSE CODE:22CS2243F</a:t>
            </a:r>
            <a:br>
              <a:rPr lang="en-US" b="1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</a:br>
            <a:r>
              <a:rPr lang="en-US" b="1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/>
            </a:r>
            <a:br>
              <a:rPr lang="en-US" b="1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</a:br>
            <a:r>
              <a:rPr lang="en-US" b="1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                   Cohort-E27 (SEDP)</a:t>
            </a:r>
            <a:br>
              <a:rPr lang="en-US" b="1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</a:br>
            <a:r>
              <a:rPr lang="en-US" b="1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Software engineering mis and </a:t>
            </a:r>
            <a:r>
              <a:rPr lang="en-US" b="1" dirty="0" err="1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Devops</a:t>
            </a:r>
            <a:r>
              <a:rPr lang="en-US" b="1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/>
            </a:r>
            <a:br>
              <a:rPr lang="en-US" b="1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</a:br>
            <a:r>
              <a:rPr lang="en-US" b="1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prepared by </a:t>
            </a:r>
            <a:r>
              <a:rPr lang="en-US" b="1" dirty="0" smtClean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:</a:t>
            </a:r>
            <a:r>
              <a:rPr lang="en-US" b="1" dirty="0" err="1" smtClean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Anjaneyulu.g</a:t>
            </a:r>
            <a:r>
              <a:rPr lang="en-US" b="1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/>
            </a:r>
            <a:br>
              <a:rPr lang="en-US" b="1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b="1" cap="all" dirty="0"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all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TOPIC: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all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JENKINS USING GIT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047164"/>
            <a:ext cx="8382000" cy="427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88107"/>
            <a:ext cx="8229600" cy="40380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simple words, CI is a software engineering practice where each check-in made by a developer is verified by either of the following:</a:t>
            </a:r>
          </a:p>
          <a:p>
            <a:pPr>
              <a:buNone/>
            </a:pPr>
            <a:r>
              <a:rPr lang="en-US" b="1" dirty="0"/>
              <a:t>      Pull mechanism: Executing an automated build at a scheduled time</a:t>
            </a:r>
          </a:p>
          <a:p>
            <a:pPr>
              <a:buNone/>
            </a:pPr>
            <a:r>
              <a:rPr lang="en-US" b="1" dirty="0"/>
              <a:t>      Push mechanism: Executing an automated build when changes are saved in the </a:t>
            </a:r>
            <a:r>
              <a:rPr lang="en-US" dirty="0"/>
              <a:t>repository</a:t>
            </a:r>
          </a:p>
          <a:p>
            <a:r>
              <a:rPr lang="en-US" dirty="0"/>
              <a:t>This step is followed by executing a unit test against the latest changes available in the source code repository.</a:t>
            </a:r>
          </a:p>
          <a:p>
            <a:r>
              <a:rPr lang="en-US" dirty="0"/>
              <a:t>Jenkins doesn't need the introduction; it is an open source and one the most popular CI tools available in the market. It helps in automating the repetitive task of CI.</a:t>
            </a:r>
          </a:p>
          <a:p>
            <a:r>
              <a:rPr lang="en-US" dirty="0"/>
              <a:t> Jenkins makes the process effective and transparent.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088106"/>
            <a:ext cx="7543800" cy="381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388" y="2019869"/>
            <a:ext cx="10972800" cy="383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319" y="1910687"/>
            <a:ext cx="11136574" cy="4215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304800"/>
            <a:ext cx="7391400" cy="1066800"/>
          </a:xfrm>
        </p:spPr>
        <p:txBody>
          <a:bodyPr/>
          <a:lstStyle/>
          <a:p>
            <a:r>
              <a:rPr lang="en-US" dirty="0"/>
              <a:t>6. </a:t>
            </a:r>
            <a:r>
              <a:rPr lang="en-US" b="1" dirty="0"/>
              <a:t>Jenkins is ready! Our Jenkins setup is complete. Click on Start using Jenkins: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25" y="2674961"/>
            <a:ext cx="10426890" cy="281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445" y="2019869"/>
            <a:ext cx="11245755" cy="410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456" y="1869744"/>
            <a:ext cx="10781731" cy="421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617" y="762001"/>
            <a:ext cx="8034767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Jenkins and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76400"/>
            <a:ext cx="7886700" cy="45720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sz="2400" dirty="0"/>
              <a:t>Login to your </a:t>
            </a:r>
            <a:r>
              <a:rPr lang="en-US" sz="2400" dirty="0" err="1"/>
              <a:t>Ubuntu</a:t>
            </a:r>
            <a:r>
              <a:rPr lang="en-US" sz="2400" dirty="0"/>
              <a:t> lab provided with the course.</a:t>
            </a:r>
          </a:p>
          <a:p>
            <a:pPr marL="457200" indent="-457200">
              <a:buAutoNum type="arabicPeriod"/>
            </a:pPr>
            <a:r>
              <a:rPr lang="en-US" sz="2400" dirty="0"/>
              <a:t>Login to Jenkins and create the first Jenkins job.</a:t>
            </a:r>
          </a:p>
          <a:p>
            <a:pPr marL="457200" indent="-457200">
              <a:buAutoNum type="arabicPeriod"/>
            </a:pPr>
            <a:r>
              <a:rPr lang="en-US" sz="2400" dirty="0"/>
              <a:t>Install and configure Maven.</a:t>
            </a:r>
          </a:p>
          <a:p>
            <a:pPr marL="457200" indent="-457200">
              <a:buAutoNum type="arabicPeriod"/>
            </a:pPr>
            <a:r>
              <a:rPr lang="en-US" sz="2400" dirty="0"/>
              <a:t>Configure Jenkins with Java, </a:t>
            </a:r>
            <a:r>
              <a:rPr lang="en-US" sz="2400" dirty="0" err="1"/>
              <a:t>Git</a:t>
            </a:r>
            <a:r>
              <a:rPr lang="en-US" sz="2400" dirty="0"/>
              <a:t>, and Maven.</a:t>
            </a:r>
          </a:p>
          <a:p>
            <a:pPr marL="457200" indent="-457200">
              <a:buAutoNum type="arabicPeriod"/>
            </a:pPr>
            <a:r>
              <a:rPr lang="en-US" sz="2400" dirty="0"/>
              <a:t>Create a Jenkins job for your maven build project and run the project.</a:t>
            </a:r>
          </a:p>
          <a:p>
            <a:pPr marL="457200" indent="-457200">
              <a:buAutoNum type="arabicPeriod"/>
            </a:pPr>
            <a:r>
              <a:rPr lang="en-US" sz="2400" dirty="0"/>
              <a:t>Poll </a:t>
            </a:r>
            <a:r>
              <a:rPr lang="en-US" sz="2400" dirty="0" err="1"/>
              <a:t>Git</a:t>
            </a:r>
            <a:r>
              <a:rPr lang="en-US" sz="2400" dirty="0"/>
              <a:t> for commits and automatically trigger the build.</a:t>
            </a:r>
          </a:p>
          <a:p>
            <a:pPr marL="457200" indent="-457200">
              <a:buAutoNum type="arabicPeriod"/>
            </a:pPr>
            <a:r>
              <a:rPr lang="en-US" sz="2400" dirty="0"/>
              <a:t>Build the trigger using Push mechanism instead of Pull.</a:t>
            </a:r>
          </a:p>
          <a:p>
            <a:pPr marL="457200" indent="-457200">
              <a:buAutoNum type="arabicPeriod"/>
            </a:pPr>
            <a:r>
              <a:rPr lang="en-US" sz="2400" dirty="0"/>
              <a:t>Repeat steps 6 and 7 multiple times to observe the results at console output section.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</a:t>
            </a:fld>
            <a:endParaRPr lang="en-IN"/>
          </a:p>
        </p:txBody>
      </p:sp>
      <p:sp>
        <p:nvSpPr>
          <p:cNvPr id="5" name="Rounded Rectangle 17"/>
          <p:cNvSpPr/>
          <p:nvPr/>
        </p:nvSpPr>
        <p:spPr>
          <a:xfrm>
            <a:off x="3429380" y="21221"/>
            <a:ext cx="4874647" cy="53281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AIM OF THE SESSION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684469"/>
            <a:ext cx="10731286" cy="7961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Poppins"/>
                <a:cs typeface="Poppins"/>
              </a:rPr>
              <a:t>To familiarize students with the basic concept of </a:t>
            </a:r>
            <a:r>
              <a:rPr lang="en-US" sz="1600" dirty="0" err="1">
                <a:latin typeface="Poppins"/>
                <a:cs typeface="Poppins"/>
              </a:rPr>
              <a:t>devops</a:t>
            </a:r>
            <a:r>
              <a:rPr lang="en-US" sz="1600" dirty="0">
                <a:latin typeface="Poppins"/>
                <a:cs typeface="Poppins"/>
              </a:rPr>
              <a:t> life cycle </a:t>
            </a:r>
            <a:endParaRPr lang="en-US" sz="1600" b="0" i="0" dirty="0">
              <a:effectLst/>
              <a:latin typeface="Poppins"/>
              <a:cs typeface="Poppins"/>
            </a:endParaRPr>
          </a:p>
          <a:p>
            <a:pPr>
              <a:lnSpc>
                <a:spcPct val="150000"/>
              </a:lnSpc>
            </a:pPr>
            <a:endParaRPr lang="en-US" sz="1600" b="0" i="0" dirty="0">
              <a:effectLst/>
              <a:latin typeface="Poppins"/>
              <a:cs typeface="Poppins"/>
            </a:endParaRPr>
          </a:p>
        </p:txBody>
      </p:sp>
      <p:sp>
        <p:nvSpPr>
          <p:cNvPr id="7" name="Rounded Rectangle 17"/>
          <p:cNvSpPr/>
          <p:nvPr/>
        </p:nvSpPr>
        <p:spPr>
          <a:xfrm>
            <a:off x="2987601" y="1825741"/>
            <a:ext cx="6216795" cy="564297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INSTRUCTIONAL OBJECTIVES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2438605"/>
            <a:ext cx="8791575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Poppins"/>
                <a:cs typeface="Poppins"/>
              </a:rPr>
              <a:t>This</a:t>
            </a:r>
            <a:r>
              <a:rPr lang="en-US" sz="1600" b="0" i="0" dirty="0">
                <a:effectLst/>
                <a:latin typeface="Poppins"/>
                <a:cs typeface="Poppins"/>
              </a:rPr>
              <a:t> </a:t>
            </a:r>
            <a:r>
              <a:rPr lang="en-US" sz="1600" dirty="0">
                <a:latin typeface="Poppins"/>
                <a:cs typeface="Poppins"/>
              </a:rPr>
              <a:t>Session</a:t>
            </a:r>
            <a:r>
              <a:rPr lang="en-US" sz="1600" b="0" i="0" dirty="0">
                <a:effectLst/>
                <a:latin typeface="Poppins"/>
                <a:cs typeface="Poppins"/>
              </a:rPr>
              <a:t> is designed to:</a:t>
            </a:r>
          </a:p>
          <a:p>
            <a:pPr marL="342900" indent="-342900">
              <a:buFontTx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Demonstrate about installation of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jenkins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Describe  </a:t>
            </a:r>
            <a:r>
              <a:rPr lang="en-US" sz="1600" b="1" dirty="0">
                <a:latin typeface="Arial" panose="020B0604020202020204" pitchFamily="34" charset="0"/>
              </a:rPr>
              <a:t>about advantages of continuous integration</a:t>
            </a:r>
            <a:endParaRPr lang="en-US" sz="1600" b="1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List out the  step by step process to build a job in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jenkins</a:t>
            </a:r>
            <a:endParaRPr lang="en-US" sz="1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b="0" i="0" dirty="0">
                <a:effectLst/>
                <a:latin typeface="Arial" panose="020B0604020202020204"/>
                <a:cs typeface="Arial" panose="020B0604020202020204"/>
              </a:rPr>
              <a:t>Describe </a:t>
            </a:r>
            <a:r>
              <a:rPr lang="en-US" sz="1600" dirty="0">
                <a:latin typeface="Arial" panose="020B0604020202020204"/>
                <a:cs typeface="Arial" panose="020B0604020202020204"/>
              </a:rPr>
              <a:t>about benefits of maven</a:t>
            </a:r>
          </a:p>
        </p:txBody>
      </p:sp>
      <p:pic>
        <p:nvPicPr>
          <p:cNvPr id="9" name="Graphic 8" descr="Bullseye outlin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10" name="Graphic 9" descr="Presentation with checklist outlin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5819" y="2522945"/>
            <a:ext cx="914400" cy="914400"/>
          </a:xfrm>
          <a:prstGeom prst="rect">
            <a:avLst/>
          </a:prstGeom>
        </p:spPr>
      </p:pic>
      <p:sp>
        <p:nvSpPr>
          <p:cNvPr id="11" name="Rounded Rectangle 17"/>
          <p:cNvSpPr/>
          <p:nvPr/>
        </p:nvSpPr>
        <p:spPr>
          <a:xfrm>
            <a:off x="4212971" y="4321733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LEARNING OUTCOMES</a:t>
            </a:r>
          </a:p>
        </p:txBody>
      </p:sp>
      <p:pic>
        <p:nvPicPr>
          <p:cNvPr id="12" name="Graphic 11" descr="Idea outlin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9107" y="4989055"/>
            <a:ext cx="914400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99013" y="4779677"/>
            <a:ext cx="10230293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0" i="0" dirty="0">
                <a:effectLst/>
                <a:latin typeface="Arial" panose="020B0604020202020204"/>
                <a:cs typeface="Arial" panose="020B0604020202020204"/>
              </a:rPr>
              <a:t>At the end of this </a:t>
            </a:r>
            <a:r>
              <a:rPr lang="en-US" sz="1600" dirty="0">
                <a:latin typeface="Arial" panose="020B0604020202020204"/>
                <a:cs typeface="Arial" panose="020B0604020202020204"/>
              </a:rPr>
              <a:t>session</a:t>
            </a:r>
            <a:r>
              <a:rPr lang="en-US" sz="1600" b="0" i="0" dirty="0">
                <a:effectLst/>
                <a:latin typeface="Arial" panose="020B0604020202020204"/>
                <a:cs typeface="Arial" panose="020B0604020202020204"/>
              </a:rPr>
              <a:t>, you should be able to: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Define 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continuous integration and its principles</a:t>
            </a:r>
          </a:p>
          <a:p>
            <a:pPr marL="342900" indent="-342900">
              <a:buFontTx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Describe </a:t>
            </a: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</a:t>
            </a:r>
            <a:r>
              <a:rPr lang="en-US" sz="16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jenkin</a:t>
            </a:r>
            <a:endParaRPr lang="en-US" sz="1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Summarize about git and maven</a:t>
            </a:r>
            <a:endParaRPr lang="en-US" sz="1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1718" y="304800"/>
            <a:ext cx="8416682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58" idx="3"/>
            <a:endCxn id="60" idx="1"/>
          </p:cNvCxnSpPr>
          <p:nvPr/>
        </p:nvCxnSpPr>
        <p:spPr>
          <a:xfrm>
            <a:off x="3612843" y="3584909"/>
            <a:ext cx="342405" cy="0"/>
          </a:xfrm>
          <a:prstGeom prst="straightConnector1">
            <a:avLst/>
          </a:prstGeom>
          <a:ln w="31750" cap="sq">
            <a:solidFill>
              <a:schemeClr val="bg1"/>
            </a:solidFill>
            <a:miter lim="800000"/>
            <a:headEnd type="none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729" y="110683"/>
            <a:ext cx="8740142" cy="969219"/>
          </a:xfrm>
        </p:spPr>
        <p:txBody>
          <a:bodyPr/>
          <a:lstStyle/>
          <a:p>
            <a:r>
              <a:rPr lang="en-GB" dirty="0"/>
              <a:t>Continuous Delivery</a:t>
            </a:r>
          </a:p>
        </p:txBody>
      </p:sp>
      <p:cxnSp>
        <p:nvCxnSpPr>
          <p:cNvPr id="67" name="Straight Arrow Connector 66"/>
          <p:cNvCxnSpPr>
            <a:stCxn id="60" idx="3"/>
            <a:endCxn id="66" idx="1"/>
          </p:cNvCxnSpPr>
          <p:nvPr/>
        </p:nvCxnSpPr>
        <p:spPr>
          <a:xfrm>
            <a:off x="5191185" y="3584909"/>
            <a:ext cx="342405" cy="0"/>
          </a:xfrm>
          <a:prstGeom prst="straightConnector1">
            <a:avLst/>
          </a:prstGeom>
          <a:ln w="31750" cap="sq">
            <a:solidFill>
              <a:schemeClr val="bg1"/>
            </a:solidFill>
            <a:miter lim="800000"/>
            <a:headEnd type="none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6" idx="3"/>
            <a:endCxn id="95" idx="1"/>
          </p:cNvCxnSpPr>
          <p:nvPr/>
        </p:nvCxnSpPr>
        <p:spPr>
          <a:xfrm>
            <a:off x="6769527" y="3584909"/>
            <a:ext cx="342405" cy="0"/>
          </a:xfrm>
          <a:prstGeom prst="straightConnector1">
            <a:avLst/>
          </a:prstGeom>
          <a:ln w="31750" cap="sq">
            <a:solidFill>
              <a:schemeClr val="bg1"/>
            </a:solidFill>
            <a:miter lim="800000"/>
            <a:headEnd type="none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5" idx="3"/>
            <a:endCxn id="68" idx="1"/>
          </p:cNvCxnSpPr>
          <p:nvPr/>
        </p:nvCxnSpPr>
        <p:spPr>
          <a:xfrm>
            <a:off x="8347869" y="3584909"/>
            <a:ext cx="342405" cy="0"/>
          </a:xfrm>
          <a:prstGeom prst="straightConnector1">
            <a:avLst/>
          </a:prstGeom>
          <a:ln w="31750" cap="sq">
            <a:solidFill>
              <a:schemeClr val="bg1"/>
            </a:solidFill>
            <a:miter lim="800000"/>
            <a:headEnd type="none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 bwMode="auto">
          <a:xfrm>
            <a:off x="1859824" y="2804336"/>
            <a:ext cx="1753019" cy="156114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583" tIns="120466" rIns="150583" bIns="120466" numCol="1" spcCol="0" rtlCol="0" fromWordArt="0" anchor="t" anchorCtr="0" forceAA="0" compatLnSpc="1">
            <a:noAutofit/>
          </a:bodyPr>
          <a:lstStyle/>
          <a:p>
            <a:pPr algn="ctr" defTabSz="767715">
              <a:lnSpc>
                <a:spcPct val="90000"/>
              </a:lnSpc>
              <a:defRPr/>
            </a:pPr>
            <a:r>
              <a:rPr lang="en-US" sz="13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rPr>
              <a:t>SOURCE CONTROL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3955247" y="2804336"/>
            <a:ext cx="1235938" cy="156114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583" tIns="120466" rIns="150583" bIns="120466" numCol="1" spcCol="0" rtlCol="0" fromWordArt="0" anchor="t" anchorCtr="0" forceAA="0" compatLnSpc="1">
            <a:noAutofit/>
          </a:bodyPr>
          <a:lstStyle/>
          <a:p>
            <a:pPr algn="ctr" defTabSz="767715">
              <a:lnSpc>
                <a:spcPct val="90000"/>
              </a:lnSpc>
              <a:defRPr/>
            </a:pPr>
            <a:r>
              <a:rPr lang="en-US" sz="13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rPr>
              <a:t>CI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533589" y="2804336"/>
            <a:ext cx="1235938" cy="156114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583" tIns="120466" rIns="150583" bIns="120466" numCol="1" spcCol="0" rtlCol="0" fromWordArt="0" anchor="t" anchorCtr="0" forceAA="0" compatLnSpc="1">
            <a:noAutofit/>
          </a:bodyPr>
          <a:lstStyle/>
          <a:p>
            <a:pPr algn="ctr" defTabSz="767715">
              <a:lnSpc>
                <a:spcPct val="90000"/>
              </a:lnSpc>
              <a:defRPr/>
            </a:pPr>
            <a:r>
              <a:rPr lang="en-US" sz="13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rPr>
              <a:t>PACKAGE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7111931" y="2804336"/>
            <a:ext cx="1235938" cy="156114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583" tIns="120466" rIns="150583" bIns="120466" numCol="1" spcCol="0" rtlCol="0" fromWordArt="0" anchor="t" anchorCtr="0" forceAA="0" compatLnSpc="1">
            <a:noAutofit/>
          </a:bodyPr>
          <a:lstStyle/>
          <a:p>
            <a:pPr algn="ctr" defTabSz="767715">
              <a:lnSpc>
                <a:spcPct val="90000"/>
              </a:lnSpc>
              <a:defRPr/>
            </a:pPr>
            <a:r>
              <a:rPr lang="en-US" sz="13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rPr>
              <a:t>PIPELINE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8690273" y="2804336"/>
            <a:ext cx="1235938" cy="156114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583" tIns="120466" rIns="150583" bIns="120466" numCol="1" spcCol="0" rtlCol="0" fromWordArt="0" anchor="t" anchorCtr="0" forceAA="0" compatLnSpc="1">
            <a:noAutofit/>
          </a:bodyPr>
          <a:lstStyle/>
          <a:p>
            <a:pPr algn="ctr" defTabSz="767715">
              <a:lnSpc>
                <a:spcPct val="90000"/>
              </a:lnSpc>
              <a:defRPr/>
            </a:pPr>
            <a:r>
              <a:rPr lang="en-US" sz="13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9710" r="23547" b="34778"/>
          <a:stretch>
            <a:fillRect/>
          </a:stretch>
        </p:blipFill>
        <p:spPr>
          <a:xfrm>
            <a:off x="8850711" y="3287795"/>
            <a:ext cx="951395" cy="921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93009" y="3306569"/>
            <a:ext cx="676718" cy="9024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66" y="3287796"/>
            <a:ext cx="516369" cy="95285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888822" y="6035150"/>
            <a:ext cx="4162188" cy="520314"/>
          </a:xfrm>
          <a:prstGeom prst="rect">
            <a:avLst/>
          </a:prstGeom>
          <a:noFill/>
        </p:spPr>
        <p:txBody>
          <a:bodyPr wrap="none" lIns="150602" tIns="120481" rIns="150602" bIns="120481" rtlCol="0">
            <a:spAutoFit/>
          </a:bodyPr>
          <a:lstStyle/>
          <a:p>
            <a:pPr algn="r" defTabSz="768350">
              <a:lnSpc>
                <a:spcPct val="90000"/>
              </a:lnSpc>
              <a:spcAft>
                <a:spcPts val="495"/>
              </a:spcAft>
              <a:defRPr/>
            </a:pPr>
            <a:r>
              <a:rPr lang="en-GB" sz="2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 panose="020B0402040204020203"/>
              </a:rPr>
              <a:t>Octopus Deploy ASP.NET Web App</a:t>
            </a:r>
          </a:p>
        </p:txBody>
      </p:sp>
      <p:pic>
        <p:nvPicPr>
          <p:cNvPr id="8" name="Picture 7" descr="A close up of a sign&#10;&#10;Description generated with high confidence"/>
          <p:cNvPicPr>
            <a:picLocks noChangeAspect="1"/>
          </p:cNvPicPr>
          <p:nvPr/>
        </p:nvPicPr>
        <p:blipFill rotWithShape="1">
          <a:blip r:embed="rId7" cstate="print"/>
          <a:srcRect r="81955"/>
          <a:stretch>
            <a:fillRect/>
          </a:stretch>
        </p:blipFill>
        <p:spPr>
          <a:xfrm>
            <a:off x="7367596" y="3195276"/>
            <a:ext cx="767651" cy="1106228"/>
          </a:xfrm>
          <a:prstGeom prst="rect">
            <a:avLst/>
          </a:prstGeom>
        </p:spPr>
      </p:pic>
      <p:grpSp>
        <p:nvGrpSpPr>
          <p:cNvPr id="6" name="Group 8"/>
          <p:cNvGrpSpPr/>
          <p:nvPr/>
        </p:nvGrpSpPr>
        <p:grpSpPr>
          <a:xfrm>
            <a:off x="5777269" y="3102760"/>
            <a:ext cx="922368" cy="1345532"/>
            <a:chOff x="5784741" y="3164527"/>
            <a:chExt cx="1254485" cy="1372318"/>
          </a:xfrm>
        </p:grpSpPr>
        <p:sp>
          <p:nvSpPr>
            <p:cNvPr id="3" name="TextBox 2"/>
            <p:cNvSpPr txBox="1"/>
            <p:nvPr/>
          </p:nvSpPr>
          <p:spPr>
            <a:xfrm>
              <a:off x="5784741" y="4094241"/>
              <a:ext cx="1254485" cy="44260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defTabSz="768350">
                <a:lnSpc>
                  <a:spcPct val="90000"/>
                </a:lnSpc>
                <a:spcAft>
                  <a:spcPts val="495"/>
                </a:spcAft>
                <a:defRPr/>
              </a:pPr>
              <a:r>
                <a:rPr lang="en-GB" sz="1000" dirty="0" err="1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 panose="020B0402040204020203"/>
                </a:rPr>
                <a:t>OctoPack</a:t>
              </a:r>
              <a:endParaRPr lang="en-GB" sz="1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 panose="020B0402040204020203"/>
              </a:endParaRPr>
            </a:p>
          </p:txBody>
        </p:sp>
        <p:pic>
          <p:nvPicPr>
            <p:cNvPr id="20" name="Picture 19" descr="A close up of a sign&#10;&#10;Description generated with high confidence"/>
            <p:cNvPicPr>
              <a:picLocks noChangeAspect="1"/>
            </p:cNvPicPr>
            <p:nvPr/>
          </p:nvPicPr>
          <p:blipFill rotWithShape="1">
            <a:blip r:embed="rId7" cstate="print"/>
            <a:srcRect r="81955"/>
            <a:stretch>
              <a:fillRect/>
            </a:stretch>
          </p:blipFill>
          <p:spPr>
            <a:xfrm>
              <a:off x="5784741" y="3164527"/>
              <a:ext cx="1044059" cy="112825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059" y="533400"/>
            <a:ext cx="1065890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538" y="200781"/>
            <a:ext cx="11653523" cy="1786366"/>
          </a:xfrm>
        </p:spPr>
        <p:txBody>
          <a:bodyPr/>
          <a:lstStyle/>
          <a:p>
            <a:r>
              <a:rPr lang="en-US" dirty="0"/>
              <a:t>Two ways of writing Jenkins file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538" y="1987147"/>
            <a:ext cx="11367184" cy="4585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967" y="363189"/>
            <a:ext cx="11653523" cy="969219"/>
          </a:xfrm>
        </p:spPr>
        <p:txBody>
          <a:bodyPr/>
          <a:lstStyle/>
          <a:p>
            <a:r>
              <a:rPr lang="en-US" dirty="0"/>
              <a:t>PIPELINE CONCEPT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317" y="1584279"/>
            <a:ext cx="8610599" cy="44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1" y="327546"/>
            <a:ext cx="8762999" cy="592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513" y="0"/>
            <a:ext cx="9672851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2015732"/>
            <a:ext cx="10536239" cy="403774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Open Jenkins</a:t>
            </a:r>
          </a:p>
          <a:p>
            <a:r>
              <a:rPr lang="en-US" sz="2400" dirty="0"/>
              <a:t>Go the </a:t>
            </a:r>
            <a:r>
              <a:rPr lang="en-US" sz="2400" dirty="0" err="1"/>
              <a:t>Newitem</a:t>
            </a:r>
            <a:endParaRPr lang="en-US" sz="2400" dirty="0"/>
          </a:p>
          <a:p>
            <a:r>
              <a:rPr lang="en-US" sz="2400" dirty="0"/>
              <a:t>Give a name and select pipeline</a:t>
            </a:r>
          </a:p>
          <a:p>
            <a:r>
              <a:rPr lang="en-US" sz="2400" dirty="0"/>
              <a:t>Go to configure window and in that select the pipeline </a:t>
            </a:r>
          </a:p>
          <a:p>
            <a:r>
              <a:rPr lang="en-US" sz="2400" dirty="0"/>
              <a:t>there are two ways to give a pipeline </a:t>
            </a:r>
          </a:p>
          <a:p>
            <a:r>
              <a:rPr lang="en-US" sz="2400" dirty="0"/>
              <a:t>Select from SCM- and give </a:t>
            </a:r>
            <a:r>
              <a:rPr lang="en-US" sz="2400" dirty="0" err="1"/>
              <a:t>git</a:t>
            </a:r>
            <a:r>
              <a:rPr lang="en-US" sz="2400" dirty="0"/>
              <a:t> the </a:t>
            </a:r>
            <a:r>
              <a:rPr lang="en-US" sz="2400" dirty="0" err="1"/>
              <a:t>url</a:t>
            </a:r>
            <a:r>
              <a:rPr lang="en-US" sz="2400" dirty="0"/>
              <a:t> which is already have the code--</a:t>
            </a:r>
            <a:r>
              <a:rPr lang="en-US" sz="2400" dirty="0">
                <a:hlinkClick r:id="rId2"/>
              </a:rPr>
              <a:t> https://github.com/Zulaikha12/git-test</a:t>
            </a:r>
            <a:endParaRPr lang="en-US" sz="2400" dirty="0"/>
          </a:p>
          <a:p>
            <a:r>
              <a:rPr lang="en-US" sz="2400" dirty="0"/>
              <a:t>Give the name in script path as </a:t>
            </a:r>
            <a:r>
              <a:rPr lang="en-US" sz="2400" dirty="0" err="1"/>
              <a:t>jenkinsfile</a:t>
            </a:r>
            <a:r>
              <a:rPr lang="en-US" sz="2400" dirty="0"/>
              <a:t> </a:t>
            </a:r>
          </a:p>
          <a:p>
            <a:r>
              <a:rPr lang="en-US" sz="2400" dirty="0"/>
              <a:t>Build the program file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PIPELINE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853754"/>
            <a:ext cx="7772400" cy="408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pipeline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719618"/>
            <a:ext cx="7696200" cy="452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13" y="17780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913" y="2060812"/>
            <a:ext cx="11571287" cy="4116151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simple words, CI is a software engineering practice where each check-in made by a developer is verified by either of the following: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Pull mechanism: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an automated build at a scheduled time.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mechanism: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an automated build when changes are saved in the repository 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step is followed by executing a unit test against the latest changes available in the source code repository: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8825" y="1600201"/>
            <a:ext cx="52743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34</a:t>
            </a:fld>
            <a:endParaRPr lang="en-IN"/>
          </a:p>
        </p:txBody>
      </p:sp>
      <p:sp>
        <p:nvSpPr>
          <p:cNvPr id="5" name="Rounded Rectangle 17"/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SELF-ASSESSMENT QUESTIONS</a:t>
            </a:r>
          </a:p>
        </p:txBody>
      </p:sp>
      <p:sp>
        <p:nvSpPr>
          <p:cNvPr id="6" name="Rounded Rectangle 17"/>
          <p:cNvSpPr/>
          <p:nvPr/>
        </p:nvSpPr>
        <p:spPr>
          <a:xfrm>
            <a:off x="1026828" y="1977904"/>
            <a:ext cx="9560210" cy="293699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600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26828" y="1883316"/>
            <a:ext cx="9441005" cy="3398368"/>
          </a:xfrm>
        </p:spPr>
        <p:txBody>
          <a:bodyPr>
            <a:normAutofit fontScale="250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altLang="en-US" sz="5600" dirty="0"/>
              <a:t>What is Continuous Integration (CI), and why is it important in software development?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en-US" sz="5600" dirty="0"/>
              <a:t>Explain the role of Jenkins in a CI/CD pipeline.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en-US" sz="5600" dirty="0"/>
              <a:t>How does Jenkins facilitate automation in the CI process?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en-US" sz="5600" dirty="0"/>
              <a:t>Describe the typical workflow of a Jenkins CI pipeline.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en-US" sz="5600" dirty="0"/>
              <a:t>What are the key benefits of using Jenkins for CI?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en-US" sz="5600" dirty="0"/>
              <a:t>How does Jenkins handle concurrent builds and ensure build consistency?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600" dirty="0"/>
              <a:t>Define </a:t>
            </a:r>
            <a:r>
              <a:rPr lang="en-US" sz="5600" dirty="0" err="1"/>
              <a:t>Maven.List</a:t>
            </a:r>
            <a:r>
              <a:rPr lang="en-US" sz="5600" dirty="0"/>
              <a:t> out the steps for Jenkins Installation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600" dirty="0"/>
              <a:t>Explain overview of Maven.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600" dirty="0"/>
              <a:t>Explain process of configuring maven and </a:t>
            </a:r>
            <a:r>
              <a:rPr lang="en-US" sz="5600" dirty="0" err="1"/>
              <a:t>jenkins</a:t>
            </a:r>
            <a:endParaRPr lang="en-US" sz="5600" dirty="0"/>
          </a:p>
          <a:p>
            <a:pPr marL="457200" indent="-457200">
              <a:buAutoNum type="arabicPeriod" startAt="6"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2088107"/>
            <a:ext cx="11780837" cy="4512718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is a development practice that requires developers to integrate code into a shared repository several times a day.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check-in is then verified by an automated build, allowing teams to detect problems early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 is a significant part and in fact a base for the release-management strategy of any organization that wants to develop a DevOps culture.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immediate benefits of CI: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integration with pull or push mechanism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Repeatable process without any manual intervention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 case execution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CONTINUOUS INTEGRATION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standard verification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 of scripts based on requirement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feedback: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status notification to stakeholders via e-mail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focused on their work and not in the managing processes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28613" y="641184"/>
            <a:ext cx="11863387" cy="715962"/>
          </a:xfrm>
        </p:spPr>
        <p:txBody>
          <a:bodyPr/>
          <a:lstStyle/>
          <a:p>
            <a:pPr algn="just" eaLnBrk="1" hangingPunct="1"/>
            <a:r>
              <a:rPr lang="en-US" altLang="en-US" sz="2800" dirty="0"/>
              <a:t>Best practices : continuous integration implementation</a:t>
            </a:r>
            <a:endParaRPr lang="en-IN" altLang="en-US" sz="2800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06363" y="1924335"/>
            <a:ext cx="11863387" cy="4148920"/>
          </a:xfrm>
        </p:spPr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 code repository such as Git or SVN. </a:t>
            </a:r>
          </a:p>
          <a:p>
            <a:pPr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Check-in third-party JAR files, build scripts, other artifacts, and so on into the code repository.</a:t>
            </a:r>
          </a:p>
          <a:p>
            <a:pPr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builds fully from the code repository: Use a clean build. </a:t>
            </a:r>
          </a:p>
          <a:p>
            <a:pPr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build using Maven or Ant for Java.</a:t>
            </a:r>
          </a:p>
          <a:p>
            <a:pPr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the build self-testing: Create unit tests. </a:t>
            </a:r>
          </a:p>
          <a:p>
            <a:pPr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all changes at least once a day per feature.</a:t>
            </a:r>
          </a:p>
          <a:p>
            <a:pPr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commit should be built to verify the integrity of changes. </a:t>
            </a:r>
          </a:p>
          <a:p>
            <a:pPr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 users and enforce access control (authentication and authorization). </a:t>
            </a:r>
          </a:p>
          <a:p>
            <a:pPr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alphanumeric characters for build names and avoid symbols. </a:t>
            </a:r>
          </a:p>
          <a:p>
            <a:pPr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different build jobs to maintain granularity and manage operations in a better way.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1" y="2088107"/>
            <a:ext cx="7619999" cy="400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238" y="1910686"/>
            <a:ext cx="8117962" cy="469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047164"/>
            <a:ext cx="7620000" cy="389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 28, KANBAN</Template>
  <TotalTime>1</TotalTime>
  <Words>852</Words>
  <Application>Microsoft Office PowerPoint</Application>
  <PresentationFormat>Custom</PresentationFormat>
  <Paragraphs>104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Gallery</vt:lpstr>
      <vt:lpstr>COURSE NAME – Cloud and devops                COURSE CODE:22CS2243F                     Cohort-E27 (SEDP) Software engineering mis and Devops prepared by :Anjaneyulu.g </vt:lpstr>
      <vt:lpstr>PowerPoint Presentation</vt:lpstr>
      <vt:lpstr>Continuous integration</vt:lpstr>
      <vt:lpstr>CONTINUOUS INTEGRATION</vt:lpstr>
      <vt:lpstr>CONTINUOUS INTEGRATION</vt:lpstr>
      <vt:lpstr>Best practices : continuous integration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Configure Jenkins and Maven</vt:lpstr>
      <vt:lpstr>PowerPoint Presentation</vt:lpstr>
      <vt:lpstr>Continuous Delivery</vt:lpstr>
      <vt:lpstr>PowerPoint Presentation</vt:lpstr>
      <vt:lpstr>Two ways of writing Jenkins file</vt:lpstr>
      <vt:lpstr>PIPELINE CONCEPT</vt:lpstr>
      <vt:lpstr>PowerPoint Presentation</vt:lpstr>
      <vt:lpstr>PowerPoint Presentation</vt:lpstr>
      <vt:lpstr>Pipeline concept</vt:lpstr>
      <vt:lpstr>DECLARATIVE PIPELINE</vt:lpstr>
      <vt:lpstr>Declarative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shameem.ism@gmail.com</dc:creator>
  <cp:lastModifiedBy>Lenovo</cp:lastModifiedBy>
  <cp:revision>31</cp:revision>
  <dcterms:created xsi:type="dcterms:W3CDTF">2023-05-03T04:55:00Z</dcterms:created>
  <dcterms:modified xsi:type="dcterms:W3CDTF">2024-06-24T06:11:41Z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4DEA3A8F7340464EA7330A00F42BC1A5_13</vt:lpwstr>
  </property>
  <property fmtid="{D5CDD505-2E9C-101B-9397-08002B2CF9AE}" pid="3" name="KSOProductBuildVer">
    <vt:lpwstr>1033-12.2.0.17119</vt:lpwstr>
  </property>
</Properties>
</file>