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7"/>
  </p:notesMasterIdLst>
  <p:sldIdLst>
    <p:sldId id="257" r:id="rId3"/>
    <p:sldId id="258" r:id="rId4"/>
    <p:sldId id="259" r:id="rId5"/>
    <p:sldId id="260" r:id="rId6"/>
    <p:sldId id="261" r:id="rId7"/>
    <p:sldId id="262" r:id="rId8"/>
    <p:sldId id="263" r:id="rId9"/>
    <p:sldId id="264" r:id="rId10"/>
    <p:sldId id="265" r:id="rId11"/>
    <p:sldId id="269" r:id="rId12"/>
    <p:sldId id="266" r:id="rId13"/>
    <p:sldId id="267" r:id="rId14"/>
    <p:sldId id="270"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E0EF9E-9D08-D0D3-BEFC-9B74085B75E8}" v="12" dt="2024-06-07T05:32:31.2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1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BAC748-F049-42CC-B73E-6744FB79BB6E}" type="datetimeFigureOut">
              <a:rPr lang="en-IN" smtClean="0"/>
              <a:t>22-06-2024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2AF34-9094-46D3-9872-1D2AC6C99CFA}" type="slidenum">
              <a:rPr lang="en-IN" smtClean="0"/>
              <a:t>‹#›</a:t>
            </a:fld>
            <a:endParaRPr lang="en-IN"/>
          </a:p>
        </p:txBody>
      </p:sp>
    </p:spTree>
    <p:extLst>
      <p:ext uri="{BB962C8B-B14F-4D97-AF65-F5344CB8AC3E}">
        <p14:creationId xmlns:p14="http://schemas.microsoft.com/office/powerpoint/2010/main" val="418256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6D9580-1670-4BDA-9D14-2A133AB13975}" type="datetimeFigureOut">
              <a:rPr lang="en-IN" smtClean="0"/>
              <a:t>22-06-2024</a:t>
            </a:fld>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F6FCD94-4C78-4061-94A7-219B5B96B03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7812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D9580-1670-4BDA-9D14-2A133AB13975}" type="datetimeFigureOut">
              <a:rPr lang="en-IN" smtClean="0"/>
              <a:t>22-06-2024</a:t>
            </a:fld>
            <a:endParaRPr lang="en-IN"/>
          </a:p>
        </p:txBody>
      </p:sp>
      <p:sp>
        <p:nvSpPr>
          <p:cNvPr id="6" name="Slide Number Placeholder 5"/>
          <p:cNvSpPr>
            <a:spLocks noGrp="1"/>
          </p:cNvSpPr>
          <p:nvPr>
            <p:ph type="sldNum" sz="quarter" idx="12"/>
          </p:nvPr>
        </p:nvSpPr>
        <p:spPr/>
        <p:txBody>
          <a:bodyPr/>
          <a:lstStyle/>
          <a:p>
            <a:fld id="{0F6FCD94-4C78-4061-94A7-219B5B96B03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112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D9580-1670-4BDA-9D14-2A133AB13975}" type="datetimeFigureOut">
              <a:rPr lang="en-IN" smtClean="0"/>
              <a:t>22-06-2024</a:t>
            </a:fld>
            <a:endParaRPr lang="en-IN"/>
          </a:p>
        </p:txBody>
      </p:sp>
      <p:sp>
        <p:nvSpPr>
          <p:cNvPr id="6" name="Slide Number Placeholder 5"/>
          <p:cNvSpPr>
            <a:spLocks noGrp="1"/>
          </p:cNvSpPr>
          <p:nvPr>
            <p:ph type="sldNum" sz="quarter" idx="12"/>
          </p:nvPr>
        </p:nvSpPr>
        <p:spPr/>
        <p:txBody>
          <a:bodyPr/>
          <a:lstStyle/>
          <a:p>
            <a:fld id="{0F6FCD94-4C78-4061-94A7-219B5B96B03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5563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6D9580-1670-4BDA-9D14-2A133AB13975}" type="datetimeFigureOut">
              <a:rPr lang="en-IN" smtClean="0"/>
              <a:t>22-06-2024</a:t>
            </a:fld>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F6FCD94-4C78-4061-94A7-219B5B96B03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8265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D9580-1670-4BDA-9D14-2A133AB13975}" type="datetimeFigureOut">
              <a:rPr lang="en-IN" smtClean="0"/>
              <a:t>22-06-2024</a:t>
            </a:fld>
            <a:endParaRPr lang="en-IN"/>
          </a:p>
        </p:txBody>
      </p:sp>
      <p:sp>
        <p:nvSpPr>
          <p:cNvPr id="6" name="Slide Number Placeholder 5"/>
          <p:cNvSpPr>
            <a:spLocks noGrp="1"/>
          </p:cNvSpPr>
          <p:nvPr>
            <p:ph type="sldNum" sz="quarter" idx="12"/>
          </p:nvPr>
        </p:nvSpPr>
        <p:spPr/>
        <p:txBody>
          <a:bodyPr/>
          <a:lstStyle/>
          <a:p>
            <a:fld id="{0F6FCD94-4C78-4061-94A7-219B5B96B03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5716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6D9580-1670-4BDA-9D14-2A133AB13975}" type="datetimeFigureOut">
              <a:rPr lang="en-IN" smtClean="0"/>
              <a:t>22-06-2024</a:t>
            </a:fld>
            <a:endParaRPr lang="en-IN"/>
          </a:p>
        </p:txBody>
      </p:sp>
      <p:sp>
        <p:nvSpPr>
          <p:cNvPr id="6" name="Slide Number Placeholder 5"/>
          <p:cNvSpPr>
            <a:spLocks noGrp="1"/>
          </p:cNvSpPr>
          <p:nvPr>
            <p:ph type="sldNum" sz="quarter" idx="12"/>
          </p:nvPr>
        </p:nvSpPr>
        <p:spPr/>
        <p:txBody>
          <a:bodyPr/>
          <a:lstStyle/>
          <a:p>
            <a:fld id="{0F6FCD94-4C78-4061-94A7-219B5B96B03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9824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6D9580-1670-4BDA-9D14-2A133AB13975}" type="datetimeFigureOut">
              <a:rPr lang="en-IN" smtClean="0"/>
              <a:t>22-06-2024</a:t>
            </a:fld>
            <a:endParaRPr lang="en-IN"/>
          </a:p>
        </p:txBody>
      </p:sp>
      <p:sp>
        <p:nvSpPr>
          <p:cNvPr id="7" name="Slide Number Placeholder 6"/>
          <p:cNvSpPr>
            <a:spLocks noGrp="1"/>
          </p:cNvSpPr>
          <p:nvPr>
            <p:ph type="sldNum" sz="quarter" idx="12"/>
          </p:nvPr>
        </p:nvSpPr>
        <p:spPr/>
        <p:txBody>
          <a:bodyPr/>
          <a:lstStyle/>
          <a:p>
            <a:fld id="{0F6FCD94-4C78-4061-94A7-219B5B96B03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5207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6D9580-1670-4BDA-9D14-2A133AB13975}" type="datetimeFigureOut">
              <a:rPr lang="en-IN" smtClean="0"/>
              <a:t>22-06-2024</a:t>
            </a:fld>
            <a:endParaRPr lang="en-IN"/>
          </a:p>
        </p:txBody>
      </p:sp>
      <p:sp>
        <p:nvSpPr>
          <p:cNvPr id="9" name="Slide Number Placeholder 8"/>
          <p:cNvSpPr>
            <a:spLocks noGrp="1"/>
          </p:cNvSpPr>
          <p:nvPr>
            <p:ph type="sldNum" sz="quarter" idx="12"/>
          </p:nvPr>
        </p:nvSpPr>
        <p:spPr/>
        <p:txBody>
          <a:bodyPr/>
          <a:lstStyle/>
          <a:p>
            <a:fld id="{0F6FCD94-4C78-4061-94A7-219B5B96B03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9975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6D9580-1670-4BDA-9D14-2A133AB13975}" type="datetimeFigureOut">
              <a:rPr lang="en-IN" smtClean="0"/>
              <a:t>22-06-2024</a:t>
            </a:fld>
            <a:endParaRPr lang="en-IN"/>
          </a:p>
        </p:txBody>
      </p:sp>
      <p:sp>
        <p:nvSpPr>
          <p:cNvPr id="5" name="Slide Number Placeholder 4"/>
          <p:cNvSpPr>
            <a:spLocks noGrp="1"/>
          </p:cNvSpPr>
          <p:nvPr>
            <p:ph type="sldNum" sz="quarter" idx="12"/>
          </p:nvPr>
        </p:nvSpPr>
        <p:spPr/>
        <p:txBody>
          <a:bodyPr/>
          <a:lstStyle/>
          <a:p>
            <a:fld id="{0F6FCD94-4C78-4061-94A7-219B5B96B03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49560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D9580-1670-4BDA-9D14-2A133AB13975}" type="datetimeFigureOut">
              <a:rPr lang="en-IN" smtClean="0"/>
              <a:t>22-06-2024</a:t>
            </a:fld>
            <a:endParaRPr lang="en-IN"/>
          </a:p>
        </p:txBody>
      </p:sp>
      <p:sp>
        <p:nvSpPr>
          <p:cNvPr id="4" name="Slide Number Placeholder 3"/>
          <p:cNvSpPr>
            <a:spLocks noGrp="1"/>
          </p:cNvSpPr>
          <p:nvPr>
            <p:ph type="sldNum" sz="quarter" idx="12"/>
          </p:nvPr>
        </p:nvSpPr>
        <p:spPr/>
        <p:txBody>
          <a:bodyPr/>
          <a:lstStyle/>
          <a:p>
            <a:fld id="{0F6FCD94-4C78-4061-94A7-219B5B96B034}" type="slidenum">
              <a:rPr lang="en-IN" smtClean="0"/>
              <a:t>‹#›</a:t>
            </a:fld>
            <a:endParaRPr lang="en-IN"/>
          </a:p>
        </p:txBody>
      </p:sp>
    </p:spTree>
    <p:extLst>
      <p:ext uri="{BB962C8B-B14F-4D97-AF65-F5344CB8AC3E}">
        <p14:creationId xmlns:p14="http://schemas.microsoft.com/office/powerpoint/2010/main" val="17628720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6D9580-1670-4BDA-9D14-2A133AB13975}" type="datetimeFigureOut">
              <a:rPr lang="en-IN" smtClean="0"/>
              <a:t>22-06-2024</a:t>
            </a:fld>
            <a:endParaRPr lang="en-IN"/>
          </a:p>
        </p:txBody>
      </p:sp>
      <p:sp>
        <p:nvSpPr>
          <p:cNvPr id="7" name="Slide Number Placeholder 6"/>
          <p:cNvSpPr>
            <a:spLocks noGrp="1"/>
          </p:cNvSpPr>
          <p:nvPr>
            <p:ph type="sldNum" sz="quarter" idx="12"/>
          </p:nvPr>
        </p:nvSpPr>
        <p:spPr/>
        <p:txBody>
          <a:bodyPr/>
          <a:lstStyle/>
          <a:p>
            <a:fld id="{0F6FCD94-4C78-4061-94A7-219B5B96B03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8373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D9580-1670-4BDA-9D14-2A133AB13975}" type="datetimeFigureOut">
              <a:rPr lang="en-IN" smtClean="0"/>
              <a:t>22-06-2024</a:t>
            </a:fld>
            <a:endParaRPr lang="en-IN"/>
          </a:p>
        </p:txBody>
      </p:sp>
      <p:sp>
        <p:nvSpPr>
          <p:cNvPr id="6" name="Slide Number Placeholder 5"/>
          <p:cNvSpPr>
            <a:spLocks noGrp="1"/>
          </p:cNvSpPr>
          <p:nvPr>
            <p:ph type="sldNum" sz="quarter" idx="12"/>
          </p:nvPr>
        </p:nvSpPr>
        <p:spPr/>
        <p:txBody>
          <a:bodyPr/>
          <a:lstStyle/>
          <a:p>
            <a:fld id="{0F6FCD94-4C78-4061-94A7-219B5B96B03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16515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A6D9580-1670-4BDA-9D14-2A133AB13975}" type="datetimeFigureOut">
              <a:rPr lang="en-IN" smtClean="0"/>
              <a:t>22-06-2024</a:t>
            </a:fld>
            <a:endParaRPr lang="en-IN"/>
          </a:p>
        </p:txBody>
      </p:sp>
      <p:sp>
        <p:nvSpPr>
          <p:cNvPr id="7" name="Slide Number Placeholder 6"/>
          <p:cNvSpPr>
            <a:spLocks noGrp="1"/>
          </p:cNvSpPr>
          <p:nvPr>
            <p:ph type="sldNum" sz="quarter" idx="12"/>
          </p:nvPr>
        </p:nvSpPr>
        <p:spPr/>
        <p:txBody>
          <a:bodyPr/>
          <a:lstStyle/>
          <a:p>
            <a:fld id="{0F6FCD94-4C78-4061-94A7-219B5B96B03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69693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D9580-1670-4BDA-9D14-2A133AB13975}" type="datetimeFigureOut">
              <a:rPr lang="en-IN" smtClean="0"/>
              <a:t>22-06-2024</a:t>
            </a:fld>
            <a:endParaRPr lang="en-IN"/>
          </a:p>
        </p:txBody>
      </p:sp>
      <p:sp>
        <p:nvSpPr>
          <p:cNvPr id="6" name="Slide Number Placeholder 5"/>
          <p:cNvSpPr>
            <a:spLocks noGrp="1"/>
          </p:cNvSpPr>
          <p:nvPr>
            <p:ph type="sldNum" sz="quarter" idx="12"/>
          </p:nvPr>
        </p:nvSpPr>
        <p:spPr/>
        <p:txBody>
          <a:bodyPr/>
          <a:lstStyle/>
          <a:p>
            <a:fld id="{0F6FCD94-4C78-4061-94A7-219B5B96B03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67147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D9580-1670-4BDA-9D14-2A133AB13975}" type="datetimeFigureOut">
              <a:rPr lang="en-IN" smtClean="0"/>
              <a:t>22-06-2024</a:t>
            </a:fld>
            <a:endParaRPr lang="en-IN"/>
          </a:p>
        </p:txBody>
      </p:sp>
      <p:sp>
        <p:nvSpPr>
          <p:cNvPr id="6" name="Slide Number Placeholder 5"/>
          <p:cNvSpPr>
            <a:spLocks noGrp="1"/>
          </p:cNvSpPr>
          <p:nvPr>
            <p:ph type="sldNum" sz="quarter" idx="12"/>
          </p:nvPr>
        </p:nvSpPr>
        <p:spPr/>
        <p:txBody>
          <a:bodyPr/>
          <a:lstStyle/>
          <a:p>
            <a:fld id="{0F6FCD94-4C78-4061-94A7-219B5B96B03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856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6D9580-1670-4BDA-9D14-2A133AB13975}" type="datetimeFigureOut">
              <a:rPr lang="en-IN" smtClean="0"/>
              <a:t>22-06-2024</a:t>
            </a:fld>
            <a:endParaRPr lang="en-IN"/>
          </a:p>
        </p:txBody>
      </p:sp>
      <p:sp>
        <p:nvSpPr>
          <p:cNvPr id="6" name="Slide Number Placeholder 5"/>
          <p:cNvSpPr>
            <a:spLocks noGrp="1"/>
          </p:cNvSpPr>
          <p:nvPr>
            <p:ph type="sldNum" sz="quarter" idx="12"/>
          </p:nvPr>
        </p:nvSpPr>
        <p:spPr/>
        <p:txBody>
          <a:bodyPr/>
          <a:lstStyle/>
          <a:p>
            <a:fld id="{0F6FCD94-4C78-4061-94A7-219B5B96B03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0939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6D9580-1670-4BDA-9D14-2A133AB13975}" type="datetimeFigureOut">
              <a:rPr lang="en-IN" smtClean="0"/>
              <a:t>22-06-2024</a:t>
            </a:fld>
            <a:endParaRPr lang="en-IN"/>
          </a:p>
        </p:txBody>
      </p:sp>
      <p:sp>
        <p:nvSpPr>
          <p:cNvPr id="7" name="Slide Number Placeholder 6"/>
          <p:cNvSpPr>
            <a:spLocks noGrp="1"/>
          </p:cNvSpPr>
          <p:nvPr>
            <p:ph type="sldNum" sz="quarter" idx="12"/>
          </p:nvPr>
        </p:nvSpPr>
        <p:spPr/>
        <p:txBody>
          <a:bodyPr/>
          <a:lstStyle/>
          <a:p>
            <a:fld id="{0F6FCD94-4C78-4061-94A7-219B5B96B03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7548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6D9580-1670-4BDA-9D14-2A133AB13975}" type="datetimeFigureOut">
              <a:rPr lang="en-IN" smtClean="0"/>
              <a:t>22-06-2024</a:t>
            </a:fld>
            <a:endParaRPr lang="en-IN"/>
          </a:p>
        </p:txBody>
      </p:sp>
      <p:sp>
        <p:nvSpPr>
          <p:cNvPr id="9" name="Slide Number Placeholder 8"/>
          <p:cNvSpPr>
            <a:spLocks noGrp="1"/>
          </p:cNvSpPr>
          <p:nvPr>
            <p:ph type="sldNum" sz="quarter" idx="12"/>
          </p:nvPr>
        </p:nvSpPr>
        <p:spPr/>
        <p:txBody>
          <a:bodyPr/>
          <a:lstStyle/>
          <a:p>
            <a:fld id="{0F6FCD94-4C78-4061-94A7-219B5B96B03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2736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6D9580-1670-4BDA-9D14-2A133AB13975}" type="datetimeFigureOut">
              <a:rPr lang="en-IN" smtClean="0"/>
              <a:t>22-06-2024</a:t>
            </a:fld>
            <a:endParaRPr lang="en-IN"/>
          </a:p>
        </p:txBody>
      </p:sp>
      <p:sp>
        <p:nvSpPr>
          <p:cNvPr id="5" name="Slide Number Placeholder 4"/>
          <p:cNvSpPr>
            <a:spLocks noGrp="1"/>
          </p:cNvSpPr>
          <p:nvPr>
            <p:ph type="sldNum" sz="quarter" idx="12"/>
          </p:nvPr>
        </p:nvSpPr>
        <p:spPr/>
        <p:txBody>
          <a:bodyPr/>
          <a:lstStyle/>
          <a:p>
            <a:fld id="{0F6FCD94-4C78-4061-94A7-219B5B96B03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1667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D9580-1670-4BDA-9D14-2A133AB13975}" type="datetimeFigureOut">
              <a:rPr lang="en-IN" smtClean="0"/>
              <a:t>22-06-2024</a:t>
            </a:fld>
            <a:endParaRPr lang="en-IN"/>
          </a:p>
        </p:txBody>
      </p:sp>
      <p:sp>
        <p:nvSpPr>
          <p:cNvPr id="4" name="Slide Number Placeholder 3"/>
          <p:cNvSpPr>
            <a:spLocks noGrp="1"/>
          </p:cNvSpPr>
          <p:nvPr>
            <p:ph type="sldNum" sz="quarter" idx="12"/>
          </p:nvPr>
        </p:nvSpPr>
        <p:spPr/>
        <p:txBody>
          <a:bodyPr/>
          <a:lstStyle/>
          <a:p>
            <a:fld id="{0F6FCD94-4C78-4061-94A7-219B5B96B034}" type="slidenum">
              <a:rPr lang="en-IN" smtClean="0"/>
              <a:t>‹#›</a:t>
            </a:fld>
            <a:endParaRPr lang="en-IN"/>
          </a:p>
        </p:txBody>
      </p:sp>
    </p:spTree>
    <p:extLst>
      <p:ext uri="{BB962C8B-B14F-4D97-AF65-F5344CB8AC3E}">
        <p14:creationId xmlns:p14="http://schemas.microsoft.com/office/powerpoint/2010/main" val="63550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6D9580-1670-4BDA-9D14-2A133AB13975}" type="datetimeFigureOut">
              <a:rPr lang="en-IN" smtClean="0"/>
              <a:t>22-06-2024</a:t>
            </a:fld>
            <a:endParaRPr lang="en-IN"/>
          </a:p>
        </p:txBody>
      </p:sp>
      <p:sp>
        <p:nvSpPr>
          <p:cNvPr id="7" name="Slide Number Placeholder 6"/>
          <p:cNvSpPr>
            <a:spLocks noGrp="1"/>
          </p:cNvSpPr>
          <p:nvPr>
            <p:ph type="sldNum" sz="quarter" idx="12"/>
          </p:nvPr>
        </p:nvSpPr>
        <p:spPr/>
        <p:txBody>
          <a:bodyPr/>
          <a:lstStyle/>
          <a:p>
            <a:fld id="{0F6FCD94-4C78-4061-94A7-219B5B96B03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938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A6D9580-1670-4BDA-9D14-2A133AB13975}" type="datetimeFigureOut">
              <a:rPr lang="en-IN" smtClean="0"/>
              <a:t>22-06-2024</a:t>
            </a:fld>
            <a:endParaRPr lang="en-IN"/>
          </a:p>
        </p:txBody>
      </p:sp>
      <p:sp>
        <p:nvSpPr>
          <p:cNvPr id="7" name="Slide Number Placeholder 6"/>
          <p:cNvSpPr>
            <a:spLocks noGrp="1"/>
          </p:cNvSpPr>
          <p:nvPr>
            <p:ph type="sldNum" sz="quarter" idx="12"/>
          </p:nvPr>
        </p:nvSpPr>
        <p:spPr/>
        <p:txBody>
          <a:bodyPr/>
          <a:lstStyle/>
          <a:p>
            <a:fld id="{0F6FCD94-4C78-4061-94A7-219B5B96B03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7214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A6D9580-1670-4BDA-9D14-2A133AB13975}" type="datetimeFigureOut">
              <a:rPr lang="en-IN" smtClean="0"/>
              <a:t>22-06-2024</a:t>
            </a:fld>
            <a:endParaRPr lang="en-IN"/>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0F6FCD94-4C78-4061-94A7-219B5B96B03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 xmlns:a16="http://schemas.microsoft.com/office/drawing/2014/main" id="{D33DD7EC-6054-A5D7-0F93-3916702EC90E}"/>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 xmlns:a16="http://schemas.microsoft.com/office/drawing/2014/main" id="{DB6D7A70-9470-38A5-6785-933F5C089234}"/>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 xmlns:a16="http://schemas.microsoft.com/office/drawing/2014/main" id="{A51BE3ED-273E-B0A1-FC3A-EE01E1A92D27}"/>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7293272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A6D9580-1670-4BDA-9D14-2A133AB13975}" type="datetimeFigureOut">
              <a:rPr lang="en-IN" smtClean="0"/>
              <a:t>22-06-2024</a:t>
            </a:fld>
            <a:endParaRPr lang="en-IN"/>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0F6FCD94-4C78-4061-94A7-219B5B96B03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 xmlns:a16="http://schemas.microsoft.com/office/drawing/2014/main" id="{D33DD7EC-6054-A5D7-0F93-3916702EC90E}"/>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 xmlns:a16="http://schemas.microsoft.com/office/drawing/2014/main" id="{DB6D7A70-9470-38A5-6785-933F5C089234}"/>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 xmlns:a16="http://schemas.microsoft.com/office/drawing/2014/main" id="{A51BE3ED-273E-B0A1-FC3A-EE01E1A92D27}"/>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471199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hyperlink" Target="https://jfrog.com/integration/docker-registry/" TargetMode="External"/><Relationship Id="rId2" Type="http://schemas.openxmlformats.org/officeDocument/2006/relationships/hyperlink" Target="https://jfrog.com/container-registry/"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 name="Google Shape;475;p16">
            <a:extLst>
              <a:ext uri="{FF2B5EF4-FFF2-40B4-BE49-F238E27FC236}">
                <a16:creationId xmlns="" xmlns:a16="http://schemas.microsoft.com/office/drawing/2014/main" id="{0D82E80F-BDB7-0749-6E91-9E1F5FBC3FE7}"/>
              </a:ext>
            </a:extLst>
          </p:cNvPr>
          <p:cNvSpPr txBox="1"/>
          <p:nvPr/>
        </p:nvSpPr>
        <p:spPr>
          <a:xfrm>
            <a:off x="3663678" y="357019"/>
            <a:ext cx="5448301" cy="584735"/>
          </a:xfrm>
          <a:prstGeom prst="rect">
            <a:avLst/>
          </a:prstGeom>
          <a:noFill/>
          <a:ln>
            <a:noFill/>
          </a:ln>
          <a:effectLst/>
        </p:spPr>
        <p:txBody>
          <a:bodyPr spcFirstLastPara="1" wrap="square" lIns="91425" tIns="45700" rIns="91425" bIns="45700" anchor="t" anchorCtr="0">
            <a:spAutoFit/>
          </a:bodyPr>
          <a:lstStyle/>
          <a:p>
            <a:pPr algn="ctr"/>
            <a:r>
              <a:rPr lang="en-US" sz="3200" b="1" u="sng" cap="all" dirty="0">
                <a:ln/>
                <a:solidFill>
                  <a:srgbClr val="C00000"/>
                </a:solidFill>
                <a:cs typeface="Poppins" panose="00000500000000000000" pitchFamily="2" charset="0"/>
              </a:rPr>
              <a:t>DEPARTMENT OF CSE</a:t>
            </a:r>
          </a:p>
        </p:txBody>
      </p:sp>
      <p:sp>
        <p:nvSpPr>
          <p:cNvPr id="5" name="Google Shape;476;p16">
            <a:extLst>
              <a:ext uri="{FF2B5EF4-FFF2-40B4-BE49-F238E27FC236}">
                <a16:creationId xmlns="" xmlns:a16="http://schemas.microsoft.com/office/drawing/2014/main" id="{813E5521-4B1D-7E4F-BDDB-4B4CD5EDDC94}"/>
              </a:ext>
            </a:extLst>
          </p:cNvPr>
          <p:cNvSpPr txBox="1"/>
          <p:nvPr/>
        </p:nvSpPr>
        <p:spPr>
          <a:xfrm>
            <a:off x="2091448" y="1193798"/>
            <a:ext cx="8433880" cy="2308284"/>
          </a:xfrm>
          <a:prstGeom prst="rect">
            <a:avLst/>
          </a:prstGeom>
          <a:noFill/>
          <a:ln>
            <a:noFill/>
          </a:ln>
        </p:spPr>
        <p:txBody>
          <a:bodyPr spcFirstLastPara="1" wrap="square" lIns="91425" tIns="45700" rIns="91425" bIns="45700" anchor="t" anchorCtr="0">
            <a:spAutoFit/>
          </a:bodyPr>
          <a:lstStyle/>
          <a:p>
            <a:pPr algn="ctr"/>
            <a:r>
              <a:rPr lang="en-US" sz="3000" b="1" cap="all" dirty="0">
                <a:ln/>
                <a:solidFill>
                  <a:srgbClr val="C00000"/>
                </a:solidFill>
                <a:cs typeface="Poppins" panose="00000500000000000000" pitchFamily="2" charset="0"/>
                <a:sym typeface="BioRhyme ExtraBold"/>
              </a:rPr>
              <a:t>COURSE NAME – </a:t>
            </a:r>
            <a:r>
              <a:rPr lang="en-IN" sz="3000" b="1" cap="all" dirty="0">
                <a:ln/>
                <a:solidFill>
                  <a:srgbClr val="C00000"/>
                </a:solidFill>
                <a:cs typeface="Poppins" panose="00000500000000000000" pitchFamily="2" charset="0"/>
              </a:rPr>
              <a:t>CLOUD DEVOPS (EPAM)</a:t>
            </a:r>
          </a:p>
          <a:p>
            <a:pPr marR="0" lvl="0" indent="0" algn="ctr">
              <a:spcBef>
                <a:spcPts val="0"/>
              </a:spcBef>
              <a:spcAft>
                <a:spcPts val="0"/>
              </a:spcAft>
              <a:buNone/>
            </a:pPr>
            <a:endParaRPr lang="en-US" sz="30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3200" b="1" cap="all" dirty="0">
              <a:ln/>
              <a:solidFill>
                <a:srgbClr val="C00000"/>
              </a:solidFill>
              <a:cs typeface="Poppins" panose="00000500000000000000" pitchFamily="2" charset="0"/>
              <a:sym typeface="BioRhyme ExtraBold"/>
            </a:endParaRPr>
          </a:p>
          <a:p>
            <a:pPr algn="ctr"/>
            <a:r>
              <a:rPr lang="en-US" sz="3000" b="1" cap="all" dirty="0">
                <a:ln/>
                <a:solidFill>
                  <a:srgbClr val="C00000"/>
                </a:solidFill>
                <a:cs typeface="Poppins"/>
                <a:sym typeface="BioRhyme ExtraBold"/>
              </a:rPr>
              <a:t>COURSE CODE – </a:t>
            </a:r>
            <a:r>
              <a:rPr lang="en-IN" sz="3000" b="1" cap="all" dirty="0" smtClean="0">
                <a:ln/>
                <a:solidFill>
                  <a:srgbClr val="C00000"/>
                </a:solidFill>
                <a:cs typeface="Poppins"/>
              </a:rPr>
              <a:t>22cs2243f</a:t>
            </a:r>
            <a:endParaRPr lang="en-US" sz="30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p:txBody>
      </p:sp>
      <p:sp>
        <p:nvSpPr>
          <p:cNvPr id="7" name="TextBox 6">
            <a:extLst>
              <a:ext uri="{FF2B5EF4-FFF2-40B4-BE49-F238E27FC236}">
                <a16:creationId xmlns="" xmlns:a16="http://schemas.microsoft.com/office/drawing/2014/main" id="{2E5A2283-D36F-39F5-622B-2240BAE759C7}"/>
              </a:ext>
            </a:extLst>
          </p:cNvPr>
          <p:cNvSpPr txBox="1"/>
          <p:nvPr/>
        </p:nvSpPr>
        <p:spPr>
          <a:xfrm>
            <a:off x="2373550" y="3815681"/>
            <a:ext cx="8647889" cy="1077218"/>
          </a:xfrm>
          <a:prstGeom prst="rect">
            <a:avLst/>
          </a:prstGeom>
          <a:noFill/>
        </p:spPr>
        <p:txBody>
          <a:bodyPr wrap="square" lIns="91440" tIns="45720" rIns="91440" bIns="45720" anchor="t">
            <a:spAutoFit/>
          </a:bodyPr>
          <a:lstStyle/>
          <a:p>
            <a:pPr marR="0" lvl="0" indent="0" algn="ctr">
              <a:spcBef>
                <a:spcPts val="0"/>
              </a:spcBef>
              <a:spcAft>
                <a:spcPts val="0"/>
              </a:spcAft>
              <a:buNone/>
            </a:pPr>
            <a:r>
              <a:rPr lang="en-US" sz="3200" b="1" cap="all" dirty="0">
                <a:ln/>
                <a:solidFill>
                  <a:srgbClr val="C00000"/>
                </a:solidFill>
                <a:cs typeface="Poppins"/>
                <a:sym typeface="BioRhyme ExtraBold"/>
              </a:rPr>
              <a:t>Topic: </a:t>
            </a:r>
            <a:r>
              <a:rPr lang="en-US" sz="3200" b="1" cap="all" dirty="0" smtClean="0">
                <a:ln/>
                <a:solidFill>
                  <a:srgbClr val="C00000"/>
                </a:solidFill>
                <a:cs typeface="Poppins"/>
                <a:sym typeface="BioRhyme ExtraBold"/>
              </a:rPr>
              <a:t>integrating </a:t>
            </a:r>
            <a:r>
              <a:rPr lang="en-US" sz="3200" b="1" cap="all" dirty="0" err="1" smtClean="0">
                <a:ln/>
                <a:solidFill>
                  <a:srgbClr val="C00000"/>
                </a:solidFill>
                <a:cs typeface="Poppins"/>
                <a:sym typeface="BioRhyme ExtraBold"/>
              </a:rPr>
              <a:t>jenkins</a:t>
            </a:r>
            <a:r>
              <a:rPr lang="en-US" sz="3200" b="1" cap="all" dirty="0" smtClean="0">
                <a:ln/>
                <a:solidFill>
                  <a:srgbClr val="C00000"/>
                </a:solidFill>
                <a:cs typeface="Poppins"/>
                <a:sym typeface="BioRhyme ExtraBold"/>
              </a:rPr>
              <a:t> with email</a:t>
            </a:r>
            <a:endParaRPr lang="en-US" sz="3200" b="1" cap="all" dirty="0">
              <a:ln/>
              <a:solidFill>
                <a:srgbClr val="C00000"/>
              </a:solidFill>
              <a:cs typeface="Poppins" panose="00000500000000000000" pitchFamily="2" charset="0"/>
              <a:sym typeface="BioRhyme ExtraBold"/>
            </a:endParaRPr>
          </a:p>
        </p:txBody>
      </p:sp>
    </p:spTree>
    <p:extLst>
      <p:ext uri="{BB962C8B-B14F-4D97-AF65-F5344CB8AC3E}">
        <p14:creationId xmlns:p14="http://schemas.microsoft.com/office/powerpoint/2010/main" val="203001246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344337-6E5B-5B32-62C7-73CC83AFC0C6}"/>
              </a:ext>
            </a:extLst>
          </p:cNvPr>
          <p:cNvSpPr>
            <a:spLocks noGrp="1"/>
          </p:cNvSpPr>
          <p:nvPr>
            <p:ph type="title"/>
          </p:nvPr>
        </p:nvSpPr>
        <p:spPr/>
        <p:txBody>
          <a:bodyPr/>
          <a:lstStyle/>
          <a:p>
            <a:r>
              <a:rPr lang="en-IN" b="1" i="0" dirty="0">
                <a:solidFill>
                  <a:srgbClr val="2F2F2F"/>
                </a:solidFill>
                <a:effectLst/>
                <a:latin typeface="Open Sans" panose="020B0606030504020204" pitchFamily="34" charset="0"/>
              </a:rPr>
              <a:t>Registries</a:t>
            </a:r>
            <a:br>
              <a:rPr lang="en-IN" b="1" i="0" dirty="0">
                <a:solidFill>
                  <a:srgbClr val="2F2F2F"/>
                </a:solidFill>
                <a:effectLst/>
                <a:latin typeface="Open Sans" panose="020B0606030504020204" pitchFamily="34" charset="0"/>
              </a:rPr>
            </a:br>
            <a:endParaRPr lang="en-IN" dirty="0"/>
          </a:p>
        </p:txBody>
      </p:sp>
      <p:sp>
        <p:nvSpPr>
          <p:cNvPr id="3" name="Content Placeholder 2">
            <a:extLst>
              <a:ext uri="{FF2B5EF4-FFF2-40B4-BE49-F238E27FC236}">
                <a16:creationId xmlns="" xmlns:a16="http://schemas.microsoft.com/office/drawing/2014/main" id="{836F8273-5AA5-1ED8-162F-001C9F47662E}"/>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2F2F2F"/>
                </a:solidFill>
                <a:effectLst/>
                <a:latin typeface="Open Sans" panose="020B0606030504020204" pitchFamily="34" charset="0"/>
              </a:rPr>
              <a:t>Third-party registry services</a:t>
            </a:r>
            <a:r>
              <a:rPr lang="en-US" b="0" i="0" dirty="0">
                <a:solidFill>
                  <a:srgbClr val="2F2F2F"/>
                </a:solidFill>
                <a:effectLst/>
                <a:latin typeface="Open Sans" panose="020B0606030504020204" pitchFamily="34" charset="0"/>
              </a:rPr>
              <a:t>: Fully managed offerings that serve as a central point of access to your own container images, providing a way to store, manage, and secure them without the operational headache of running your own on-premises registry. Examples of third-party registry offerings that support Docker images include Red Hat Quay, Amazon ECR, Azure Container Registry, Google Container Registry, and the </a:t>
            </a:r>
            <a:r>
              <a:rPr lang="en-US" b="0" i="0" u="none" strike="noStrike" dirty="0" err="1">
                <a:solidFill>
                  <a:srgbClr val="40BE46"/>
                </a:solidFill>
                <a:effectLst/>
                <a:latin typeface="Open Sans" panose="020B0606030504020204" pitchFamily="34" charset="0"/>
                <a:hlinkClick r:id="rId2"/>
              </a:rPr>
              <a:t>JFrog</a:t>
            </a:r>
            <a:r>
              <a:rPr lang="en-US" b="0" i="0" u="none" strike="noStrike" dirty="0">
                <a:solidFill>
                  <a:srgbClr val="40BE46"/>
                </a:solidFill>
                <a:effectLst/>
                <a:latin typeface="Open Sans" panose="020B0606030504020204" pitchFamily="34" charset="0"/>
                <a:hlinkClick r:id="rId2"/>
              </a:rPr>
              <a:t> Container Registry</a:t>
            </a:r>
            <a:r>
              <a:rPr lang="en-US" b="0" i="0" dirty="0">
                <a:solidFill>
                  <a:srgbClr val="2F2F2F"/>
                </a:solidFill>
                <a:effectLst/>
                <a:latin typeface="Open Sans" panose="020B0606030504020204" pitchFamily="34" charset="0"/>
              </a:rPr>
              <a:t>.</a:t>
            </a:r>
          </a:p>
          <a:p>
            <a:pPr algn="l">
              <a:buFont typeface="Arial" panose="020B0604020202020204" pitchFamily="34" charset="0"/>
              <a:buChar char="•"/>
            </a:pPr>
            <a:r>
              <a:rPr lang="en-US" b="1" i="0" dirty="0">
                <a:solidFill>
                  <a:srgbClr val="2F2F2F"/>
                </a:solidFill>
                <a:effectLst/>
                <a:latin typeface="Open Sans" panose="020B0606030504020204" pitchFamily="34" charset="0"/>
              </a:rPr>
              <a:t>Self-hosted registries</a:t>
            </a:r>
            <a:r>
              <a:rPr lang="en-US" b="0" i="0" dirty="0">
                <a:solidFill>
                  <a:srgbClr val="2F2F2F"/>
                </a:solidFill>
                <a:effectLst/>
                <a:latin typeface="Open Sans" panose="020B0606030504020204" pitchFamily="34" charset="0"/>
              </a:rPr>
              <a:t>: A registry model favored by organizations that prefer to host container images on their own on-premises infrastructure – typically due to security, compliance concerns or lower latency requirements. To run your own self-hosted registry, you’ll need to deploy a registry server. Alternatively, you can set up your own private, remote, and virtual </a:t>
            </a:r>
            <a:r>
              <a:rPr lang="en-US" b="0" i="0" u="none" strike="noStrike" dirty="0">
                <a:solidFill>
                  <a:srgbClr val="40BE46"/>
                </a:solidFill>
                <a:effectLst/>
                <a:latin typeface="Open Sans" panose="020B0606030504020204" pitchFamily="34" charset="0"/>
                <a:hlinkClick r:id="rId3"/>
              </a:rPr>
              <a:t>Docker registry</a:t>
            </a:r>
            <a:r>
              <a:rPr lang="en-US" b="0" i="0" dirty="0">
                <a:solidFill>
                  <a:srgbClr val="2F2F2F"/>
                </a:solidFill>
                <a:effectLst/>
                <a:latin typeface="Open Sans" panose="020B0606030504020204" pitchFamily="34" charset="0"/>
              </a:rPr>
              <a:t>.</a:t>
            </a:r>
          </a:p>
          <a:p>
            <a:endParaRPr lang="en-IN" dirty="0"/>
          </a:p>
        </p:txBody>
      </p:sp>
    </p:spTree>
    <p:extLst>
      <p:ext uri="{BB962C8B-B14F-4D97-AF65-F5344CB8AC3E}">
        <p14:creationId xmlns:p14="http://schemas.microsoft.com/office/powerpoint/2010/main" val="2778878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456C66-F69D-78B2-9A80-BDF8A217A297}"/>
              </a:ext>
            </a:extLst>
          </p:cNvPr>
          <p:cNvSpPr>
            <a:spLocks noGrp="1"/>
          </p:cNvSpPr>
          <p:nvPr>
            <p:ph type="title"/>
          </p:nvPr>
        </p:nvSpPr>
        <p:spPr/>
        <p:txBody>
          <a:bodyPr/>
          <a:lstStyle/>
          <a:p>
            <a:r>
              <a:rPr lang="en-US" b="1" i="0" dirty="0">
                <a:solidFill>
                  <a:srgbClr val="2F2F2F"/>
                </a:solidFill>
                <a:effectLst/>
                <a:latin typeface="Open Sans" panose="020B0606030504020204" pitchFamily="34" charset="0"/>
              </a:rPr>
              <a:t>to Create a Docker Image</a:t>
            </a:r>
            <a:br>
              <a:rPr lang="en-US" b="1" i="0" dirty="0">
                <a:solidFill>
                  <a:srgbClr val="2F2F2F"/>
                </a:solidFill>
                <a:effectLst/>
                <a:latin typeface="Open Sans" panose="020B0606030504020204" pitchFamily="34" charset="0"/>
              </a:rPr>
            </a:br>
            <a:endParaRPr lang="en-IN" dirty="0"/>
          </a:p>
        </p:txBody>
      </p:sp>
      <p:sp>
        <p:nvSpPr>
          <p:cNvPr id="3" name="Content Placeholder 2">
            <a:extLst>
              <a:ext uri="{FF2B5EF4-FFF2-40B4-BE49-F238E27FC236}">
                <a16:creationId xmlns="" xmlns:a16="http://schemas.microsoft.com/office/drawing/2014/main" id="{962FD890-8E30-EB17-F576-945966077714}"/>
              </a:ext>
            </a:extLst>
          </p:cNvPr>
          <p:cNvSpPr>
            <a:spLocks noGrp="1"/>
          </p:cNvSpPr>
          <p:nvPr>
            <p:ph idx="1"/>
          </p:nvPr>
        </p:nvSpPr>
        <p:spPr/>
        <p:txBody>
          <a:bodyPr/>
          <a:lstStyle/>
          <a:p>
            <a:pPr algn="l">
              <a:buFont typeface="Wingdings" panose="05000000000000000000" pitchFamily="2" charset="2"/>
              <a:buChar char="Ø"/>
            </a:pPr>
            <a:r>
              <a:rPr lang="en-US" b="0" i="0" dirty="0">
                <a:solidFill>
                  <a:srgbClr val="2F2F2F"/>
                </a:solidFill>
                <a:effectLst/>
                <a:latin typeface="Open Sans" panose="020B0606030504020204" pitchFamily="34" charset="0"/>
              </a:rPr>
              <a:t>The following is a set of simplified steps to creating an image interactively:</a:t>
            </a:r>
          </a:p>
          <a:p>
            <a:pPr algn="l">
              <a:buFont typeface="Wingdings" panose="05000000000000000000" pitchFamily="2" charset="2"/>
              <a:buChar char="Ø"/>
            </a:pPr>
            <a:r>
              <a:rPr lang="en-US" b="0" i="0" dirty="0">
                <a:solidFill>
                  <a:srgbClr val="2F2F2F"/>
                </a:solidFill>
                <a:effectLst/>
                <a:latin typeface="Open Sans" panose="020B0606030504020204" pitchFamily="34" charset="0"/>
              </a:rPr>
              <a:t>Install Docker and launch the Docker engine</a:t>
            </a:r>
          </a:p>
          <a:p>
            <a:pPr algn="l">
              <a:buFont typeface="Wingdings" panose="05000000000000000000" pitchFamily="2" charset="2"/>
              <a:buChar char="Ø"/>
            </a:pPr>
            <a:r>
              <a:rPr lang="en-US" b="0" i="0" dirty="0">
                <a:solidFill>
                  <a:srgbClr val="2F2F2F"/>
                </a:solidFill>
                <a:effectLst/>
                <a:latin typeface="Open Sans" panose="020B0606030504020204" pitchFamily="34" charset="0"/>
              </a:rPr>
              <a:t>Open a terminal session</a:t>
            </a:r>
          </a:p>
          <a:p>
            <a:pPr algn="l">
              <a:buFont typeface="Wingdings" panose="05000000000000000000" pitchFamily="2" charset="2"/>
              <a:buChar char="Ø"/>
            </a:pPr>
            <a:r>
              <a:rPr lang="en-US" b="0" i="0" dirty="0">
                <a:solidFill>
                  <a:srgbClr val="2F2F2F"/>
                </a:solidFill>
                <a:effectLst/>
                <a:latin typeface="Open Sans" panose="020B0606030504020204" pitchFamily="34" charset="0"/>
              </a:rPr>
              <a:t>Use the following </a:t>
            </a:r>
            <a:r>
              <a:rPr lang="en-US" b="1" i="0" dirty="0">
                <a:solidFill>
                  <a:srgbClr val="2F2F2F"/>
                </a:solidFill>
                <a:effectLst/>
                <a:latin typeface="Open Sans" panose="020B0606030504020204" pitchFamily="34" charset="0"/>
              </a:rPr>
              <a:t>Docker run</a:t>
            </a:r>
            <a:r>
              <a:rPr lang="en-US" b="0" i="0" dirty="0">
                <a:solidFill>
                  <a:srgbClr val="2F2F2F"/>
                </a:solidFill>
                <a:effectLst/>
                <a:latin typeface="Open Sans" panose="020B0606030504020204" pitchFamily="34" charset="0"/>
              </a:rPr>
              <a:t> command to start an interactive shell session with a container launched from the image specified by </a:t>
            </a:r>
            <a:r>
              <a:rPr lang="en-US" b="1" i="0" dirty="0" err="1">
                <a:solidFill>
                  <a:srgbClr val="2F2F2F"/>
                </a:solidFill>
                <a:effectLst/>
                <a:latin typeface="Open Sans" panose="020B0606030504020204" pitchFamily="34" charset="0"/>
              </a:rPr>
              <a:t>image_name:tag_name</a:t>
            </a:r>
            <a:r>
              <a:rPr lang="en-US" b="0" i="0" dirty="0">
                <a:solidFill>
                  <a:srgbClr val="2F2F2F"/>
                </a:solidFill>
                <a:effectLst/>
                <a:latin typeface="Open Sans" panose="020B0606030504020204" pitchFamily="34" charset="0"/>
              </a:rPr>
              <a:t>:</a:t>
            </a:r>
          </a:p>
          <a:p>
            <a:pPr algn="l">
              <a:buFont typeface="Wingdings" panose="05000000000000000000" pitchFamily="2" charset="2"/>
              <a:buChar char="Ø"/>
            </a:pPr>
            <a:r>
              <a:rPr lang="en-US" b="0" i="0" dirty="0">
                <a:solidFill>
                  <a:srgbClr val="2F2F2F"/>
                </a:solidFill>
                <a:effectLst/>
                <a:latin typeface="Open Sans" panose="020B0606030504020204" pitchFamily="34" charset="0"/>
              </a:rPr>
              <a:t>$ docker run -it </a:t>
            </a:r>
            <a:r>
              <a:rPr lang="en-US" b="0" i="0" dirty="0" err="1">
                <a:solidFill>
                  <a:srgbClr val="2F2F2F"/>
                </a:solidFill>
                <a:effectLst/>
                <a:latin typeface="Open Sans" panose="020B0606030504020204" pitchFamily="34" charset="0"/>
              </a:rPr>
              <a:t>image_name:tag_name</a:t>
            </a:r>
            <a:r>
              <a:rPr lang="en-US" b="0" i="0" dirty="0">
                <a:solidFill>
                  <a:srgbClr val="2F2F2F"/>
                </a:solidFill>
                <a:effectLst/>
                <a:latin typeface="Open Sans" panose="020B0606030504020204" pitchFamily="34" charset="0"/>
              </a:rPr>
              <a:t> bash</a:t>
            </a:r>
          </a:p>
          <a:p>
            <a:endParaRPr lang="en-IN" dirty="0"/>
          </a:p>
        </p:txBody>
      </p:sp>
    </p:spTree>
    <p:extLst>
      <p:ext uri="{BB962C8B-B14F-4D97-AF65-F5344CB8AC3E}">
        <p14:creationId xmlns:p14="http://schemas.microsoft.com/office/powerpoint/2010/main" val="2718492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DC7BBC-4F1B-7EFB-C428-4DEF454F08B7}"/>
              </a:ext>
            </a:extLst>
          </p:cNvPr>
          <p:cNvSpPr>
            <a:spLocks noGrp="1"/>
          </p:cNvSpPr>
          <p:nvPr>
            <p:ph type="title"/>
          </p:nvPr>
        </p:nvSpPr>
        <p:spPr/>
        <p:txBody>
          <a:bodyPr>
            <a:normAutofit fontScale="90000"/>
          </a:bodyPr>
          <a:lstStyle/>
          <a:p>
            <a:r>
              <a:rPr lang="en-US" b="0" i="0" dirty="0">
                <a:solidFill>
                  <a:srgbClr val="2F2F2F"/>
                </a:solidFill>
                <a:effectLst/>
                <a:latin typeface="Open Sans" panose="020B0606030504020204" pitchFamily="34" charset="0"/>
              </a:rPr>
              <a:t>launch a container environment based on the latest version of Ubuntu</a:t>
            </a:r>
            <a:br>
              <a:rPr lang="en-US" b="0" i="0" dirty="0">
                <a:solidFill>
                  <a:srgbClr val="2F2F2F"/>
                </a:solidFill>
                <a:effectLst/>
                <a:latin typeface="Open Sans" panose="020B0606030504020204" pitchFamily="34" charset="0"/>
              </a:rPr>
            </a:br>
            <a:endParaRPr lang="en-IN" dirty="0"/>
          </a:p>
        </p:txBody>
      </p:sp>
      <p:sp>
        <p:nvSpPr>
          <p:cNvPr id="3" name="Content Placeholder 2">
            <a:extLst>
              <a:ext uri="{FF2B5EF4-FFF2-40B4-BE49-F238E27FC236}">
                <a16:creationId xmlns="" xmlns:a16="http://schemas.microsoft.com/office/drawing/2014/main" id="{283C12EF-0564-4E48-31DC-EC139BBF4B4C}"/>
              </a:ext>
            </a:extLst>
          </p:cNvPr>
          <p:cNvSpPr>
            <a:spLocks noGrp="1"/>
          </p:cNvSpPr>
          <p:nvPr>
            <p:ph idx="1"/>
          </p:nvPr>
        </p:nvSpPr>
        <p:spPr/>
        <p:txBody>
          <a:bodyPr/>
          <a:lstStyle/>
          <a:p>
            <a:pPr algn="l"/>
            <a:r>
              <a:rPr lang="en-US" b="0" i="0" dirty="0">
                <a:solidFill>
                  <a:srgbClr val="2F2F2F"/>
                </a:solidFill>
                <a:effectLst/>
                <a:latin typeface="Open Sans" panose="020B0606030504020204" pitchFamily="34" charset="0"/>
              </a:rPr>
              <a:t>$ docker run -it ubuntu bash</a:t>
            </a:r>
          </a:p>
          <a:p>
            <a:pPr marL="0" indent="0">
              <a:buNone/>
            </a:pPr>
            <a:r>
              <a:rPr lang="en-IN" b="0" i="0" dirty="0">
                <a:solidFill>
                  <a:srgbClr val="2F2F2F"/>
                </a:solidFill>
                <a:effectLst/>
                <a:latin typeface="Open Sans" panose="020B0606030504020204" pitchFamily="34" charset="0"/>
              </a:rPr>
              <a:t>docker </a:t>
            </a:r>
            <a:r>
              <a:rPr lang="en-IN" b="0" i="0" dirty="0" err="1">
                <a:solidFill>
                  <a:srgbClr val="2F2F2F"/>
                </a:solidFill>
                <a:effectLst/>
                <a:latin typeface="Open Sans" panose="020B0606030504020204" pitchFamily="34" charset="0"/>
              </a:rPr>
              <a:t>ps</a:t>
            </a:r>
            <a:r>
              <a:rPr lang="en-IN" b="0" i="0" dirty="0">
                <a:solidFill>
                  <a:srgbClr val="2F2F2F"/>
                </a:solidFill>
                <a:effectLst/>
                <a:latin typeface="Open Sans" panose="020B0606030504020204" pitchFamily="34" charset="0"/>
              </a:rPr>
              <a:t> command to list active container processes:</a:t>
            </a:r>
          </a:p>
          <a:p>
            <a:pPr marL="0" indent="0">
              <a:buNone/>
            </a:pPr>
            <a:r>
              <a:rPr lang="en-IN" dirty="0">
                <a:solidFill>
                  <a:srgbClr val="2F2F2F"/>
                </a:solidFill>
                <a:latin typeface="Open Sans" panose="020B0606030504020204" pitchFamily="34" charset="0"/>
              </a:rPr>
              <a:t>	</a:t>
            </a:r>
            <a:r>
              <a:rPr lang="en-IN" b="0" i="0" dirty="0">
                <a:solidFill>
                  <a:srgbClr val="2F2F2F"/>
                </a:solidFill>
                <a:effectLst/>
                <a:latin typeface="Open Sans" panose="020B0606030504020204" pitchFamily="34" charset="0"/>
              </a:rPr>
              <a:t>$ docker </a:t>
            </a:r>
            <a:r>
              <a:rPr lang="en-IN" b="0" i="0" dirty="0" err="1">
                <a:solidFill>
                  <a:srgbClr val="2F2F2F"/>
                </a:solidFill>
                <a:effectLst/>
                <a:latin typeface="Open Sans" panose="020B0606030504020204" pitchFamily="34" charset="0"/>
              </a:rPr>
              <a:t>ps</a:t>
            </a:r>
            <a:endParaRPr lang="en-IN" b="0" i="0" dirty="0">
              <a:solidFill>
                <a:srgbClr val="2F2F2F"/>
              </a:solidFill>
              <a:effectLst/>
              <a:latin typeface="Open Sans" panose="020B0606030504020204" pitchFamily="34" charset="0"/>
            </a:endParaRPr>
          </a:p>
          <a:p>
            <a:pPr marL="0" indent="0" algn="just">
              <a:buNone/>
            </a:pPr>
            <a:r>
              <a:rPr lang="en-US" sz="1800" b="0" i="0" dirty="0">
                <a:solidFill>
                  <a:srgbClr val="2F2F2F"/>
                </a:solidFill>
                <a:effectLst/>
                <a:latin typeface="Open Sans" panose="020B0606030504020204" pitchFamily="34" charset="0"/>
              </a:rPr>
              <a:t>CONTAINER </a:t>
            </a:r>
            <a:r>
              <a:rPr lang="en-US" sz="1600" b="0" i="0" dirty="0">
                <a:solidFill>
                  <a:srgbClr val="2F2F2F"/>
                </a:solidFill>
                <a:effectLst/>
                <a:latin typeface="Open Sans" panose="020B0606030504020204" pitchFamily="34" charset="0"/>
              </a:rPr>
              <a:t>ID    IMAGE    COMMAND    CREATED          STATUS        PORTS    NAMES</a:t>
            </a:r>
            <a:r>
              <a:rPr lang="en-US" sz="1600" dirty="0"/>
              <a:t/>
            </a:r>
            <a:br>
              <a:rPr lang="en-US" sz="1600" dirty="0"/>
            </a:br>
            <a:r>
              <a:rPr lang="en-US" sz="1600" b="0" i="0" dirty="0">
                <a:solidFill>
                  <a:srgbClr val="2F2F2F"/>
                </a:solidFill>
                <a:effectLst/>
                <a:latin typeface="Open Sans" panose="020B0606030504020204" pitchFamily="34" charset="0"/>
              </a:rPr>
              <a:t>e61e8081866d       ubuntu      “bash”         2 minutes ago    		 Up 2 minutes        	 </a:t>
            </a:r>
            <a:r>
              <a:rPr lang="en-US" sz="1600" b="0" i="0" dirty="0" err="1">
                <a:solidFill>
                  <a:srgbClr val="2F2F2F"/>
                </a:solidFill>
                <a:effectLst/>
                <a:latin typeface="Open Sans" panose="020B0606030504020204" pitchFamily="34" charset="0"/>
              </a:rPr>
              <a:t>keen_gauss</a:t>
            </a:r>
            <a:endParaRPr lang="en-IN" sz="1800" dirty="0"/>
          </a:p>
        </p:txBody>
      </p:sp>
    </p:spTree>
    <p:extLst>
      <p:ext uri="{BB962C8B-B14F-4D97-AF65-F5344CB8AC3E}">
        <p14:creationId xmlns:p14="http://schemas.microsoft.com/office/powerpoint/2010/main" val="738250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1D6461-F299-975A-DF46-DEF65F3D1C17}"/>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983CF772-9A85-4633-F7CB-26A343319F39}"/>
              </a:ext>
            </a:extLst>
          </p:cNvPr>
          <p:cNvSpPr>
            <a:spLocks noGrp="1"/>
          </p:cNvSpPr>
          <p:nvPr>
            <p:ph idx="1"/>
          </p:nvPr>
        </p:nvSpPr>
        <p:spPr/>
        <p:txBody>
          <a:bodyPr/>
          <a:lstStyle/>
          <a:p>
            <a:r>
              <a:rPr lang="en-US" b="0" i="0" dirty="0">
                <a:solidFill>
                  <a:srgbClr val="2F2F2F"/>
                </a:solidFill>
                <a:effectLst/>
                <a:latin typeface="Open Sans" panose="020B0606030504020204" pitchFamily="34" charset="0"/>
              </a:rPr>
              <a:t>use the </a:t>
            </a:r>
            <a:r>
              <a:rPr lang="en-US" b="1" i="0" dirty="0">
                <a:solidFill>
                  <a:srgbClr val="2F2F2F"/>
                </a:solidFill>
                <a:effectLst/>
                <a:latin typeface="Open Sans" panose="020B0606030504020204" pitchFamily="34" charset="0"/>
              </a:rPr>
              <a:t>Docker images</a:t>
            </a:r>
            <a:r>
              <a:rPr lang="en-US" b="0" i="0" dirty="0">
                <a:solidFill>
                  <a:srgbClr val="2F2F2F"/>
                </a:solidFill>
                <a:effectLst/>
                <a:latin typeface="Open Sans" panose="020B0606030504020204" pitchFamily="34" charset="0"/>
              </a:rPr>
              <a:t> command to see the image </a:t>
            </a:r>
            <a:r>
              <a:rPr lang="en-US" dirty="0">
                <a:solidFill>
                  <a:srgbClr val="2F2F2F"/>
                </a:solidFill>
                <a:latin typeface="Open Sans" panose="020B0606030504020204" pitchFamily="34" charset="0"/>
              </a:rPr>
              <a:t>we</a:t>
            </a:r>
            <a:r>
              <a:rPr lang="en-US" b="0" i="0" dirty="0">
                <a:solidFill>
                  <a:srgbClr val="2F2F2F"/>
                </a:solidFill>
                <a:effectLst/>
                <a:latin typeface="Open Sans" panose="020B0606030504020204" pitchFamily="34" charset="0"/>
              </a:rPr>
              <a:t>’ve just created:</a:t>
            </a:r>
          </a:p>
          <a:p>
            <a:pPr marL="0" indent="0">
              <a:buNone/>
            </a:pPr>
            <a:r>
              <a:rPr lang="en-IN" b="0" i="0" dirty="0">
                <a:solidFill>
                  <a:srgbClr val="2F2F2F"/>
                </a:solidFill>
                <a:effectLst/>
                <a:latin typeface="Open Sans" panose="020B0606030504020204" pitchFamily="34" charset="0"/>
              </a:rPr>
              <a:t>		$ docker images</a:t>
            </a:r>
            <a:endParaRPr lang="en-IN" dirty="0"/>
          </a:p>
        </p:txBody>
      </p:sp>
    </p:spTree>
    <p:extLst>
      <p:ext uri="{BB962C8B-B14F-4D97-AF65-F5344CB8AC3E}">
        <p14:creationId xmlns:p14="http://schemas.microsoft.com/office/powerpoint/2010/main" val="272126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D8614E-A996-20F4-85D3-769F999BBF88}"/>
              </a:ext>
            </a:extLst>
          </p:cNvPr>
          <p:cNvSpPr>
            <a:spLocks noGrp="1"/>
          </p:cNvSpPr>
          <p:nvPr>
            <p:ph type="title"/>
          </p:nvPr>
        </p:nvSpPr>
        <p:spPr/>
        <p:txBody>
          <a:bodyPr/>
          <a:lstStyle/>
          <a:p>
            <a:r>
              <a:rPr lang="en-US" dirty="0">
                <a:solidFill>
                  <a:srgbClr val="C00000"/>
                </a:solidFill>
              </a:rPr>
              <a:t>Self Assessment Questions</a:t>
            </a:r>
            <a:endParaRPr lang="en-IN" dirty="0">
              <a:solidFill>
                <a:srgbClr val="C00000"/>
              </a:solidFill>
            </a:endParaRPr>
          </a:p>
        </p:txBody>
      </p:sp>
      <p:sp>
        <p:nvSpPr>
          <p:cNvPr id="3" name="Content Placeholder 2">
            <a:extLst>
              <a:ext uri="{FF2B5EF4-FFF2-40B4-BE49-F238E27FC236}">
                <a16:creationId xmlns="" xmlns:a16="http://schemas.microsoft.com/office/drawing/2014/main" id="{6F4D49A9-D727-CFC9-0C85-D8D5248C04C1}"/>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rgbClr val="374151"/>
                </a:solidFill>
                <a:effectLst/>
                <a:latin typeface="Söhne"/>
              </a:rPr>
              <a:t>What are the steps involved in creating a Docker image from scratch?</a:t>
            </a:r>
          </a:p>
          <a:p>
            <a:pPr algn="l">
              <a:buFont typeface="+mj-lt"/>
              <a:buAutoNum type="arabicPeriod"/>
            </a:pPr>
            <a:r>
              <a:rPr lang="en-US" b="0" i="0" dirty="0">
                <a:solidFill>
                  <a:srgbClr val="374151"/>
                </a:solidFill>
                <a:effectLst/>
                <a:latin typeface="Söhne"/>
              </a:rPr>
              <a:t>How can you create a Docker image using a Dockerfile? Explain the process.</a:t>
            </a:r>
          </a:p>
          <a:p>
            <a:pPr algn="l">
              <a:buFont typeface="+mj-lt"/>
              <a:buAutoNum type="arabicPeriod"/>
            </a:pPr>
            <a:r>
              <a:rPr lang="en-US" b="0" i="0" dirty="0">
                <a:solidFill>
                  <a:srgbClr val="374151"/>
                </a:solidFill>
                <a:effectLst/>
                <a:latin typeface="Söhne"/>
              </a:rPr>
              <a:t>What are the advantages of using a Dockerfile to create Docker images compared to other methods?</a:t>
            </a:r>
          </a:p>
          <a:p>
            <a:pPr algn="l">
              <a:buFont typeface="+mj-lt"/>
              <a:buAutoNum type="arabicPeriod"/>
            </a:pPr>
            <a:r>
              <a:rPr lang="en-US" b="0" i="0" dirty="0">
                <a:solidFill>
                  <a:srgbClr val="374151"/>
                </a:solidFill>
                <a:effectLst/>
                <a:latin typeface="Söhne"/>
              </a:rPr>
              <a:t>How can you optimize the size of a Docker image during its creation?</a:t>
            </a:r>
          </a:p>
          <a:p>
            <a:pPr algn="l">
              <a:buFont typeface="+mj-lt"/>
              <a:buAutoNum type="arabicPeriod"/>
            </a:pPr>
            <a:r>
              <a:rPr lang="en-US" b="0" i="0" dirty="0">
                <a:solidFill>
                  <a:srgbClr val="374151"/>
                </a:solidFill>
                <a:effectLst/>
                <a:latin typeface="Söhne"/>
              </a:rPr>
              <a:t>What are some best practices for creating Docker images? How can you ensure they are secure and efficient?</a:t>
            </a:r>
          </a:p>
          <a:p>
            <a:pPr algn="l">
              <a:buFont typeface="+mj-lt"/>
              <a:buAutoNum type="arabicPeriod"/>
            </a:pPr>
            <a:r>
              <a:rPr lang="en-US" b="0" i="0" dirty="0">
                <a:solidFill>
                  <a:srgbClr val="374151"/>
                </a:solidFill>
                <a:effectLst/>
                <a:latin typeface="Söhne"/>
              </a:rPr>
              <a:t>Can you explain the concept of layering in Docker images and how it affects image creation?</a:t>
            </a:r>
          </a:p>
          <a:p>
            <a:endParaRPr lang="en-IN" dirty="0"/>
          </a:p>
        </p:txBody>
      </p:sp>
    </p:spTree>
    <p:extLst>
      <p:ext uri="{BB962C8B-B14F-4D97-AF65-F5344CB8AC3E}">
        <p14:creationId xmlns:p14="http://schemas.microsoft.com/office/powerpoint/2010/main" val="123364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FAF73A-BCEC-1CF2-9AB3-772DCC5FA554}"/>
              </a:ext>
            </a:extLst>
          </p:cNvPr>
          <p:cNvSpPr>
            <a:spLocks noGrp="1"/>
          </p:cNvSpPr>
          <p:nvPr>
            <p:ph type="title"/>
          </p:nvPr>
        </p:nvSpPr>
        <p:spPr/>
        <p:txBody>
          <a:bodyPr/>
          <a:lstStyle/>
          <a:p>
            <a:r>
              <a:rPr lang="en-US" dirty="0"/>
              <a:t>Dockers image definition</a:t>
            </a:r>
            <a:br>
              <a:rPr lang="en-US" dirty="0"/>
            </a:br>
            <a:endParaRPr lang="en-IN" dirty="0"/>
          </a:p>
        </p:txBody>
      </p:sp>
      <p:pic>
        <p:nvPicPr>
          <p:cNvPr id="1028" name="Picture 4" descr="Graphic showing the Docker containers and other layers that make up a Docker image.">
            <a:extLst>
              <a:ext uri="{FF2B5EF4-FFF2-40B4-BE49-F238E27FC236}">
                <a16:creationId xmlns="" xmlns:a16="http://schemas.microsoft.com/office/drawing/2014/main" id="{7B73D03F-7189-3483-6005-936771DE1CF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299911" y="1853754"/>
            <a:ext cx="3754943" cy="34496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CB5C2515-2896-38CF-D147-20A1205825D1}"/>
              </a:ext>
            </a:extLst>
          </p:cNvPr>
          <p:cNvSpPr txBox="1"/>
          <p:nvPr/>
        </p:nvSpPr>
        <p:spPr>
          <a:xfrm>
            <a:off x="1238251" y="2690336"/>
            <a:ext cx="5295900" cy="1754326"/>
          </a:xfrm>
          <a:prstGeom prst="rect">
            <a:avLst/>
          </a:prstGeom>
          <a:noFill/>
        </p:spPr>
        <p:txBody>
          <a:bodyPr wrap="square">
            <a:spAutoFit/>
          </a:bodyPr>
          <a:lstStyle/>
          <a:p>
            <a:pPr algn="just"/>
            <a:r>
              <a:rPr lang="en-US" b="0" i="0" dirty="0">
                <a:solidFill>
                  <a:srgbClr val="202124"/>
                </a:solidFill>
                <a:effectLst/>
                <a:latin typeface="Google Sans"/>
              </a:rPr>
              <a:t>A Docker image is </a:t>
            </a:r>
            <a:r>
              <a:rPr lang="en-US" b="0" i="0" dirty="0">
                <a:solidFill>
                  <a:srgbClr val="040C28"/>
                </a:solidFill>
                <a:effectLst/>
                <a:latin typeface="Google Sans"/>
              </a:rPr>
              <a:t>a file used to execute code in a Docker container</a:t>
            </a:r>
            <a:r>
              <a:rPr lang="en-US" b="0" i="0" dirty="0">
                <a:solidFill>
                  <a:srgbClr val="202124"/>
                </a:solidFill>
                <a:effectLst/>
                <a:latin typeface="Google Sans"/>
              </a:rPr>
              <a:t>. Docker images act as a set of instructions to build a Docker container, like a template. Docker images also act as the starting point when using Docker. An image is comparable to a snapshot in virtual machine (VM) environments.</a:t>
            </a:r>
            <a:endParaRPr lang="en-IN" dirty="0"/>
          </a:p>
        </p:txBody>
      </p:sp>
    </p:spTree>
    <p:extLst>
      <p:ext uri="{BB962C8B-B14F-4D97-AF65-F5344CB8AC3E}">
        <p14:creationId xmlns:p14="http://schemas.microsoft.com/office/powerpoint/2010/main" val="183912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8C47E4-AAE5-7934-374E-A997396ACC22}"/>
              </a:ext>
            </a:extLst>
          </p:cNvPr>
          <p:cNvSpPr>
            <a:spLocks noGrp="1"/>
          </p:cNvSpPr>
          <p:nvPr>
            <p:ph type="title"/>
          </p:nvPr>
        </p:nvSpPr>
        <p:spPr/>
        <p:txBody>
          <a:bodyPr/>
          <a:lstStyle/>
          <a:p>
            <a:r>
              <a:rPr lang="en-US" dirty="0"/>
              <a:t>Images stored in??</a:t>
            </a:r>
            <a:endParaRPr lang="en-IN" dirty="0"/>
          </a:p>
        </p:txBody>
      </p:sp>
      <p:sp>
        <p:nvSpPr>
          <p:cNvPr id="3" name="Content Placeholder 2">
            <a:extLst>
              <a:ext uri="{FF2B5EF4-FFF2-40B4-BE49-F238E27FC236}">
                <a16:creationId xmlns="" xmlns:a16="http://schemas.microsoft.com/office/drawing/2014/main" id="{0D56080D-DD3D-0E5E-3A2F-0EBD3CCCAEE9}"/>
              </a:ext>
            </a:extLst>
          </p:cNvPr>
          <p:cNvSpPr>
            <a:spLocks noGrp="1"/>
          </p:cNvSpPr>
          <p:nvPr>
            <p:ph idx="1"/>
          </p:nvPr>
        </p:nvSpPr>
        <p:spPr/>
        <p:txBody>
          <a:bodyPr/>
          <a:lstStyle/>
          <a:p>
            <a:pPr algn="just"/>
            <a:r>
              <a:rPr lang="en-US" b="0" i="0" dirty="0">
                <a:solidFill>
                  <a:srgbClr val="4D5156"/>
                </a:solidFill>
                <a:effectLst/>
                <a:latin typeface="Google Sans"/>
              </a:rPr>
              <a:t>Docker images are stored in two files as shown by following command. </a:t>
            </a:r>
            <a:r>
              <a:rPr lang="en-US" b="0" i="0" dirty="0">
                <a:solidFill>
                  <a:srgbClr val="040C28"/>
                </a:solidFill>
                <a:effectLst/>
                <a:latin typeface="Google Sans"/>
              </a:rPr>
              <a:t>/var/lib/docker/</a:t>
            </a:r>
            <a:r>
              <a:rPr lang="en-US" b="0" i="0" dirty="0" err="1">
                <a:solidFill>
                  <a:srgbClr val="040C28"/>
                </a:solidFill>
                <a:effectLst/>
                <a:latin typeface="Google Sans"/>
              </a:rPr>
              <a:t>aufs</a:t>
            </a:r>
            <a:r>
              <a:rPr lang="en-US" b="0" i="0" dirty="0">
                <a:solidFill>
                  <a:srgbClr val="040C28"/>
                </a:solidFill>
                <a:effectLst/>
                <a:latin typeface="Google Sans"/>
              </a:rPr>
              <a:t>/diff/&lt;id&gt;</a:t>
            </a:r>
            <a:r>
              <a:rPr lang="en-US" b="0" i="0" dirty="0">
                <a:solidFill>
                  <a:srgbClr val="4D5156"/>
                </a:solidFill>
                <a:effectLst/>
                <a:latin typeface="Google Sans"/>
              </a:rPr>
              <a:t> has the file contents of the images. /var/lib/docker/repositories-</a:t>
            </a:r>
            <a:r>
              <a:rPr lang="en-US" b="0" i="0" dirty="0" err="1">
                <a:solidFill>
                  <a:srgbClr val="4D5156"/>
                </a:solidFill>
                <a:effectLst/>
                <a:latin typeface="Google Sans"/>
              </a:rPr>
              <a:t>aufs</a:t>
            </a:r>
            <a:r>
              <a:rPr lang="en-US" b="0" i="0" dirty="0">
                <a:solidFill>
                  <a:srgbClr val="4D5156"/>
                </a:solidFill>
                <a:effectLst/>
                <a:latin typeface="Google Sans"/>
              </a:rPr>
              <a:t> is a JSON file containing local image information. This can be viewed with the command docker images.</a:t>
            </a:r>
            <a:endParaRPr lang="en-IN" dirty="0"/>
          </a:p>
        </p:txBody>
      </p:sp>
    </p:spTree>
    <p:extLst>
      <p:ext uri="{BB962C8B-B14F-4D97-AF65-F5344CB8AC3E}">
        <p14:creationId xmlns:p14="http://schemas.microsoft.com/office/powerpoint/2010/main" val="3947060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3A3E91-D05E-5FB0-06B6-12BA1CFA0FF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 xmlns:a16="http://schemas.microsoft.com/office/drawing/2014/main" id="{314645DF-6927-5AC3-48CC-51057ACA01A3}"/>
              </a:ext>
            </a:extLst>
          </p:cNvPr>
          <p:cNvSpPr>
            <a:spLocks noGrp="1"/>
          </p:cNvSpPr>
          <p:nvPr>
            <p:ph idx="1"/>
          </p:nvPr>
        </p:nvSpPr>
        <p:spPr/>
        <p:txBody>
          <a:bodyPr>
            <a:normAutofit fontScale="92500"/>
          </a:bodyPr>
          <a:lstStyle/>
          <a:p>
            <a:pPr algn="just"/>
            <a:r>
              <a:rPr lang="en-US" b="0" i="0" dirty="0">
                <a:solidFill>
                  <a:srgbClr val="404040"/>
                </a:solidFill>
                <a:effectLst/>
                <a:latin typeface="roboto" panose="02000000000000000000" pitchFamily="2" charset="0"/>
              </a:rPr>
              <a:t>Images can exist without containers, whereas a container needs to run an image to exist. Therefore, containers are dependent on images and use them to construct a run-time environment and run an application.</a:t>
            </a:r>
          </a:p>
          <a:p>
            <a:pPr algn="just"/>
            <a:r>
              <a:rPr lang="en-US" b="0" i="0" dirty="0">
                <a:solidFill>
                  <a:srgbClr val="404040"/>
                </a:solidFill>
                <a:effectLst/>
                <a:latin typeface="roboto" panose="02000000000000000000" pitchFamily="2" charset="0"/>
              </a:rPr>
              <a:t>The two concepts exist as essential components (or rather phases) in the process of running a Docker container. Having a running container is the final “phase” of that process, indicating it is dependent on previous steps and components. That is why docker images essentially govern and shape containers.</a:t>
            </a:r>
          </a:p>
          <a:p>
            <a:endParaRPr lang="en-IN" dirty="0"/>
          </a:p>
        </p:txBody>
      </p:sp>
    </p:spTree>
    <p:extLst>
      <p:ext uri="{BB962C8B-B14F-4D97-AF65-F5344CB8AC3E}">
        <p14:creationId xmlns:p14="http://schemas.microsoft.com/office/powerpoint/2010/main" val="4092112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CFC5F-04ED-26FC-B4A7-4A612BAE7CBB}"/>
              </a:ext>
            </a:extLst>
          </p:cNvPr>
          <p:cNvSpPr>
            <a:spLocks noGrp="1"/>
          </p:cNvSpPr>
          <p:nvPr>
            <p:ph type="title"/>
          </p:nvPr>
        </p:nvSpPr>
        <p:spPr/>
        <p:txBody>
          <a:bodyPr/>
          <a:lstStyle/>
          <a:p>
            <a:r>
              <a:rPr lang="en-US" b="1" i="0" dirty="0">
                <a:solidFill>
                  <a:srgbClr val="2F2F2F"/>
                </a:solidFill>
                <a:effectLst/>
                <a:latin typeface="Open Sans" panose="020B0606030504020204" pitchFamily="34" charset="0"/>
              </a:rPr>
              <a:t>Anatomy of a Docker Image</a:t>
            </a:r>
            <a:br>
              <a:rPr lang="en-US" b="1" i="0" dirty="0">
                <a:solidFill>
                  <a:srgbClr val="2F2F2F"/>
                </a:solidFill>
                <a:effectLst/>
                <a:latin typeface="Open Sans" panose="020B0606030504020204" pitchFamily="34" charset="0"/>
              </a:rPr>
            </a:br>
            <a:endParaRPr lang="en-IN" dirty="0"/>
          </a:p>
        </p:txBody>
      </p:sp>
      <p:sp>
        <p:nvSpPr>
          <p:cNvPr id="6" name="Content Placeholder 5">
            <a:extLst>
              <a:ext uri="{FF2B5EF4-FFF2-40B4-BE49-F238E27FC236}">
                <a16:creationId xmlns="" xmlns:a16="http://schemas.microsoft.com/office/drawing/2014/main" id="{0CCF0D44-3902-4997-C0F0-CF922594820A}"/>
              </a:ext>
            </a:extLst>
          </p:cNvPr>
          <p:cNvSpPr>
            <a:spLocks noGrp="1"/>
          </p:cNvSpPr>
          <p:nvPr>
            <p:ph idx="1"/>
          </p:nvPr>
        </p:nvSpPr>
        <p:spPr/>
        <p:txBody>
          <a:bodyPr>
            <a:normAutofit/>
          </a:bodyPr>
          <a:lstStyle/>
          <a:p>
            <a:pPr algn="just"/>
            <a:r>
              <a:rPr lang="en-US" b="0" i="0" dirty="0">
                <a:solidFill>
                  <a:srgbClr val="2F2F2F"/>
                </a:solidFill>
                <a:effectLst/>
                <a:latin typeface="Open Sans" panose="020B0606030504020204" pitchFamily="34" charset="0"/>
              </a:rPr>
              <a:t>A Docker image is made up of a collection of files that bundle together all the essentials – such as </a:t>
            </a:r>
            <a:r>
              <a:rPr lang="en-US" b="1" i="0" dirty="0">
                <a:solidFill>
                  <a:srgbClr val="2F2F2F"/>
                </a:solidFill>
                <a:effectLst/>
                <a:latin typeface="Open Sans" panose="020B0606030504020204" pitchFamily="34" charset="0"/>
              </a:rPr>
              <a:t>installations</a:t>
            </a:r>
            <a:r>
              <a:rPr lang="en-US" b="0" i="0" dirty="0">
                <a:solidFill>
                  <a:srgbClr val="2F2F2F"/>
                </a:solidFill>
                <a:effectLst/>
                <a:latin typeface="Open Sans" panose="020B0606030504020204" pitchFamily="34" charset="0"/>
              </a:rPr>
              <a:t>, </a:t>
            </a:r>
            <a:r>
              <a:rPr lang="en-US" b="1" i="0" dirty="0">
                <a:solidFill>
                  <a:srgbClr val="2F2F2F"/>
                </a:solidFill>
                <a:effectLst/>
                <a:latin typeface="Open Sans" panose="020B0606030504020204" pitchFamily="34" charset="0"/>
              </a:rPr>
              <a:t>application code</a:t>
            </a:r>
            <a:r>
              <a:rPr lang="en-US" b="0" i="0" dirty="0">
                <a:solidFill>
                  <a:srgbClr val="2F2F2F"/>
                </a:solidFill>
                <a:effectLst/>
                <a:latin typeface="Open Sans" panose="020B0606030504020204" pitchFamily="34" charset="0"/>
              </a:rPr>
              <a:t>, and </a:t>
            </a:r>
            <a:r>
              <a:rPr lang="en-US" b="1" i="0" dirty="0">
                <a:solidFill>
                  <a:srgbClr val="2F2F2F"/>
                </a:solidFill>
                <a:effectLst/>
                <a:latin typeface="Open Sans" panose="020B0606030504020204" pitchFamily="34" charset="0"/>
              </a:rPr>
              <a:t>dependencies</a:t>
            </a:r>
            <a:r>
              <a:rPr lang="en-US" b="0" i="0" dirty="0">
                <a:solidFill>
                  <a:srgbClr val="2F2F2F"/>
                </a:solidFill>
                <a:effectLst/>
                <a:latin typeface="Open Sans" panose="020B0606030504020204" pitchFamily="34" charset="0"/>
              </a:rPr>
              <a:t> – required to configure a fully operational container environment. You can create a Docker image by using one of two methods:</a:t>
            </a:r>
          </a:p>
          <a:p>
            <a:pPr algn="l">
              <a:buFont typeface="Arial" panose="020B0604020202020204" pitchFamily="34" charset="0"/>
              <a:buChar char="•"/>
            </a:pPr>
            <a:r>
              <a:rPr lang="en-US" b="1" i="0" dirty="0">
                <a:solidFill>
                  <a:srgbClr val="2F2F2F"/>
                </a:solidFill>
                <a:effectLst/>
                <a:latin typeface="Open Sans" panose="020B0606030504020204" pitchFamily="34" charset="0"/>
              </a:rPr>
              <a:t>Interactive</a:t>
            </a:r>
            <a:r>
              <a:rPr lang="en-US" b="0" i="0" dirty="0">
                <a:solidFill>
                  <a:srgbClr val="2F2F2F"/>
                </a:solidFill>
                <a:effectLst/>
                <a:latin typeface="Open Sans" panose="020B0606030504020204" pitchFamily="34" charset="0"/>
              </a:rPr>
              <a:t>: By running a container from an existing Docker image, manually changing that container environment through a series of live steps, and saving the resulting state as a new image.</a:t>
            </a:r>
          </a:p>
          <a:p>
            <a:pPr algn="just">
              <a:buFont typeface="Arial" panose="020B0604020202020204" pitchFamily="34" charset="0"/>
              <a:buChar char="•"/>
            </a:pPr>
            <a:r>
              <a:rPr lang="en-US" b="1" i="0" dirty="0">
                <a:solidFill>
                  <a:srgbClr val="2F2F2F"/>
                </a:solidFill>
                <a:effectLst/>
                <a:latin typeface="Open Sans" panose="020B0606030504020204" pitchFamily="34" charset="0"/>
              </a:rPr>
              <a:t>Dockerfile</a:t>
            </a:r>
            <a:r>
              <a:rPr lang="en-US" b="0" i="0" dirty="0">
                <a:solidFill>
                  <a:srgbClr val="2F2F2F"/>
                </a:solidFill>
                <a:effectLst/>
                <a:latin typeface="Open Sans" panose="020B0606030504020204" pitchFamily="34" charset="0"/>
              </a:rPr>
              <a:t>: By constructing a plain-text file, known as a </a:t>
            </a:r>
            <a:r>
              <a:rPr lang="en-US" b="1" i="0" dirty="0">
                <a:solidFill>
                  <a:srgbClr val="2F2F2F"/>
                </a:solidFill>
                <a:effectLst/>
                <a:latin typeface="Open Sans" panose="020B0606030504020204" pitchFamily="34" charset="0"/>
              </a:rPr>
              <a:t>Dockerfile</a:t>
            </a:r>
            <a:r>
              <a:rPr lang="en-US" b="0" i="0" dirty="0">
                <a:solidFill>
                  <a:srgbClr val="2F2F2F"/>
                </a:solidFill>
                <a:effectLst/>
                <a:latin typeface="Open Sans" panose="020B0606030504020204" pitchFamily="34" charset="0"/>
              </a:rPr>
              <a:t>, which provides the specifications for creating a Docker</a:t>
            </a:r>
          </a:p>
        </p:txBody>
      </p:sp>
    </p:spTree>
    <p:extLst>
      <p:ext uri="{BB962C8B-B14F-4D97-AF65-F5344CB8AC3E}">
        <p14:creationId xmlns:p14="http://schemas.microsoft.com/office/powerpoint/2010/main" val="2450063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08EFEB-5FF7-B5CF-0E23-78FCE85213A7}"/>
              </a:ext>
            </a:extLst>
          </p:cNvPr>
          <p:cNvSpPr>
            <a:spLocks noGrp="1"/>
          </p:cNvSpPr>
          <p:nvPr>
            <p:ph type="title"/>
          </p:nvPr>
        </p:nvSpPr>
        <p:spPr/>
        <p:txBody>
          <a:bodyPr/>
          <a:lstStyle/>
          <a:p>
            <a:r>
              <a:rPr lang="en-IN" b="1" i="0" dirty="0">
                <a:solidFill>
                  <a:srgbClr val="2F2F2F"/>
                </a:solidFill>
                <a:effectLst/>
                <a:latin typeface="Open Sans" panose="020B0606030504020204" pitchFamily="34" charset="0"/>
              </a:rPr>
              <a:t>Docker Layers</a:t>
            </a:r>
            <a:br>
              <a:rPr lang="en-IN" b="1" i="0" dirty="0">
                <a:solidFill>
                  <a:srgbClr val="2F2F2F"/>
                </a:solidFill>
                <a:effectLst/>
                <a:latin typeface="Open Sans" panose="020B0606030504020204" pitchFamily="34" charset="0"/>
              </a:rPr>
            </a:br>
            <a:endParaRPr lang="en-IN" dirty="0"/>
          </a:p>
        </p:txBody>
      </p:sp>
      <p:sp>
        <p:nvSpPr>
          <p:cNvPr id="3" name="Content Placeholder 2">
            <a:extLst>
              <a:ext uri="{FF2B5EF4-FFF2-40B4-BE49-F238E27FC236}">
                <a16:creationId xmlns="" xmlns:a16="http://schemas.microsoft.com/office/drawing/2014/main" id="{62C6FF82-3603-3329-B5D6-99AD39566A36}"/>
              </a:ext>
            </a:extLst>
          </p:cNvPr>
          <p:cNvSpPr>
            <a:spLocks noGrp="1"/>
          </p:cNvSpPr>
          <p:nvPr>
            <p:ph idx="1"/>
          </p:nvPr>
        </p:nvSpPr>
        <p:spPr/>
        <p:txBody>
          <a:bodyPr/>
          <a:lstStyle/>
          <a:p>
            <a:pPr algn="just"/>
            <a:r>
              <a:rPr lang="en-US" b="0" i="0" dirty="0">
                <a:solidFill>
                  <a:srgbClr val="2F2F2F"/>
                </a:solidFill>
                <a:effectLst/>
                <a:latin typeface="Open Sans" panose="020B0606030504020204" pitchFamily="34" charset="0"/>
              </a:rPr>
              <a:t>Each of the files that make up a Docker image is known as a </a:t>
            </a:r>
            <a:r>
              <a:rPr lang="en-US" b="1" i="0" dirty="0">
                <a:solidFill>
                  <a:srgbClr val="2F2F2F"/>
                </a:solidFill>
                <a:effectLst/>
                <a:latin typeface="Open Sans" panose="020B0606030504020204" pitchFamily="34" charset="0"/>
              </a:rPr>
              <a:t>layer</a:t>
            </a:r>
            <a:r>
              <a:rPr lang="en-US" b="0" i="0" dirty="0">
                <a:solidFill>
                  <a:srgbClr val="2F2F2F"/>
                </a:solidFill>
                <a:effectLst/>
                <a:latin typeface="Open Sans" panose="020B0606030504020204" pitchFamily="34" charset="0"/>
              </a:rPr>
              <a:t>. These layers form a series of intermediate images, built one on top of the other in stages, where each layer is dependent on the layer immediately below it. The </a:t>
            </a:r>
            <a:r>
              <a:rPr lang="en-US" b="1" i="0" dirty="0">
                <a:solidFill>
                  <a:srgbClr val="2F2F2F"/>
                </a:solidFill>
                <a:effectLst/>
                <a:latin typeface="Open Sans" panose="020B0606030504020204" pitchFamily="34" charset="0"/>
              </a:rPr>
              <a:t>hierarchy</a:t>
            </a:r>
            <a:r>
              <a:rPr lang="en-US" b="0" i="0" dirty="0">
                <a:solidFill>
                  <a:srgbClr val="2F2F2F"/>
                </a:solidFill>
                <a:effectLst/>
                <a:latin typeface="Open Sans" panose="020B0606030504020204" pitchFamily="34" charset="0"/>
              </a:rPr>
              <a:t> of your layers is key to efficient lifecycle management of your Docker images. Thus, you should organize layers that change most often as high up the stack as possible. This is because, when you make changes to a layer in your image, Docker not only rebuilds that particular layer, but all layers built from it. Therefore, a change to a layer at the top of a stack involves the least amount of computational work to rebuild the entire image.</a:t>
            </a:r>
            <a:endParaRPr lang="en-IN" dirty="0"/>
          </a:p>
        </p:txBody>
      </p:sp>
    </p:spTree>
    <p:extLst>
      <p:ext uri="{BB962C8B-B14F-4D97-AF65-F5344CB8AC3E}">
        <p14:creationId xmlns:p14="http://schemas.microsoft.com/office/powerpoint/2010/main" val="3691777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FDC272-6844-7E25-9023-B2D42FD42DDE}"/>
              </a:ext>
            </a:extLst>
          </p:cNvPr>
          <p:cNvSpPr>
            <a:spLocks noGrp="1"/>
          </p:cNvSpPr>
          <p:nvPr>
            <p:ph type="title"/>
          </p:nvPr>
        </p:nvSpPr>
        <p:spPr/>
        <p:txBody>
          <a:bodyPr/>
          <a:lstStyle/>
          <a:p>
            <a:r>
              <a:rPr lang="en-IN" b="1" i="0" dirty="0">
                <a:solidFill>
                  <a:srgbClr val="2F2F2F"/>
                </a:solidFill>
                <a:effectLst/>
                <a:latin typeface="Open Sans" panose="020B0606030504020204" pitchFamily="34" charset="0"/>
              </a:rPr>
              <a:t>Parent Image</a:t>
            </a:r>
            <a:br>
              <a:rPr lang="en-IN" b="1" i="0" dirty="0">
                <a:solidFill>
                  <a:srgbClr val="2F2F2F"/>
                </a:solidFill>
                <a:effectLst/>
                <a:latin typeface="Open Sans" panose="020B0606030504020204" pitchFamily="34" charset="0"/>
              </a:rPr>
            </a:br>
            <a:endParaRPr lang="en-IN" dirty="0"/>
          </a:p>
        </p:txBody>
      </p:sp>
      <p:sp>
        <p:nvSpPr>
          <p:cNvPr id="3" name="Content Placeholder 2">
            <a:extLst>
              <a:ext uri="{FF2B5EF4-FFF2-40B4-BE49-F238E27FC236}">
                <a16:creationId xmlns="" xmlns:a16="http://schemas.microsoft.com/office/drawing/2014/main" id="{B7CB7D7A-4FAE-2D0A-56C1-89385D3EF65B}"/>
              </a:ext>
            </a:extLst>
          </p:cNvPr>
          <p:cNvSpPr>
            <a:spLocks noGrp="1"/>
          </p:cNvSpPr>
          <p:nvPr>
            <p:ph idx="1"/>
          </p:nvPr>
        </p:nvSpPr>
        <p:spPr/>
        <p:txBody>
          <a:bodyPr>
            <a:normAutofit lnSpcReduction="10000"/>
          </a:bodyPr>
          <a:lstStyle/>
          <a:p>
            <a:pPr algn="l"/>
            <a:r>
              <a:rPr lang="en-US" b="0" i="0" dirty="0">
                <a:solidFill>
                  <a:srgbClr val="2F2F2F"/>
                </a:solidFill>
                <a:effectLst/>
                <a:latin typeface="Open Sans" panose="020B0606030504020204" pitchFamily="34" charset="0"/>
              </a:rPr>
              <a:t>In most cases, the first layer of a Docker image is known as the “parent image”. It’s the foundation upon which all other layers are built and provides the basic building blocks for your container environments. You can find a wide variety of ready-made images for use as your parent image on the public container registry, </a:t>
            </a:r>
            <a:r>
              <a:rPr lang="en-US" b="0" i="0" u="none" strike="noStrike" dirty="0">
                <a:solidFill>
                  <a:srgbClr val="40BE46"/>
                </a:solidFill>
                <a:effectLst/>
                <a:latin typeface="Open Sans" panose="020B0606030504020204" pitchFamily="34" charset="0"/>
                <a:hlinkClick r:id="rId2"/>
              </a:rPr>
              <a:t>Docker Hub</a:t>
            </a:r>
            <a:r>
              <a:rPr lang="en-US" b="0" i="0" dirty="0">
                <a:solidFill>
                  <a:srgbClr val="2F2F2F"/>
                </a:solidFill>
                <a:effectLst/>
                <a:latin typeface="Open Sans" panose="020B0606030504020204" pitchFamily="34" charset="0"/>
              </a:rPr>
              <a:t>.</a:t>
            </a:r>
          </a:p>
          <a:p>
            <a:pPr algn="l"/>
            <a:r>
              <a:rPr lang="en-US" b="0" i="0" dirty="0">
                <a:solidFill>
                  <a:srgbClr val="2F2F2F"/>
                </a:solidFill>
                <a:effectLst/>
                <a:latin typeface="Open Sans" panose="020B0606030504020204" pitchFamily="34" charset="0"/>
              </a:rPr>
              <a:t>You can also find them on a small number of third-party services, such as the </a:t>
            </a:r>
            <a:r>
              <a:rPr lang="en-US" b="1" i="0" dirty="0">
                <a:solidFill>
                  <a:srgbClr val="2F2F2F"/>
                </a:solidFill>
                <a:effectLst/>
                <a:latin typeface="Open Sans" panose="020B0606030504020204" pitchFamily="34" charset="0"/>
              </a:rPr>
              <a:t>Google Container Registry</a:t>
            </a:r>
            <a:r>
              <a:rPr lang="en-US" b="0" i="0" dirty="0">
                <a:solidFill>
                  <a:srgbClr val="2F2F2F"/>
                </a:solidFill>
                <a:effectLst/>
                <a:latin typeface="Open Sans" panose="020B0606030504020204" pitchFamily="34" charset="0"/>
              </a:rPr>
              <a:t>. Alternatively, you can use one of your own existing images as the basis for creating new ones.</a:t>
            </a:r>
          </a:p>
          <a:p>
            <a:pPr algn="l"/>
            <a:r>
              <a:rPr lang="en-US" b="0" i="0" dirty="0">
                <a:solidFill>
                  <a:srgbClr val="2F2F2F"/>
                </a:solidFill>
                <a:effectLst/>
                <a:latin typeface="Open Sans" panose="020B0606030504020204" pitchFamily="34" charset="0"/>
              </a:rPr>
              <a:t>A typical parent image may be a stripped-down Linux distribution or come with a preinstalled service, such as a </a:t>
            </a:r>
            <a:r>
              <a:rPr lang="en-US" b="1" i="0" dirty="0">
                <a:solidFill>
                  <a:srgbClr val="2F2F2F"/>
                </a:solidFill>
                <a:effectLst/>
                <a:latin typeface="Open Sans" panose="020B0606030504020204" pitchFamily="34" charset="0"/>
              </a:rPr>
              <a:t>database management system (DBMS)</a:t>
            </a:r>
            <a:r>
              <a:rPr lang="en-US" b="0" i="0" dirty="0">
                <a:solidFill>
                  <a:srgbClr val="2F2F2F"/>
                </a:solidFill>
                <a:effectLst/>
                <a:latin typeface="Open Sans" panose="020B0606030504020204" pitchFamily="34" charset="0"/>
              </a:rPr>
              <a:t> or a </a:t>
            </a:r>
            <a:r>
              <a:rPr lang="en-US" b="1" i="0" dirty="0">
                <a:solidFill>
                  <a:srgbClr val="2F2F2F"/>
                </a:solidFill>
                <a:effectLst/>
                <a:latin typeface="Open Sans" panose="020B0606030504020204" pitchFamily="34" charset="0"/>
              </a:rPr>
              <a:t>content management system (CMS)</a:t>
            </a:r>
            <a:r>
              <a:rPr lang="en-US" b="0" i="0" dirty="0">
                <a:solidFill>
                  <a:srgbClr val="2F2F2F"/>
                </a:solidFill>
                <a:effectLst/>
                <a:latin typeface="Open Sans" panose="020B0606030504020204" pitchFamily="34" charset="0"/>
              </a:rPr>
              <a:t>.</a:t>
            </a:r>
          </a:p>
          <a:p>
            <a:endParaRPr lang="en-IN" dirty="0"/>
          </a:p>
        </p:txBody>
      </p:sp>
    </p:spTree>
    <p:extLst>
      <p:ext uri="{BB962C8B-B14F-4D97-AF65-F5344CB8AC3E}">
        <p14:creationId xmlns:p14="http://schemas.microsoft.com/office/powerpoint/2010/main" val="3364584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AC00C-2AFE-2234-19A7-ABE35B6E7D30}"/>
              </a:ext>
            </a:extLst>
          </p:cNvPr>
          <p:cNvSpPr>
            <a:spLocks noGrp="1"/>
          </p:cNvSpPr>
          <p:nvPr>
            <p:ph type="title"/>
          </p:nvPr>
        </p:nvSpPr>
        <p:spPr/>
        <p:txBody>
          <a:bodyPr/>
          <a:lstStyle/>
          <a:p>
            <a:r>
              <a:rPr lang="en-US" b="1" i="0" dirty="0">
                <a:solidFill>
                  <a:srgbClr val="2F2F2F"/>
                </a:solidFill>
                <a:effectLst/>
                <a:latin typeface="Open Sans" panose="020B0606030504020204" pitchFamily="34" charset="0"/>
              </a:rPr>
              <a:t>Base Image</a:t>
            </a:r>
            <a:br>
              <a:rPr lang="en-US" b="1" i="0" dirty="0">
                <a:solidFill>
                  <a:srgbClr val="2F2F2F"/>
                </a:solidFill>
                <a:effectLst/>
                <a:latin typeface="Open Sans" panose="020B0606030504020204" pitchFamily="34" charset="0"/>
              </a:rPr>
            </a:br>
            <a:endParaRPr lang="en-IN" dirty="0"/>
          </a:p>
        </p:txBody>
      </p:sp>
      <p:sp>
        <p:nvSpPr>
          <p:cNvPr id="3" name="Content Placeholder 2">
            <a:extLst>
              <a:ext uri="{FF2B5EF4-FFF2-40B4-BE49-F238E27FC236}">
                <a16:creationId xmlns="" xmlns:a16="http://schemas.microsoft.com/office/drawing/2014/main" id="{25962D05-AD6B-34B6-2C6D-42C6E36CD9C2}"/>
              </a:ext>
            </a:extLst>
          </p:cNvPr>
          <p:cNvSpPr>
            <a:spLocks noGrp="1"/>
          </p:cNvSpPr>
          <p:nvPr>
            <p:ph idx="1"/>
          </p:nvPr>
        </p:nvSpPr>
        <p:spPr/>
        <p:txBody>
          <a:bodyPr/>
          <a:lstStyle/>
          <a:p>
            <a:pPr algn="l"/>
            <a:r>
              <a:rPr lang="en-US" b="0" i="0" dirty="0">
                <a:solidFill>
                  <a:srgbClr val="2F2F2F"/>
                </a:solidFill>
                <a:effectLst/>
                <a:latin typeface="Open Sans" panose="020B0606030504020204" pitchFamily="34" charset="0"/>
              </a:rPr>
              <a:t>In simple terms, a base image is an </a:t>
            </a:r>
            <a:r>
              <a:rPr lang="en-US" b="1" i="0" dirty="0">
                <a:solidFill>
                  <a:srgbClr val="2F2F2F"/>
                </a:solidFill>
                <a:effectLst/>
                <a:latin typeface="Open Sans" panose="020B0606030504020204" pitchFamily="34" charset="0"/>
              </a:rPr>
              <a:t>empty first layer</a:t>
            </a:r>
            <a:r>
              <a:rPr lang="en-US" b="0" i="0" dirty="0">
                <a:solidFill>
                  <a:srgbClr val="2F2F2F"/>
                </a:solidFill>
                <a:effectLst/>
                <a:latin typeface="Open Sans" panose="020B0606030504020204" pitchFamily="34" charset="0"/>
              </a:rPr>
              <a:t>, which allows you to build your Docker images from scratch. Base images give you full control over the contents of images, but are generally intended for more advanced Docker users.</a:t>
            </a:r>
          </a:p>
          <a:p>
            <a:endParaRPr lang="en-IN" dirty="0"/>
          </a:p>
        </p:txBody>
      </p:sp>
    </p:spTree>
    <p:extLst>
      <p:ext uri="{BB962C8B-B14F-4D97-AF65-F5344CB8AC3E}">
        <p14:creationId xmlns:p14="http://schemas.microsoft.com/office/powerpoint/2010/main" val="2361129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83CE0C-D053-5CBC-9BDA-C3969CBEBCBE}"/>
              </a:ext>
            </a:extLst>
          </p:cNvPr>
          <p:cNvSpPr>
            <a:spLocks noGrp="1"/>
          </p:cNvSpPr>
          <p:nvPr>
            <p:ph type="title"/>
          </p:nvPr>
        </p:nvSpPr>
        <p:spPr/>
        <p:txBody>
          <a:bodyPr/>
          <a:lstStyle/>
          <a:p>
            <a:r>
              <a:rPr lang="en-IN" b="1" i="0" dirty="0">
                <a:solidFill>
                  <a:srgbClr val="2F2F2F"/>
                </a:solidFill>
                <a:effectLst/>
                <a:latin typeface="Open Sans" panose="020B0606030504020204" pitchFamily="34" charset="0"/>
              </a:rPr>
              <a:t>Container Registries</a:t>
            </a:r>
            <a:br>
              <a:rPr lang="en-IN" b="1" i="0" dirty="0">
                <a:solidFill>
                  <a:srgbClr val="2F2F2F"/>
                </a:solidFill>
                <a:effectLst/>
                <a:latin typeface="Open Sans" panose="020B0606030504020204" pitchFamily="34" charset="0"/>
              </a:rPr>
            </a:br>
            <a:endParaRPr lang="en-IN" dirty="0"/>
          </a:p>
        </p:txBody>
      </p:sp>
      <p:sp>
        <p:nvSpPr>
          <p:cNvPr id="3" name="Content Placeholder 2">
            <a:extLst>
              <a:ext uri="{FF2B5EF4-FFF2-40B4-BE49-F238E27FC236}">
                <a16:creationId xmlns="" xmlns:a16="http://schemas.microsoft.com/office/drawing/2014/main" id="{A19114BF-5BBE-879A-2D99-ED063F383CB3}"/>
              </a:ext>
            </a:extLst>
          </p:cNvPr>
          <p:cNvSpPr>
            <a:spLocks noGrp="1"/>
          </p:cNvSpPr>
          <p:nvPr>
            <p:ph idx="1"/>
          </p:nvPr>
        </p:nvSpPr>
        <p:spPr/>
        <p:txBody>
          <a:bodyPr>
            <a:normAutofit/>
          </a:bodyPr>
          <a:lstStyle/>
          <a:p>
            <a:pPr algn="l"/>
            <a:r>
              <a:rPr lang="en-US" b="0" i="0" dirty="0">
                <a:solidFill>
                  <a:srgbClr val="2F2F2F"/>
                </a:solidFill>
                <a:effectLst/>
                <a:latin typeface="Open Sans" panose="020B0606030504020204" pitchFamily="34" charset="0"/>
              </a:rPr>
              <a:t>Container registries are catalogs of storage locations, known as </a:t>
            </a:r>
            <a:r>
              <a:rPr lang="en-US" b="1" i="0" dirty="0">
                <a:solidFill>
                  <a:srgbClr val="2F2F2F"/>
                </a:solidFill>
                <a:effectLst/>
                <a:latin typeface="Open Sans" panose="020B0606030504020204" pitchFamily="34" charset="0"/>
              </a:rPr>
              <a:t>repositories</a:t>
            </a:r>
            <a:r>
              <a:rPr lang="en-US" b="0" i="0" dirty="0">
                <a:solidFill>
                  <a:srgbClr val="2F2F2F"/>
                </a:solidFill>
                <a:effectLst/>
                <a:latin typeface="Open Sans" panose="020B0606030504020204" pitchFamily="34" charset="0"/>
              </a:rPr>
              <a:t>, where you can push and pull container images. The three main registry types are:</a:t>
            </a:r>
          </a:p>
          <a:p>
            <a:pPr algn="l">
              <a:buFont typeface="Arial" panose="020B0604020202020204" pitchFamily="34" charset="0"/>
              <a:buChar char="•"/>
            </a:pPr>
            <a:r>
              <a:rPr lang="en-US" b="1" i="0" dirty="0">
                <a:solidFill>
                  <a:srgbClr val="2F2F2F"/>
                </a:solidFill>
                <a:effectLst/>
                <a:latin typeface="Open Sans" panose="020B0606030504020204" pitchFamily="34" charset="0"/>
              </a:rPr>
              <a:t>Docker Hub</a:t>
            </a:r>
            <a:r>
              <a:rPr lang="en-US" b="0" i="0" dirty="0">
                <a:solidFill>
                  <a:srgbClr val="2F2F2F"/>
                </a:solidFill>
                <a:effectLst/>
                <a:latin typeface="Open Sans" panose="020B0606030504020204" pitchFamily="34" charset="0"/>
              </a:rPr>
              <a:t>: Docker’s own, official image resource where you can access more than 100,000 container images shared by software vendors, open-source projects, and Docker’s community of users. You can also use the service to host and manage your own private images.</a:t>
            </a:r>
          </a:p>
          <a:p>
            <a:endParaRPr lang="en-IN" dirty="0"/>
          </a:p>
        </p:txBody>
      </p:sp>
    </p:spTree>
    <p:extLst>
      <p:ext uri="{BB962C8B-B14F-4D97-AF65-F5344CB8AC3E}">
        <p14:creationId xmlns:p14="http://schemas.microsoft.com/office/powerpoint/2010/main" val="38260461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Presentation1" id="{24598BE9-BD78-4C1A-902E-0BA786164A9D}" vid="{1551CBD6-114D-4A17-981D-82FBB9D5494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docProps/app.xml><?xml version="1.0" encoding="utf-8"?>
<Properties xmlns="http://schemas.openxmlformats.org/officeDocument/2006/extended-properties" xmlns:vt="http://schemas.openxmlformats.org/officeDocument/2006/docPropsVTypes">
  <TotalTime>43</TotalTime>
  <Words>497</Words>
  <Application>Microsoft Office PowerPoint</Application>
  <PresentationFormat>Custom</PresentationFormat>
  <Paragraphs>50</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Gallery</vt:lpstr>
      <vt:lpstr>1_Gallery</vt:lpstr>
      <vt:lpstr>PowerPoint Presentation</vt:lpstr>
      <vt:lpstr>Dockers image definition </vt:lpstr>
      <vt:lpstr>Images stored in??</vt:lpstr>
      <vt:lpstr>PowerPoint Presentation</vt:lpstr>
      <vt:lpstr>Anatomy of a Docker Image </vt:lpstr>
      <vt:lpstr>Docker Layers </vt:lpstr>
      <vt:lpstr>Parent Image </vt:lpstr>
      <vt:lpstr>Base Image </vt:lpstr>
      <vt:lpstr>Container Registries </vt:lpstr>
      <vt:lpstr>Registries </vt:lpstr>
      <vt:lpstr>to Create a Docker Image </vt:lpstr>
      <vt:lpstr>launch a container environment based on the latest version of Ubuntu </vt:lpstr>
      <vt:lpstr>PowerPoint Presentation</vt:lpstr>
      <vt:lpstr>Self Assessment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bindu g</dc:creator>
  <cp:lastModifiedBy>Lenovo</cp:lastModifiedBy>
  <cp:revision>16</cp:revision>
  <dcterms:created xsi:type="dcterms:W3CDTF">2023-06-09T04:47:34Z</dcterms:created>
  <dcterms:modified xsi:type="dcterms:W3CDTF">2024-06-22T06:21:55Z</dcterms:modified>
</cp:coreProperties>
</file>