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7" r:id="rId3"/>
    <p:sldId id="351" r:id="rId4"/>
    <p:sldId id="349" r:id="rId5"/>
    <p:sldId id="352" r:id="rId6"/>
    <p:sldId id="353" r:id="rId7"/>
    <p:sldId id="348" r:id="rId8"/>
    <p:sldId id="32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C0FE0-0B00-4241-AD2D-87613F75EFF4}" v="1" dt="2024-05-29T07:16:17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vikirompicherla19@outlook.com" userId="7ac7012360320cbb" providerId="LiveId" clId="{6E5C0FE0-0B00-4241-AD2D-87613F75EFF4}"/>
    <pc:docChg chg="modSld">
      <pc:chgData name="sathvikirompicherla19@outlook.com" userId="7ac7012360320cbb" providerId="LiveId" clId="{6E5C0FE0-0B00-4241-AD2D-87613F75EFF4}" dt="2024-05-29T07:16:17.556" v="1"/>
      <pc:docMkLst>
        <pc:docMk/>
      </pc:docMkLst>
      <pc:sldChg chg="modSp mod">
        <pc:chgData name="sathvikirompicherla19@outlook.com" userId="7ac7012360320cbb" providerId="LiveId" clId="{6E5C0FE0-0B00-4241-AD2D-87613F75EFF4}" dt="2024-05-29T07:16:17.556" v="1"/>
        <pc:sldMkLst>
          <pc:docMk/>
          <pc:sldMk cId="2503091" sldId="256"/>
        </pc:sldMkLst>
        <pc:graphicFrameChg chg="mod modGraphic">
          <ac:chgData name="sathvikirompicherla19@outlook.com" userId="7ac7012360320cbb" providerId="LiveId" clId="{6E5C0FE0-0B00-4241-AD2D-87613F75EFF4}" dt="2024-05-29T07:16:17.556" v="1"/>
          <ac:graphicFrameMkLst>
            <pc:docMk/>
            <pc:sldMk cId="2503091" sldId="256"/>
            <ac:graphicFrameMk id="4" creationId="{8C466135-8406-5100-C4DB-1310EB4734E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29-05-2024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64801" y="4240746"/>
            <a:ext cx="8637587" cy="564934"/>
          </a:xfrm>
        </p:spPr>
        <p:txBody>
          <a:bodyPr>
            <a:normAutofit fontScale="25000" lnSpcReduction="20000"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 b="1" u="sng" dirty="0">
                <a:solidFill>
                  <a:srgbClr val="C00000"/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2800" b="1" u="sng" dirty="0">
              <a:solidFill>
                <a:srgbClr val="C00000"/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algn="ctr">
              <a:buNone/>
            </a:pPr>
            <a:r>
              <a:rPr lang="en-IN" sz="144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  </a:t>
            </a:r>
            <a:endParaRPr lang="en-US" sz="144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  <a:p>
            <a:pPr algn="ctr">
              <a:buNone/>
            </a:pPr>
            <a:r>
              <a:rPr lang="en-IN" sz="1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buNone/>
            </a:pP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6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2091448" y="1193798"/>
            <a:ext cx="843388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COULD and devops 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 </a:t>
            </a:r>
            <a:r>
              <a:rPr lang="en-IN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22CS2243F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466135-8406-5100-C4DB-1310EB473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41543"/>
              </p:ext>
            </p:extLst>
          </p:nvPr>
        </p:nvGraphicFramePr>
        <p:xfrm>
          <a:off x="5173662" y="4748745"/>
          <a:ext cx="2159000" cy="564934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1170802685"/>
                    </a:ext>
                  </a:extLst>
                </a:gridCol>
              </a:tblGrid>
              <a:tr h="564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>
                          <a:solidFill>
                            <a:srgbClr val="C00000"/>
                          </a:solidFill>
                        </a:rPr>
                        <a:t>subnetting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88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AA3955-21EC-E47E-CE84-F6BECD2E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4580"/>
            <a:ext cx="9603275" cy="609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IN" dirty="0">
                <a:solidFill>
                  <a:srgbClr val="C00000"/>
                </a:solidFill>
              </a:rPr>
              <a:t>hat is subnetting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BB1A08-ABDB-4412-5982-83086B121D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9521" y="2016125"/>
            <a:ext cx="10952480" cy="34496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dividing a large IP address block into smaller, more manageable sub-networks (subnets). This helps in improving network performance and security by segmenting traffic.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Terms-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**IP Address:** A unique address assigned to each device on a network.-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**Subnet Mask:** A 32-bit number that masks an IP address and divides the IP address into network and host portions.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396BFE3-14AF-696C-6920-43C082DD6CE9}"/>
              </a:ext>
            </a:extLst>
          </p:cNvPr>
          <p:cNvSpPr txBox="1">
            <a:spLocks/>
          </p:cNvSpPr>
          <p:nvPr/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8684B-34BA-BB64-17CA-52ED57E147A8}"/>
              </a:ext>
            </a:extLst>
          </p:cNvPr>
          <p:cNvSpPr txBox="1"/>
          <p:nvPr/>
        </p:nvSpPr>
        <p:spPr>
          <a:xfrm>
            <a:off x="568961" y="721360"/>
            <a:ext cx="568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394E6-0C99-8F26-C67B-D88D560EB229}"/>
              </a:ext>
            </a:extLst>
          </p:cNvPr>
          <p:cNvSpPr txBox="1"/>
          <p:nvPr/>
        </p:nvSpPr>
        <p:spPr>
          <a:xfrm>
            <a:off x="345441" y="2023744"/>
            <a:ext cx="5345049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8B10B-453E-92C8-D716-22B450131A34}"/>
              </a:ext>
            </a:extLst>
          </p:cNvPr>
          <p:cNvSpPr txBox="1"/>
          <p:nvPr/>
        </p:nvSpPr>
        <p:spPr>
          <a:xfrm>
            <a:off x="6864296" y="2033862"/>
            <a:ext cx="5327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A3E83-0A1A-E2AB-5E68-0316DD7A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5393C-A7E2-61F2-8ADB-E2FE6A02EEFD}"/>
              </a:ext>
            </a:extLst>
          </p:cNvPr>
          <p:cNvSpPr txBox="1"/>
          <p:nvPr/>
        </p:nvSpPr>
        <p:spPr>
          <a:xfrm>
            <a:off x="822960" y="1026775"/>
            <a:ext cx="8348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**CIDR Notation:** Classless Inter-Domain Routing notation, which is a compact     representation of an IP address and its associated network mask (e.g., 192.168.1.0/24).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996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E401-65A1-5D71-5B65-D767CE91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Example Problem on Subnetting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544BB-4511-893A-D440-32254885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9658B-221D-3D95-FCDD-607F8A48F4A0}"/>
              </a:ext>
            </a:extLst>
          </p:cNvPr>
          <p:cNvSpPr txBox="1"/>
          <p:nvPr/>
        </p:nvSpPr>
        <p:spPr>
          <a:xfrm>
            <a:off x="629920" y="1767840"/>
            <a:ext cx="1095248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u="sng" dirty="0"/>
              <a:t>Problem:</a:t>
            </a:r>
          </a:p>
          <a:p>
            <a:r>
              <a:rPr lang="en-US" sz="2400" dirty="0"/>
              <a:t>You have been assigned the IP address block 192.168.10.0/24. You need to create subnets that can accommodate at least 30 hosts each. How many subnets can you create, and what are the subnet ranges? </a:t>
            </a:r>
          </a:p>
          <a:p>
            <a:endParaRPr lang="en-US" sz="2400" dirty="0"/>
          </a:p>
          <a:p>
            <a:r>
              <a:rPr lang="en-US" sz="2400" u="sng" dirty="0"/>
              <a:t>Solution:</a:t>
            </a:r>
          </a:p>
          <a:p>
            <a:r>
              <a:rPr lang="en-US" sz="2400" dirty="0"/>
              <a:t>1. Determine the number of host bits required:** - The formula for calculating the number of hosts is \(2^h - 2\), where \(h\) is the number of host bits. - To accommodate at least 30 hosts, \(2^h - 2 \geq 30\). - Solving for \(h\), \(2^h \geq 32 \Rightarrow h = 5\) (since \(2^5 = 32\)).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837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4C6D0-99DD-7FCE-612B-14B7DBCD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CB56C-4B56-4D5F-3C99-EEDD5975158C}"/>
              </a:ext>
            </a:extLst>
          </p:cNvPr>
          <p:cNvSpPr txBox="1"/>
          <p:nvPr/>
        </p:nvSpPr>
        <p:spPr>
          <a:xfrm>
            <a:off x="660400" y="1056640"/>
            <a:ext cx="110236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Calculate the new subnet mask:- A /24 network has 32 - 24 = 8 host bits. –</a:t>
            </a:r>
          </a:p>
          <a:p>
            <a:r>
              <a:rPr lang="en-US" sz="2400" dirty="0"/>
              <a:t> We need   5 host bits for the hosts, leaving 3 bits for subnetting (8 - 5 = 3). - The new subnet mask will be /27 (24 + 3 = 27).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2400" dirty="0"/>
              <a:t>3. Determine the number of subnets:- The number of subnets you can create</a:t>
            </a:r>
          </a:p>
          <a:p>
            <a:r>
              <a:rPr lang="en-US" sz="2400" dirty="0"/>
              <a:t> is \(2^3 = 8\).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338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21ECF-CFE0-E303-1BB5-C41D90A9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9A263-27ED-0C7D-7B1B-49B267AAC413}"/>
              </a:ext>
            </a:extLst>
          </p:cNvPr>
          <p:cNvSpPr txBox="1"/>
          <p:nvPr/>
        </p:nvSpPr>
        <p:spPr>
          <a:xfrm>
            <a:off x="467360" y="792480"/>
            <a:ext cx="112471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4. Calculate the subnet ranges: - Subnet increment is \(2^5 = 32\) (since 5 bits are used for the host portion). - Subnet ranges: - Subnet 1: 192.168.10.0/27 (192.168.10.0 - 192.168.10.31) - Subnet 2: 192.168.10.32/27 (192.168.10.32 - 192.168.10.63) - Subnet 3: 192.168.10.64/27 (192.168.10.64 - 192.168.10.95) - Subnet 4: 192.168.10.96/27 (192.168.10.96 - 192.168.10.127) - Subnet 5: 192.168.10.128/27 (192.168.10.128 - 192.168.10.159) - Subnet 6: 192.168.10.160/27 (192.168.10.160 - 192.168.10.191) - Subnet 7: 192.168.10.192/27 (192.168.10.192 - 192.168.10.223) - Subnet 8: 192.168.10.224/27 (192.168.10.224 - 192.168.10.255)</a:t>
            </a:r>
          </a:p>
        </p:txBody>
      </p:sp>
    </p:spTree>
    <p:extLst>
      <p:ext uri="{BB962C8B-B14F-4D97-AF65-F5344CB8AC3E}">
        <p14:creationId xmlns:p14="http://schemas.microsoft.com/office/powerpoint/2010/main" val="252348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AFFB-76DE-82F8-7A65-6CA6E31D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320"/>
            <a:ext cx="9603275" cy="563434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B4910-AA8A-29F7-A37A-FB364780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02ADD-CF56-1057-3BE1-97FEBA790216}"/>
              </a:ext>
            </a:extLst>
          </p:cNvPr>
          <p:cNvSpPr txBox="1"/>
          <p:nvPr/>
        </p:nvSpPr>
        <p:spPr>
          <a:xfrm>
            <a:off x="1330960" y="2967335"/>
            <a:ext cx="10068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this example, you can create 8 subnets from the 192.168.10.0/24 network, with each subnet supporting up to 30 hosts. The new subnet mask is /27, providing an increment of 32 addresses per subnet. This practice helps in organizing and managing IP addresses efficiently, ensuring that network traffic is well-segmented and easier to manage.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334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 cap="all" dirty="0">
                <a:ln/>
                <a:solidFill>
                  <a:schemeClr val="bg1"/>
                </a:solidFill>
                <a:cs typeface="Poppins" panose="00000500000000000000" pitchFamily="2" charset="0"/>
                <a:sym typeface="BioRhyme ExtraBold"/>
              </a:rPr>
              <a:t>CLOUD  and devops </a:t>
            </a: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E PPT Template (2)" id="{914A09AC-2BFA-422E-BBA9-6B67FF1F046A}" vid="{CF22B5CC-A74E-4CF6-874F-173C884626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</Template>
  <TotalTime>647</TotalTime>
  <Words>521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BioRhyme ExtraBold</vt:lpstr>
      <vt:lpstr>Calibri</vt:lpstr>
      <vt:lpstr>Gill Sans MT</vt:lpstr>
      <vt:lpstr>Poppins</vt:lpstr>
      <vt:lpstr>Times New Roman</vt:lpstr>
      <vt:lpstr>Gallery</vt:lpstr>
      <vt:lpstr>PowerPoint Presentation</vt:lpstr>
      <vt:lpstr>What is subnetting ?</vt:lpstr>
      <vt:lpstr>PowerPoint Presentation</vt:lpstr>
      <vt:lpstr>Example Problem on Subnetting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 – ADAPTIVE Software Engineering COURSE CODE – 22CS2119R</dc:title>
  <dc:creator>Dr Manoj Wadhwa</dc:creator>
  <cp:lastModifiedBy>sathvikirompicherla19@outlook.com</cp:lastModifiedBy>
  <cp:revision>28</cp:revision>
  <dcterms:created xsi:type="dcterms:W3CDTF">2023-05-03T04:55:26Z</dcterms:created>
  <dcterms:modified xsi:type="dcterms:W3CDTF">2024-05-29T07:16:19Z</dcterms:modified>
</cp:coreProperties>
</file>