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2"/>
  </p:notesMasterIdLst>
  <p:handoutMasterIdLst>
    <p:handoutMasterId r:id="rId53"/>
  </p:handoutMasterIdLst>
  <p:sldIdLst>
    <p:sldId id="256" r:id="rId2"/>
    <p:sldId id="278" r:id="rId3"/>
    <p:sldId id="282" r:id="rId4"/>
    <p:sldId id="287" r:id="rId5"/>
    <p:sldId id="286" r:id="rId6"/>
    <p:sldId id="285"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284" r:id="rId36"/>
    <p:sldId id="283" r:id="rId37"/>
    <p:sldId id="269" r:id="rId38"/>
    <p:sldId id="281" r:id="rId39"/>
    <p:sldId id="279" r:id="rId40"/>
    <p:sldId id="288" r:id="rId41"/>
    <p:sldId id="289" r:id="rId42"/>
    <p:sldId id="291" r:id="rId43"/>
    <p:sldId id="294" r:id="rId44"/>
    <p:sldId id="295" r:id="rId45"/>
    <p:sldId id="296" r:id="rId46"/>
    <p:sldId id="298" r:id="rId47"/>
    <p:sldId id="299" r:id="rId48"/>
    <p:sldId id="275" r:id="rId49"/>
    <p:sldId id="276" r:id="rId50"/>
    <p:sldId id="27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342"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24-06-2024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36457958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75263589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ln>
        </p:spPr>
      </p:sp>
      <p:sp>
        <p:nvSpPr>
          <p:cNvPr id="43010" name="Rectangle 2"/>
          <p:cNvSpPr>
            <a:spLocks noGrp="1" noChangeArrowheads="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z="2200">
                <a:latin typeface="Lucida Grande" charset="0"/>
                <a:cs typeface="Lucida Grande" charset="0"/>
                <a:sym typeface="Lucida Grande" charset="0"/>
              </a:rPr>
              <a:t>We’ll be using the git command line interface, but feel free to choose your preferred solution GUIs, Editor Extension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settings/key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git-scm.com/downloads" TargetMode="External"/><Relationship Id="rId4" Type="http://schemas.openxmlformats.org/officeDocument/2006/relationships/image" Target="../media/image3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5;p16"/>
          <p:cNvSpPr txBox="1"/>
          <p:nvPr/>
        </p:nvSpPr>
        <p:spPr>
          <a:xfrm>
            <a:off x="1666672" y="357019"/>
            <a:ext cx="10124994"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solidFill>
                  <a:srgbClr val="C00000"/>
                </a:solidFill>
                <a:cs typeface="Poppins" panose="00000500000000000000" pitchFamily="2" charset="0"/>
              </a:rPr>
              <a:t>DEPARTMENT OF CSE/ CSIT/ AI&amp;DS</a:t>
            </a:r>
          </a:p>
        </p:txBody>
      </p:sp>
      <p:sp>
        <p:nvSpPr>
          <p:cNvPr id="5" name="Google Shape;476;p16"/>
          <p:cNvSpPr txBox="1"/>
          <p:nvPr/>
        </p:nvSpPr>
        <p:spPr>
          <a:xfrm>
            <a:off x="2091448" y="1193798"/>
            <a:ext cx="8433880" cy="1815841"/>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000" b="1" cap="all" dirty="0">
                <a:solidFill>
                  <a:srgbClr val="C00000"/>
                </a:solidFill>
                <a:cs typeface="Poppins" panose="00000500000000000000" pitchFamily="2" charset="0"/>
                <a:sym typeface="BioRhyme ExtraBold"/>
              </a:rPr>
              <a:t>COURSE NAME – </a:t>
            </a:r>
            <a:r>
              <a:rPr lang="en-US" sz="3000" b="1" cap="all" dirty="0" smtClean="0">
                <a:solidFill>
                  <a:srgbClr val="C00000"/>
                </a:solidFill>
                <a:cs typeface="Poppins" panose="00000500000000000000" pitchFamily="2" charset="0"/>
                <a:sym typeface="BioRhyme ExtraBold"/>
              </a:rPr>
              <a:t>CLOUD DEVOPS (EPAM)</a:t>
            </a:r>
            <a:endParaRPr lang="en-US" sz="30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32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000" b="1" cap="all" dirty="0">
                <a:solidFill>
                  <a:srgbClr val="C00000"/>
                </a:solidFill>
                <a:cs typeface="Poppins" panose="00000500000000000000" pitchFamily="2" charset="0"/>
                <a:sym typeface="BioRhyme ExtraBold"/>
              </a:rPr>
              <a:t>COURSE CODE – </a:t>
            </a:r>
            <a:r>
              <a:rPr lang="en-US" sz="3000" b="1" cap="all" dirty="0" smtClean="0">
                <a:solidFill>
                  <a:srgbClr val="C00000"/>
                </a:solidFill>
                <a:cs typeface="Poppins" panose="00000500000000000000" pitchFamily="2" charset="0"/>
                <a:sym typeface="BioRhyme ExtraBold"/>
              </a:rPr>
              <a:t>22CS2243F</a:t>
            </a:r>
            <a:endParaRPr lang="en-US" sz="3000" b="1" cap="all" dirty="0">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sp>
        <p:nvSpPr>
          <p:cNvPr id="7" name="TextBox 6"/>
          <p:cNvSpPr txBox="1"/>
          <p:nvPr/>
        </p:nvSpPr>
        <p:spPr>
          <a:xfrm>
            <a:off x="2091448" y="3723348"/>
            <a:ext cx="8647889" cy="1421928"/>
          </a:xfrm>
          <a:prstGeom prst="rect">
            <a:avLst/>
          </a:prstGeom>
          <a:noFill/>
        </p:spPr>
        <p:txBody>
          <a:bodyPr wrap="square">
            <a:spAutoFit/>
          </a:bodyPr>
          <a:lstStyle/>
          <a:p>
            <a:pPr lvl="0" algn="ctr" fontAlgn="base">
              <a:lnSpc>
                <a:spcPct val="90000"/>
              </a:lnSpc>
              <a:spcBef>
                <a:spcPct val="0"/>
              </a:spcBef>
              <a:spcAft>
                <a:spcPct val="0"/>
              </a:spcAft>
            </a:pPr>
            <a:r>
              <a:rPr lang="en-GB" altLang="en-US" sz="3200" b="1" dirty="0" smtClean="0">
                <a:solidFill>
                  <a:srgbClr val="C00000"/>
                </a:solidFill>
              </a:rPr>
              <a:t>ROLE OF VERSION CONTROLING IN DEVOPS</a:t>
            </a:r>
            <a:endParaRPr lang="en-GB" altLang="en-US" sz="3200" b="1" dirty="0">
              <a:solidFill>
                <a:srgbClr val="C00000"/>
              </a:solidFill>
            </a:endParaRPr>
          </a:p>
          <a:p>
            <a:pPr lvl="0" algn="ctr" fontAlgn="base">
              <a:lnSpc>
                <a:spcPct val="90000"/>
              </a:lnSpc>
              <a:spcBef>
                <a:spcPct val="0"/>
              </a:spcBef>
              <a:spcAft>
                <a:spcPct val="0"/>
              </a:spcAft>
            </a:pPr>
            <a:endParaRPr lang="en-US" sz="3200"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10</a:t>
            </a:fld>
            <a:endParaRPr lang="en-IN"/>
          </a:p>
        </p:txBody>
      </p:sp>
      <p:sp>
        <p:nvSpPr>
          <p:cNvPr id="7" name="Content Placeholder 6"/>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Click on settings</a:t>
            </a:r>
          </a:p>
          <a:p>
            <a:endParaRPr lang="en-IN" dirty="0"/>
          </a:p>
        </p:txBody>
      </p:sp>
      <p:pic>
        <p:nvPicPr>
          <p:cNvPr id="8" name="Picture 7"/>
          <p:cNvPicPr>
            <a:picLocks noChangeAspect="1"/>
          </p:cNvPicPr>
          <p:nvPr/>
        </p:nvPicPr>
        <p:blipFill>
          <a:blip r:embed="rId2"/>
          <a:stretch>
            <a:fillRect/>
          </a:stretch>
        </p:blipFill>
        <p:spPr>
          <a:xfrm>
            <a:off x="7910728" y="786080"/>
            <a:ext cx="2883658" cy="526740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11</a:t>
            </a:fld>
            <a:endParaRPr lang="en-IN"/>
          </a:p>
        </p:txBody>
      </p:sp>
      <p:pic>
        <p:nvPicPr>
          <p:cNvPr id="5" name="Content Placeholder 4" descr="Graphical user interface, text, application&#10;&#10;Description automatically generated"/>
          <p:cNvPicPr>
            <a:picLocks noGrp="1" noChangeAspect="1"/>
          </p:cNvPicPr>
          <p:nvPr>
            <p:ph idx="1"/>
          </p:nvPr>
        </p:nvPicPr>
        <p:blipFill>
          <a:blip r:embed="rId2"/>
          <a:stretch>
            <a:fillRect/>
          </a:stretch>
        </p:blipFill>
        <p:spPr>
          <a:xfrm>
            <a:off x="1451579" y="2029772"/>
            <a:ext cx="7380032" cy="344963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nSpc>
                <a:spcPct val="115000"/>
              </a:lnSpc>
              <a:spcAft>
                <a:spcPts val="1000"/>
              </a:spcAft>
            </a:pPr>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Step  : if key not there  follow steps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Follow the steps to generate RSA Key</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Public key generation</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we need to generate key</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Steps to generate key</a:t>
            </a: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ssh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13</a:t>
            </a:fld>
            <a:endParaRPr lang="en-IN"/>
          </a:p>
        </p:txBody>
      </p:sp>
      <p:pic>
        <p:nvPicPr>
          <p:cNvPr id="6" name="Picture 5"/>
          <p:cNvPicPr>
            <a:picLocks noChangeAspect="1"/>
          </p:cNvPicPr>
          <p:nvPr/>
        </p:nvPicPr>
        <p:blipFill>
          <a:blip r:embed="rId2"/>
          <a:stretch>
            <a:fillRect/>
          </a:stretch>
        </p:blipFill>
        <p:spPr>
          <a:xfrm>
            <a:off x="3831679" y="2043456"/>
            <a:ext cx="5838825" cy="40100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14</a:t>
            </a:fld>
            <a:endParaRPr lang="en-IN"/>
          </a:p>
        </p:txBody>
      </p:sp>
      <p:pic>
        <p:nvPicPr>
          <p:cNvPr id="5" name="Content Placeholder 4" descr="Text&#10;&#10;Description automatically generated"/>
          <p:cNvPicPr>
            <a:picLocks noGrp="1" noChangeAspect="1"/>
          </p:cNvPicPr>
          <p:nvPr>
            <p:ph idx="1"/>
          </p:nvPr>
        </p:nvPicPr>
        <p:blipFill>
          <a:blip r:embed="rId2"/>
          <a:stretch>
            <a:fillRect/>
          </a:stretch>
        </p:blipFill>
        <p:spPr>
          <a:xfrm>
            <a:off x="1566079" y="2016125"/>
            <a:ext cx="9374166" cy="3449638"/>
          </a:xfrm>
          <a:prstGeom prst="rect">
            <a:avLst/>
          </a:prstGeom>
        </p:spPr>
      </p:pic>
      <p:sp>
        <p:nvSpPr>
          <p:cNvPr id="7" name="TextBox 6"/>
          <p:cNvSpPr txBox="1"/>
          <p:nvPr/>
        </p:nvSpPr>
        <p:spPr>
          <a:xfrm>
            <a:off x="1661615" y="5486291"/>
            <a:ext cx="6107372" cy="392159"/>
          </a:xfrm>
          <a:prstGeom prst="rect">
            <a:avLst/>
          </a:prstGeom>
          <a:noFill/>
        </p:spPr>
        <p:txBody>
          <a:bodyPr wrap="square">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Copy code with no blank spaces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15</a:t>
            </a:fld>
            <a:endParaRPr lang="en-IN"/>
          </a:p>
        </p:txBody>
      </p:sp>
      <p:pic>
        <p:nvPicPr>
          <p:cNvPr id="5" name="Content Placeholder 4" descr="Text&#10;&#10;Description automatically generated"/>
          <p:cNvPicPr>
            <a:picLocks noGrp="1" noChangeAspect="1"/>
          </p:cNvPicPr>
          <p:nvPr>
            <p:ph idx="1"/>
          </p:nvPr>
        </p:nvPicPr>
        <p:blipFill>
          <a:blip r:embed="rId2"/>
          <a:stretch>
            <a:fillRect/>
          </a:stretch>
        </p:blipFill>
        <p:spPr>
          <a:xfrm>
            <a:off x="1583140" y="2693193"/>
            <a:ext cx="9021170" cy="284779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842448" y="2093119"/>
            <a:ext cx="7430139" cy="3295650"/>
          </a:xfrm>
        </p:spPr>
      </p:pic>
      <p:sp>
        <p:nvSpPr>
          <p:cNvPr id="4" name="Slide Number Placeholder 3"/>
          <p:cNvSpPr>
            <a:spLocks noGrp="1"/>
          </p:cNvSpPr>
          <p:nvPr>
            <p:ph type="sldNum" sz="quarter" idx="12"/>
          </p:nvPr>
        </p:nvSpPr>
        <p:spPr/>
        <p:txBody>
          <a:bodyPr/>
          <a:lstStyle/>
          <a:p>
            <a:fld id="{CBABCCC1-BF11-4F37-963E-1BCD5B23FD72}" type="slidenum">
              <a:rPr lang="en-IN" smtClean="0"/>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4438793" y="2016125"/>
            <a:ext cx="3628738" cy="3449638"/>
          </a:xfrm>
        </p:spPr>
      </p:pic>
      <p:sp>
        <p:nvSpPr>
          <p:cNvPr id="4" name="Slide Number Placeholder 3"/>
          <p:cNvSpPr>
            <a:spLocks noGrp="1"/>
          </p:cNvSpPr>
          <p:nvPr>
            <p:ph type="sldNum" sz="quarter" idx="12"/>
          </p:nvPr>
        </p:nvSpPr>
        <p:spPr/>
        <p:txBody>
          <a:bodyPr/>
          <a:lstStyle/>
          <a:p>
            <a:fld id="{CBABCCC1-BF11-4F37-963E-1BCD5B23FD72}" type="slidenum">
              <a:rPr lang="en-IN" smtClean="0"/>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651379" y="2016125"/>
            <a:ext cx="9603275" cy="3852412"/>
          </a:xfrm>
        </p:spPr>
      </p:pic>
      <p:sp>
        <p:nvSpPr>
          <p:cNvPr id="4" name="Slide Number Placeholder 3"/>
          <p:cNvSpPr>
            <a:spLocks noGrp="1"/>
          </p:cNvSpPr>
          <p:nvPr>
            <p:ph type="sldNum" sz="quarter" idx="12"/>
          </p:nvPr>
        </p:nvSpPr>
        <p:spPr/>
        <p:txBody>
          <a:bodyPr/>
          <a:lstStyle/>
          <a:p>
            <a:fld id="{CBABCCC1-BF11-4F37-963E-1BCD5B23FD72}" type="slidenum">
              <a:rPr lang="en-IN" smtClean="0"/>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451578" y="2016125"/>
            <a:ext cx="9603275" cy="3449638"/>
          </a:xfrm>
        </p:spPr>
      </p:pic>
      <p:sp>
        <p:nvSpPr>
          <p:cNvPr id="4" name="Slide Number Placeholder 3"/>
          <p:cNvSpPr>
            <a:spLocks noGrp="1"/>
          </p:cNvSpPr>
          <p:nvPr>
            <p:ph type="sldNum" sz="quarter" idx="12"/>
          </p:nvPr>
        </p:nvSpPr>
        <p:spPr/>
        <p:txBody>
          <a:bodyPr/>
          <a:lstStyle/>
          <a:p>
            <a:fld id="{CBABCCC1-BF11-4F37-963E-1BCD5B23FD72}" type="slidenum">
              <a:rPr lang="en-IN" smtClean="0"/>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2</a:t>
            </a:fld>
            <a:endParaRPr lang="en-IN"/>
          </a:p>
        </p:txBody>
      </p:sp>
      <p:sp>
        <p:nvSpPr>
          <p:cNvPr id="12" name="TextBox 11"/>
          <p:cNvSpPr txBox="1"/>
          <p:nvPr/>
        </p:nvSpPr>
        <p:spPr>
          <a:xfrm>
            <a:off x="2084151" y="643808"/>
            <a:ext cx="8178530" cy="1200329"/>
          </a:xfrm>
          <a:prstGeom prst="rect">
            <a:avLst/>
          </a:prstGeom>
          <a:noFill/>
        </p:spPr>
        <p:txBody>
          <a:bodyPr wrap="square">
            <a:spAutoFit/>
          </a:bodyPr>
          <a:lstStyle/>
          <a:p>
            <a:pPr algn="ctr"/>
            <a:r>
              <a:rPr lang="en-US" sz="1800" b="1" dirty="0">
                <a:solidFill>
                  <a:srgbClr val="C00000"/>
                </a:solidFill>
              </a:rPr>
              <a:t>AIM OF THE SESSION</a:t>
            </a:r>
          </a:p>
          <a:p>
            <a:pPr algn="ctr"/>
            <a:endParaRPr lang="en-US" sz="1800" b="1" dirty="0">
              <a:solidFill>
                <a:srgbClr val="C00000"/>
              </a:solidFill>
            </a:endParaRPr>
          </a:p>
          <a:p>
            <a:pPr algn="ctr"/>
            <a:r>
              <a:rPr lang="en-US" sz="1800" b="0" i="0" dirty="0">
                <a:effectLst/>
                <a:latin typeface="Poppins"/>
                <a:cs typeface="Poppins"/>
              </a:rPr>
              <a:t>To familiarize students with the basic concept of Specialized </a:t>
            </a:r>
            <a:r>
              <a:rPr lang="en-US" dirty="0">
                <a:latin typeface="Poppins"/>
                <a:cs typeface="Poppins"/>
              </a:rPr>
              <a:t>Process Models</a:t>
            </a:r>
            <a:endParaRPr lang="en-US" sz="1800" dirty="0"/>
          </a:p>
        </p:txBody>
      </p:sp>
      <p:sp>
        <p:nvSpPr>
          <p:cNvPr id="16" name="TextBox 15"/>
          <p:cNvSpPr txBox="1"/>
          <p:nvPr/>
        </p:nvSpPr>
        <p:spPr>
          <a:xfrm>
            <a:off x="910537" y="2023744"/>
            <a:ext cx="5590972" cy="2585323"/>
          </a:xfrm>
          <a:prstGeom prst="rect">
            <a:avLst/>
          </a:prstGeom>
          <a:noFill/>
        </p:spPr>
        <p:txBody>
          <a:bodyPr wrap="square">
            <a:spAutoFit/>
          </a:bodyPr>
          <a:lstStyle/>
          <a:p>
            <a:pPr algn="ctr"/>
            <a:r>
              <a:rPr lang="en-US" sz="1800" b="1" dirty="0">
                <a:solidFill>
                  <a:srgbClr val="C00000"/>
                </a:solidFill>
              </a:rPr>
              <a:t>INSTRUCTIONAL OBJECTIVES</a:t>
            </a:r>
          </a:p>
          <a:p>
            <a:pPr>
              <a:lnSpc>
                <a:spcPct val="200000"/>
              </a:lnSpc>
            </a:pPr>
            <a:r>
              <a:rPr lang="en-US" sz="1800" dirty="0">
                <a:latin typeface="Poppins"/>
                <a:cs typeface="Poppins"/>
              </a:rPr>
              <a:t>This Session is designed to:</a:t>
            </a:r>
          </a:p>
          <a:p>
            <a:pPr marL="257175" indent="-257175">
              <a:buFontTx/>
              <a:buAutoNum type="arabicPeriod"/>
            </a:pPr>
            <a:r>
              <a:rPr lang="en-US" sz="1800" dirty="0">
                <a:latin typeface="Arial" panose="020B0604020202020204" pitchFamily="34" charset="0"/>
              </a:rPr>
              <a:t>Demonstrate  </a:t>
            </a:r>
            <a:r>
              <a:rPr lang="en-US" sz="1800" b="1" dirty="0">
                <a:latin typeface="Times New Roman" panose="02020603050405020304"/>
                <a:cs typeface="Times New Roman" panose="02020603050405020304"/>
              </a:rPr>
              <a:t>Specialized Process Model </a:t>
            </a:r>
            <a:endParaRPr lang="en-US" sz="1800" b="1" dirty="0">
              <a:latin typeface="Times New Roman" panose="02020603050405020304" pitchFamily="18" charset="0"/>
              <a:cs typeface="Times New Roman" panose="02020603050405020304" pitchFamily="18" charset="0"/>
            </a:endParaRPr>
          </a:p>
          <a:p>
            <a:pPr marL="257175" indent="-257175">
              <a:buFontTx/>
              <a:buAutoNum type="arabicPeriod"/>
            </a:pPr>
            <a:r>
              <a:rPr lang="en-US" sz="1800" dirty="0">
                <a:latin typeface="Arial" panose="020B0604020202020204" pitchFamily="34" charset="0"/>
              </a:rPr>
              <a:t>Describe </a:t>
            </a:r>
            <a:r>
              <a:rPr lang="en-GB" sz="1800" b="1" dirty="0">
                <a:latin typeface="Times New Roman" panose="02020603050405020304"/>
                <a:cs typeface="Times New Roman" panose="02020603050405020304"/>
              </a:rPr>
              <a:t>The Unified Process </a:t>
            </a:r>
          </a:p>
          <a:p>
            <a:r>
              <a:rPr lang="en-US" sz="1800" dirty="0">
                <a:latin typeface="Arial" panose="020B0604020202020204" pitchFamily="34" charset="0"/>
              </a:rPr>
              <a:t>3.   List out the  </a:t>
            </a:r>
            <a:r>
              <a:rPr lang="en-IN" sz="1800" b="1" dirty="0">
                <a:latin typeface="Times New Roman" panose="02020603050405020304" pitchFamily="18" charset="0"/>
                <a:cs typeface="Times New Roman" panose="02020603050405020304" pitchFamily="18" charset="0"/>
              </a:rPr>
              <a:t>Component Based Development</a:t>
            </a:r>
          </a:p>
          <a:p>
            <a:r>
              <a:rPr lang="en-GB" sz="1800" dirty="0">
                <a:latin typeface="Times New Roman" panose="02020603050405020304" pitchFamily="18" charset="0"/>
                <a:cs typeface="Times New Roman" panose="02020603050405020304" pitchFamily="18" charset="0"/>
              </a:rPr>
              <a:t>4.   Describe </a:t>
            </a:r>
            <a:r>
              <a:rPr lang="en-GB" sz="1800" b="1" dirty="0">
                <a:latin typeface="Times New Roman" panose="02020603050405020304" pitchFamily="18" charset="0"/>
                <a:cs typeface="Times New Roman" panose="02020603050405020304" pitchFamily="18" charset="0"/>
              </a:rPr>
              <a:t>Formal Methods Model </a:t>
            </a:r>
          </a:p>
          <a:p>
            <a:pPr lvl="0"/>
            <a:r>
              <a:rPr lang="en-IN" sz="1800" dirty="0">
                <a:latin typeface="Times New Roman" panose="02020603050405020304" pitchFamily="18" charset="0"/>
                <a:cs typeface="Times New Roman" panose="02020603050405020304" pitchFamily="18" charset="0"/>
              </a:rPr>
              <a:t>5.</a:t>
            </a:r>
            <a:r>
              <a:rPr lang="en-IN" sz="1800" dirty="0">
                <a:solidFill>
                  <a:srgbClr val="C00000"/>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Describe Aspect-Oriented Software Development</a:t>
            </a:r>
          </a:p>
          <a:p>
            <a:pPr algn="ctr"/>
            <a:endParaRPr lang="en-US" sz="1800" dirty="0"/>
          </a:p>
        </p:txBody>
      </p:sp>
      <p:sp>
        <p:nvSpPr>
          <p:cNvPr id="20" name="TextBox 19"/>
          <p:cNvSpPr txBox="1"/>
          <p:nvPr/>
        </p:nvSpPr>
        <p:spPr>
          <a:xfrm>
            <a:off x="6377290" y="2033862"/>
            <a:ext cx="5814710" cy="1754326"/>
          </a:xfrm>
          <a:prstGeom prst="rect">
            <a:avLst/>
          </a:prstGeom>
          <a:noFill/>
        </p:spPr>
        <p:txBody>
          <a:bodyPr wrap="square">
            <a:spAutoFit/>
          </a:bodyPr>
          <a:lstStyle/>
          <a:p>
            <a:pPr algn="ctr"/>
            <a:r>
              <a:rPr lang="en-US" sz="1800" b="1" dirty="0">
                <a:solidFill>
                  <a:srgbClr val="C00000"/>
                </a:solidFill>
              </a:rPr>
              <a:t>LEARNING OUTCOMES</a:t>
            </a:r>
          </a:p>
          <a:p>
            <a:pPr>
              <a:lnSpc>
                <a:spcPct val="200000"/>
              </a:lnSpc>
            </a:pPr>
            <a:r>
              <a:rPr lang="en-US" sz="1800" dirty="0">
                <a:latin typeface="Arial" panose="020B0604020202020204"/>
                <a:cs typeface="Arial" panose="020B0604020202020204"/>
              </a:rPr>
              <a:t>At the end of this session, you should be able to:</a:t>
            </a:r>
          </a:p>
          <a:p>
            <a:endParaRPr lang="en-US" sz="1800" dirty="0">
              <a:latin typeface="Arial" panose="020B0604020202020204" pitchFamily="34" charset="0"/>
            </a:endParaRPr>
          </a:p>
          <a:p>
            <a:pPr marL="257175" indent="-257175">
              <a:buAutoNum type="arabicPeriod"/>
            </a:pPr>
            <a:r>
              <a:rPr lang="en-US" sz="1800" dirty="0">
                <a:latin typeface="Arial" panose="020B0604020202020204" pitchFamily="34" charset="0"/>
              </a:rPr>
              <a:t>Describe various specialized process models</a:t>
            </a:r>
          </a:p>
          <a:p>
            <a:pPr marL="257175" indent="-257175">
              <a:buAutoNum type="arabicPeriod"/>
            </a:pPr>
            <a:r>
              <a:rPr lang="en-US" dirty="0">
                <a:latin typeface="Arial" panose="020B0604020202020204" pitchFamily="34" charset="0"/>
              </a:rPr>
              <a:t>Summarize phases of unified process</a:t>
            </a:r>
            <a:endParaRPr 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451580" y="2297906"/>
            <a:ext cx="9603274" cy="2886075"/>
          </a:xfrm>
        </p:spPr>
      </p:pic>
      <p:sp>
        <p:nvSpPr>
          <p:cNvPr id="4" name="Slide Number Placeholder 3"/>
          <p:cNvSpPr>
            <a:spLocks noGrp="1"/>
          </p:cNvSpPr>
          <p:nvPr>
            <p:ph type="sldNum" sz="quarter" idx="12"/>
          </p:nvPr>
        </p:nvSpPr>
        <p:spPr/>
        <p:txBody>
          <a:bodyPr/>
          <a:lstStyle/>
          <a:p>
            <a:fld id="{CBABCCC1-BF11-4F37-963E-1BCD5B23FD72}" type="slidenum">
              <a:rPr lang="en-IN" smtClean="0"/>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955343" y="2016125"/>
            <a:ext cx="10358651" cy="3449638"/>
          </a:xfrm>
        </p:spPr>
      </p:pic>
      <p:sp>
        <p:nvSpPr>
          <p:cNvPr id="4" name="Slide Number Placeholder 3"/>
          <p:cNvSpPr>
            <a:spLocks noGrp="1"/>
          </p:cNvSpPr>
          <p:nvPr>
            <p:ph type="sldNum" sz="quarter" idx="12"/>
          </p:nvPr>
        </p:nvSpPr>
        <p:spPr/>
        <p:txBody>
          <a:bodyPr/>
          <a:lstStyle/>
          <a:p>
            <a:fld id="{CBABCCC1-BF11-4F37-963E-1BCD5B23FD72}" type="slidenum">
              <a:rPr lang="en-IN" smtClean="0"/>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451580" y="2016125"/>
            <a:ext cx="9603274" cy="3449638"/>
          </a:xfrm>
        </p:spPr>
      </p:pic>
      <p:sp>
        <p:nvSpPr>
          <p:cNvPr id="4" name="Slide Number Placeholder 3"/>
          <p:cNvSpPr>
            <a:spLocks noGrp="1"/>
          </p:cNvSpPr>
          <p:nvPr>
            <p:ph type="sldNum" sz="quarter" idx="12"/>
          </p:nvPr>
        </p:nvSpPr>
        <p:spPr/>
        <p:txBody>
          <a:bodyPr/>
          <a:lstStyle/>
          <a:p>
            <a:fld id="{CBABCCC1-BF11-4F37-963E-1BCD5B23FD72}" type="slidenum">
              <a:rPr lang="en-IN" smtClean="0"/>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create files</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Use touch file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name.extension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add content in the file </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Use command</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Vi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filename.extension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1583140" y="2016125"/>
            <a:ext cx="9471713" cy="3449638"/>
          </a:xfrm>
        </p:spPr>
      </p:pic>
      <p:sp>
        <p:nvSpPr>
          <p:cNvPr id="4" name="Slide Number Placeholder 3"/>
          <p:cNvSpPr>
            <a:spLocks noGrp="1"/>
          </p:cNvSpPr>
          <p:nvPr>
            <p:ph type="sldNum" sz="quarter" idx="12"/>
          </p:nvPr>
        </p:nvSpPr>
        <p:spPr/>
        <p:txBody>
          <a:bodyPr/>
          <a:lstStyle/>
          <a:p>
            <a:fld id="{CBABCCC1-BF11-4F37-963E-1BCD5B23FD72}" type="slidenum">
              <a:rPr lang="en-IN" smtClean="0"/>
              <a:t>24</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0" y="1853754"/>
            <a:ext cx="11996382" cy="4437385"/>
          </a:xfrm>
        </p:spPr>
        <p:txBody>
          <a:bodyPr>
            <a:normAutofit fontScale="62500" lnSpcReduction="20000"/>
          </a:bodyPr>
          <a:lstStyle/>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If you want to want to write </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Press insert button in key board</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After  writing the code</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If you want to close vi prompt</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Press esc button </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Then type </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a:t>
            </a:r>
            <a:r>
              <a:rPr lang="en-IN" sz="2500" dirty="0" err="1">
                <a:effectLst/>
                <a:latin typeface="Calibri" panose="020F0502020204030204" pitchFamily="34" charset="0"/>
                <a:ea typeface="Calibri" panose="020F0502020204030204" pitchFamily="34" charset="0"/>
                <a:cs typeface="Times New Roman" panose="02020603050405020304" pitchFamily="18" charset="0"/>
              </a:rPr>
              <a:t>wq</a:t>
            </a:r>
            <a:r>
              <a:rPr lang="en-IN" sz="25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Press enter</a:t>
            </a:r>
          </a:p>
          <a:p>
            <a:pPr>
              <a:lnSpc>
                <a:spcPct val="115000"/>
              </a:lnSpc>
              <a:spcAft>
                <a:spcPts val="1000"/>
              </a:spcAft>
            </a:pPr>
            <a:r>
              <a:rPr lang="en-IN" sz="2500" dirty="0">
                <a:effectLst/>
                <a:latin typeface="Calibri" panose="020F0502020204030204" pitchFamily="34" charset="0"/>
                <a:ea typeface="Calibri" panose="020F0502020204030204" pitchFamily="34" charset="0"/>
                <a:cs typeface="Times New Roman" panose="02020603050405020304" pitchFamily="18" charset="0"/>
              </a:rPr>
              <a:t>To come to main prompt </a:t>
            </a:r>
            <a:r>
              <a:rPr lang="en-IN" sz="25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25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25</a:t>
            </a:fld>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26</a:t>
            </a:fld>
            <a:endParaRPr lang="en-IN"/>
          </a:p>
        </p:txBody>
      </p:sp>
      <p:pic>
        <p:nvPicPr>
          <p:cNvPr id="5" name="Content Placeholder 4" descr="Graphical user interface, text, application, email&#10;&#10;Description automatically generated"/>
          <p:cNvPicPr>
            <a:picLocks noGrp="1" noChangeAspect="1"/>
          </p:cNvPicPr>
          <p:nvPr>
            <p:ph idx="1"/>
          </p:nvPr>
        </p:nvPicPr>
        <p:blipFill>
          <a:blip r:embed="rId2"/>
          <a:stretch>
            <a:fillRect/>
          </a:stretch>
        </p:blipFill>
        <p:spPr>
          <a:xfrm>
            <a:off x="1228300" y="2016125"/>
            <a:ext cx="9976512" cy="344963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apply command </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git add .</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27</a:t>
            </a:fld>
            <a:endParaRPr lang="en-IN"/>
          </a:p>
        </p:txBody>
      </p:sp>
      <p:pic>
        <p:nvPicPr>
          <p:cNvPr id="5" name="Picture 4"/>
          <p:cNvPicPr>
            <a:picLocks noChangeAspect="1"/>
          </p:cNvPicPr>
          <p:nvPr/>
        </p:nvPicPr>
        <p:blipFill>
          <a:blip r:embed="rId2"/>
          <a:stretch>
            <a:fillRect/>
          </a:stretch>
        </p:blipFill>
        <p:spPr>
          <a:xfrm>
            <a:off x="1620195" y="3016856"/>
            <a:ext cx="5730737" cy="167044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28</a:t>
            </a:fld>
            <a:endParaRPr lang="en-IN"/>
          </a:p>
        </p:txBody>
      </p:sp>
      <p:pic>
        <p:nvPicPr>
          <p:cNvPr id="5" name="Content Placeholder 4" descr="Text&#10;&#10;Description automatically generated"/>
          <p:cNvPicPr>
            <a:picLocks noGrp="1" noChangeAspect="1"/>
          </p:cNvPicPr>
          <p:nvPr>
            <p:ph idx="1"/>
          </p:nvPr>
        </p:nvPicPr>
        <p:blipFill>
          <a:blip r:embed="rId2"/>
          <a:stretch>
            <a:fillRect/>
          </a:stretch>
        </p:blipFill>
        <p:spPr>
          <a:xfrm>
            <a:off x="1555845" y="2016125"/>
            <a:ext cx="8633919" cy="344963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files are green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color</a:t>
            </a:r>
            <a:r>
              <a:rPr lang="en-IN" sz="1800" dirty="0">
                <a:effectLst/>
                <a:latin typeface="Calibri" panose="020F0502020204030204" pitchFamily="34" charset="0"/>
                <a:ea typeface="Calibri" panose="020F0502020204030204" pitchFamily="34" charset="0"/>
                <a:cs typeface="Times New Roman" panose="02020603050405020304" pitchFamily="18" charset="0"/>
              </a:rPr>
              <a:t> indicates that added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repository</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29</a:t>
            </a:fld>
            <a:endParaRPr lang="en-IN"/>
          </a:p>
        </p:txBody>
      </p:sp>
      <p:pic>
        <p:nvPicPr>
          <p:cNvPr id="5" name="Picture 4" descr="Text&#10;&#10;Description automatically generated"/>
          <p:cNvPicPr>
            <a:picLocks noChangeAspect="1"/>
          </p:cNvPicPr>
          <p:nvPr/>
        </p:nvPicPr>
        <p:blipFill>
          <a:blip r:embed="rId2"/>
          <a:stretch>
            <a:fillRect/>
          </a:stretch>
        </p:blipFill>
        <p:spPr>
          <a:xfrm>
            <a:off x="3231018" y="2503117"/>
            <a:ext cx="5731510" cy="1527810"/>
          </a:xfrm>
          <a:prstGeom prst="rect">
            <a:avLst/>
          </a:prstGeom>
        </p:spPr>
      </p:pic>
      <p:pic>
        <p:nvPicPr>
          <p:cNvPr id="6" name="Picture 5"/>
          <p:cNvPicPr>
            <a:picLocks noChangeAspect="1"/>
          </p:cNvPicPr>
          <p:nvPr/>
        </p:nvPicPr>
        <p:blipFill>
          <a:blip r:embed="rId3"/>
          <a:stretch>
            <a:fillRect/>
          </a:stretch>
        </p:blipFill>
        <p:spPr>
          <a:xfrm>
            <a:off x="3231791" y="4030927"/>
            <a:ext cx="5730737" cy="206672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Git?</a:t>
            </a:r>
          </a:p>
        </p:txBody>
      </p:sp>
      <p:sp>
        <p:nvSpPr>
          <p:cNvPr id="3" name="Content Placeholder 2"/>
          <p:cNvSpPr>
            <a:spLocks noGrp="1"/>
          </p:cNvSpPr>
          <p:nvPr>
            <p:ph idx="1"/>
          </p:nvPr>
        </p:nvSpPr>
        <p:spPr>
          <a:xfrm>
            <a:off x="682388" y="2015732"/>
            <a:ext cx="11368585" cy="3450613"/>
          </a:xfrm>
        </p:spPr>
        <p:txBody>
          <a:bodyPr>
            <a:normAutofit/>
          </a:bodyPr>
          <a:lstStyle/>
          <a:p>
            <a:r>
              <a:rPr lang="en-US" sz="2800" dirty="0"/>
              <a:t>Git is a Version Control System (VCS) designed to make it easier to have multiple versions of a code base, sometimes across multiple developers or teams.</a:t>
            </a:r>
          </a:p>
          <a:p>
            <a:r>
              <a:rPr lang="en-US" sz="2800" dirty="0"/>
              <a:t>It allows you to see changes you make to your code and easily revert them</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3</a:t>
            </a:fld>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Refresh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repository page</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30</a:t>
            </a:fld>
            <a:endParaRPr lang="en-IN"/>
          </a:p>
        </p:txBody>
      </p:sp>
      <p:pic>
        <p:nvPicPr>
          <p:cNvPr id="5" name="Picture 4"/>
          <p:cNvPicPr>
            <a:picLocks noChangeAspect="1"/>
          </p:cNvPicPr>
          <p:nvPr/>
        </p:nvPicPr>
        <p:blipFill>
          <a:blip r:embed="rId2"/>
          <a:stretch>
            <a:fillRect/>
          </a:stretch>
        </p:blipFill>
        <p:spPr>
          <a:xfrm>
            <a:off x="1828800" y="2568206"/>
            <a:ext cx="9226054" cy="278611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31</a:t>
            </a:fld>
            <a:endParaRPr lang="en-IN"/>
          </a:p>
        </p:txBody>
      </p:sp>
      <p:pic>
        <p:nvPicPr>
          <p:cNvPr id="5" name="Content Placeholder 4" descr="Graphical user interface, text, application, email&#10;&#10;Description automatically generated"/>
          <p:cNvPicPr>
            <a:picLocks noGrp="1" noChangeAspect="1"/>
          </p:cNvPicPr>
          <p:nvPr>
            <p:ph idx="1"/>
          </p:nvPr>
        </p:nvPicPr>
        <p:blipFill>
          <a:blip r:embed="rId2"/>
          <a:stretch>
            <a:fillRect/>
          </a:stretch>
        </p:blipFill>
        <p:spPr>
          <a:xfrm>
            <a:off x="2238077" y="2016125"/>
            <a:ext cx="8030171" cy="344963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32</a:t>
            </a:fld>
            <a:endParaRPr lang="en-IN"/>
          </a:p>
        </p:txBody>
      </p:sp>
      <p:pic>
        <p:nvPicPr>
          <p:cNvPr id="5" name="Content Placeholder 4" descr="Graphical user interface, text, application, website&#10;&#10;Description automatically generated"/>
          <p:cNvPicPr>
            <a:picLocks noGrp="1" noChangeAspect="1"/>
          </p:cNvPicPr>
          <p:nvPr>
            <p:ph idx="1"/>
          </p:nvPr>
        </p:nvPicPr>
        <p:blipFill>
          <a:blip r:embed="rId2"/>
          <a:stretch>
            <a:fillRect/>
          </a:stretch>
        </p:blipFill>
        <p:spPr>
          <a:xfrm>
            <a:off x="2156717" y="2016125"/>
            <a:ext cx="8192890" cy="3449638"/>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Click on HelloWorld.java</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33</a:t>
            </a:fld>
            <a:endParaRPr lang="en-IN"/>
          </a:p>
        </p:txBody>
      </p:sp>
      <p:pic>
        <p:nvPicPr>
          <p:cNvPr id="5" name="Picture 4" descr="Graphical user interface, text, application, email&#10;&#10;Description automatically generated"/>
          <p:cNvPicPr>
            <a:picLocks noChangeAspect="1"/>
          </p:cNvPicPr>
          <p:nvPr/>
        </p:nvPicPr>
        <p:blipFill>
          <a:blip r:embed="rId2"/>
          <a:stretch>
            <a:fillRect/>
          </a:stretch>
        </p:blipFill>
        <p:spPr>
          <a:xfrm>
            <a:off x="1674400" y="2505340"/>
            <a:ext cx="5731510" cy="296100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Then create pipeline in azure to build java program</a:t>
            </a:r>
          </a:p>
          <a:p>
            <a:pPr marL="0" indent="0">
              <a:buNone/>
            </a:pP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34</a:t>
            </a:fld>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Connecting git with </a:t>
            </a:r>
            <a:r>
              <a:rPr lang="en-IN" dirty="0" err="1"/>
              <a:t>Github</a:t>
            </a:r>
            <a:endParaRPr lang="en-IN" dirty="0"/>
          </a:p>
        </p:txBody>
      </p:sp>
      <p:sp>
        <p:nvSpPr>
          <p:cNvPr id="3" name="Content Placeholder 2"/>
          <p:cNvSpPr>
            <a:spLocks noGrp="1"/>
          </p:cNvSpPr>
          <p:nvPr>
            <p:ph idx="1"/>
          </p:nvPr>
        </p:nvSpPr>
        <p:spPr>
          <a:xfrm>
            <a:off x="191069" y="2015732"/>
            <a:ext cx="11900847" cy="4166704"/>
          </a:xfrm>
        </p:spPr>
        <p:txBody>
          <a:bodyPr>
            <a:normAutofit/>
          </a:bodyPr>
          <a:lstStyle/>
          <a:p>
            <a:pPr algn="just"/>
            <a:r>
              <a:rPr lang="en-US" sz="2400" dirty="0"/>
              <a:t>In order to prevent having to enter your password each time you push up to </a:t>
            </a:r>
            <a:r>
              <a:rPr lang="en-US" sz="2400" dirty="0" err="1"/>
              <a:t>Github</a:t>
            </a:r>
            <a:r>
              <a:rPr lang="en-US" sz="2400" dirty="0"/>
              <a:t>, you must configure git and </a:t>
            </a:r>
            <a:r>
              <a:rPr lang="en-US" sz="2400" dirty="0" err="1"/>
              <a:t>Github</a:t>
            </a:r>
            <a:r>
              <a:rPr lang="en-US" sz="2400" dirty="0"/>
              <a:t> to recognize Secured Shell (SSH) keys that you generate. </a:t>
            </a:r>
          </a:p>
          <a:p>
            <a:pPr algn="just"/>
            <a:r>
              <a:rPr lang="en-US" sz="2400" dirty="0"/>
              <a:t>To check and see if you have any recognized SSH keys active on </a:t>
            </a:r>
            <a:r>
              <a:rPr lang="en-US" sz="2400" dirty="0" err="1"/>
              <a:t>Github</a:t>
            </a:r>
            <a:r>
              <a:rPr lang="en-US" sz="2400" dirty="0"/>
              <a:t>, go to </a:t>
            </a:r>
            <a:r>
              <a:rPr lang="en-US" sz="2400" dirty="0">
                <a:hlinkClick r:id="rId2"/>
              </a:rPr>
              <a:t>https://github.com/settings/keys</a:t>
            </a:r>
            <a:endParaRPr lang="en-US" sz="2400" dirty="0"/>
          </a:p>
          <a:p>
            <a:pPr algn="just"/>
            <a:r>
              <a:rPr lang="en-US" sz="2400" dirty="0"/>
              <a:t> If you do not see any SSH keys listed, you do not have SSH configured with </a:t>
            </a:r>
            <a:r>
              <a:rPr lang="en-US" sz="2400" dirty="0" err="1"/>
              <a:t>Github</a:t>
            </a:r>
            <a:r>
              <a:rPr lang="en-US" sz="2400" dirty="0"/>
              <a:t>. We can assist with this later. </a:t>
            </a:r>
          </a:p>
          <a:p>
            <a:pPr algn="just"/>
            <a:r>
              <a:rPr lang="en-US" sz="2400" dirty="0"/>
              <a:t>If using Mac OS X, you can also configure your keychain to automatically enter your password via HTTPS. </a:t>
            </a:r>
            <a:endParaRPr lang="en-IN"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35</a:t>
            </a:fld>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59" y="804519"/>
            <a:ext cx="10495296" cy="1049235"/>
          </a:xfrm>
        </p:spPr>
        <p:txBody>
          <a:bodyPr/>
          <a:lstStyle/>
          <a:p>
            <a:r>
              <a:rPr lang="en-IN" dirty="0"/>
              <a:t>Connecting git with </a:t>
            </a:r>
            <a:r>
              <a:rPr lang="en-IN" dirty="0" err="1"/>
              <a:t>Github</a:t>
            </a:r>
            <a:endParaRPr lang="en-IN" dirty="0"/>
          </a:p>
        </p:txBody>
      </p:sp>
      <p:sp>
        <p:nvSpPr>
          <p:cNvPr id="3" name="Content Placeholder 2"/>
          <p:cNvSpPr>
            <a:spLocks noGrp="1"/>
          </p:cNvSpPr>
          <p:nvPr>
            <p:ph idx="1"/>
          </p:nvPr>
        </p:nvSpPr>
        <p:spPr>
          <a:xfrm>
            <a:off x="0" y="2015732"/>
            <a:ext cx="12191999" cy="3934692"/>
          </a:xfrm>
        </p:spPr>
        <p:txBody>
          <a:bodyPr>
            <a:normAutofit/>
          </a:bodyPr>
          <a:lstStyle/>
          <a:p>
            <a:r>
              <a:rPr lang="en-US" sz="2400" dirty="0"/>
              <a:t>From your project directory, run `git </a:t>
            </a:r>
            <a:r>
              <a:rPr lang="en-US" sz="2400" dirty="0" err="1"/>
              <a:t>init</a:t>
            </a:r>
            <a:r>
              <a:rPr lang="en-US" sz="2400" dirty="0"/>
              <a:t>` to initialize a git repository. </a:t>
            </a:r>
          </a:p>
          <a:p>
            <a:r>
              <a:rPr lang="en-US" sz="2400" dirty="0"/>
              <a:t>Go to </a:t>
            </a:r>
            <a:r>
              <a:rPr lang="en-US" sz="2400" dirty="0" err="1"/>
              <a:t>Github</a:t>
            </a:r>
            <a:r>
              <a:rPr lang="en-US" sz="2400" dirty="0"/>
              <a:t> and create a new repository with the name of your project. </a:t>
            </a:r>
          </a:p>
          <a:p>
            <a:r>
              <a:rPr lang="en-US" sz="2400" dirty="0"/>
              <a:t>Follow the instructions on </a:t>
            </a:r>
            <a:r>
              <a:rPr lang="en-US" sz="2400" dirty="0" err="1"/>
              <a:t>Github</a:t>
            </a:r>
            <a:r>
              <a:rPr lang="en-US" sz="2400" dirty="0"/>
              <a:t> to connect your initialized git repository to the remote server on </a:t>
            </a:r>
            <a:r>
              <a:rPr lang="en-US" sz="2400" dirty="0" err="1"/>
              <a:t>Github</a:t>
            </a:r>
            <a:r>
              <a:rPr lang="en-US" sz="2400" dirty="0"/>
              <a:t>.</a:t>
            </a:r>
          </a:p>
          <a:p>
            <a:r>
              <a:rPr lang="en-US" sz="2400" dirty="0"/>
              <a:t>Please Note: you must have files in your project directory to commit in order to push anything to your remote server. </a:t>
            </a:r>
            <a:endParaRPr lang="en-IN"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36</a:t>
            </a:fld>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239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986" name="Rectangle 2"/>
          <p:cNvSpPr/>
          <p:nvPr/>
        </p:nvSpPr>
        <p:spPr bwMode="auto">
          <a:xfrm>
            <a:off x="1463279" y="280988"/>
            <a:ext cx="101250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lIns="0" tIns="0" rIns="0" bIns="0" anchor="ctr"/>
          <a:lstStyle>
            <a:lvl1pPr algn="l">
              <a:defRPr sz="1200">
                <a:solidFill>
                  <a:schemeClr val="tx1"/>
                </a:solidFill>
                <a:latin typeface="Gill Sans Light" charset="0"/>
              </a:defRPr>
            </a:lvl1pPr>
            <a:lvl2pPr algn="l">
              <a:defRPr sz="1200">
                <a:solidFill>
                  <a:schemeClr val="tx1"/>
                </a:solidFill>
                <a:latin typeface="Gill Sans Light" charset="0"/>
              </a:defRPr>
            </a:lvl2pPr>
            <a:lvl3pPr algn="l">
              <a:defRPr sz="1200">
                <a:solidFill>
                  <a:schemeClr val="tx1"/>
                </a:solidFill>
                <a:latin typeface="Gill Sans Light" charset="0"/>
              </a:defRPr>
            </a:lvl3pPr>
            <a:lvl4pPr algn="l">
              <a:defRPr sz="1200">
                <a:solidFill>
                  <a:schemeClr val="tx1"/>
                </a:solidFill>
                <a:latin typeface="Gill Sans Light" charset="0"/>
              </a:defRPr>
            </a:lvl4pPr>
            <a:lvl5pPr algn="l">
              <a:defRPr sz="1200">
                <a:solidFill>
                  <a:schemeClr val="tx1"/>
                </a:solidFill>
                <a:latin typeface="Gill Sans Light" charset="0"/>
              </a:defRPr>
            </a:lvl5pPr>
            <a:lvl6pPr fontAlgn="base">
              <a:spcBef>
                <a:spcPct val="0"/>
              </a:spcBef>
              <a:spcAft>
                <a:spcPct val="0"/>
              </a:spcAft>
              <a:defRPr sz="1200">
                <a:solidFill>
                  <a:schemeClr val="tx1"/>
                </a:solidFill>
                <a:latin typeface="Gill Sans Light" charset="0"/>
              </a:defRPr>
            </a:lvl6pPr>
            <a:lvl7pPr fontAlgn="base">
              <a:spcBef>
                <a:spcPct val="0"/>
              </a:spcBef>
              <a:spcAft>
                <a:spcPct val="0"/>
              </a:spcAft>
              <a:defRPr sz="1200">
                <a:solidFill>
                  <a:schemeClr val="tx1"/>
                </a:solidFill>
                <a:latin typeface="Gill Sans Light" charset="0"/>
              </a:defRPr>
            </a:lvl7pPr>
            <a:lvl8pPr fontAlgn="base">
              <a:spcBef>
                <a:spcPct val="0"/>
              </a:spcBef>
              <a:spcAft>
                <a:spcPct val="0"/>
              </a:spcAft>
              <a:defRPr sz="1200">
                <a:solidFill>
                  <a:schemeClr val="tx1"/>
                </a:solidFill>
                <a:latin typeface="Gill Sans Light" charset="0"/>
              </a:defRPr>
            </a:lvl8pPr>
            <a:lvl9pPr fontAlgn="base">
              <a:spcBef>
                <a:spcPct val="0"/>
              </a:spcBef>
              <a:spcAft>
                <a:spcPct val="0"/>
              </a:spcAft>
              <a:defRPr sz="1200">
                <a:solidFill>
                  <a:schemeClr val="tx1"/>
                </a:solidFill>
                <a:latin typeface="Gill Sans Light" charset="0"/>
              </a:defRPr>
            </a:lvl9pPr>
          </a:lstStyle>
          <a:p>
            <a:pPr algn="ctr"/>
            <a:r>
              <a:rPr lang="en-US" altLang="en-US" sz="4800">
                <a:cs typeface="Gill Sans Light" charset="0"/>
              </a:rPr>
              <a:t>installing git</a:t>
            </a:r>
          </a:p>
        </p:txBody>
      </p:sp>
      <p:pic>
        <p:nvPicPr>
          <p:cNvPr id="419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566987"/>
            <a:ext cx="11588354" cy="321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988" name="Rectangle 4"/>
          <p:cNvSpPr/>
          <p:nvPr/>
        </p:nvSpPr>
        <p:spPr bwMode="auto">
          <a:xfrm>
            <a:off x="4181084" y="1994035"/>
            <a:ext cx="24213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med"/>
                <a:tailEnd type="none" w="med" len="med"/>
              </a14:hiddenLine>
            </a:ext>
          </a:extLst>
        </p:spPr>
        <p:txBody>
          <a:bodyPr wrap="none" lIns="0" tIns="0" rIns="0" bIns="0" anchor="ctr">
            <a:spAutoFit/>
          </a:bodyPr>
          <a:lstStyle>
            <a:lvl1pPr algn="l">
              <a:defRPr sz="1200">
                <a:solidFill>
                  <a:schemeClr val="tx1"/>
                </a:solidFill>
                <a:latin typeface="Gill Sans Light" charset="0"/>
              </a:defRPr>
            </a:lvl1pPr>
            <a:lvl2pPr algn="l">
              <a:defRPr sz="1200">
                <a:solidFill>
                  <a:schemeClr val="tx1"/>
                </a:solidFill>
                <a:latin typeface="Gill Sans Light" charset="0"/>
              </a:defRPr>
            </a:lvl2pPr>
            <a:lvl3pPr algn="l">
              <a:defRPr sz="1200">
                <a:solidFill>
                  <a:schemeClr val="tx1"/>
                </a:solidFill>
                <a:latin typeface="Gill Sans Light" charset="0"/>
              </a:defRPr>
            </a:lvl3pPr>
            <a:lvl4pPr algn="l">
              <a:defRPr sz="1200">
                <a:solidFill>
                  <a:schemeClr val="tx1"/>
                </a:solidFill>
                <a:latin typeface="Gill Sans Light" charset="0"/>
              </a:defRPr>
            </a:lvl4pPr>
            <a:lvl5pPr algn="l">
              <a:defRPr sz="1200">
                <a:solidFill>
                  <a:schemeClr val="tx1"/>
                </a:solidFill>
                <a:latin typeface="Gill Sans Light" charset="0"/>
              </a:defRPr>
            </a:lvl5pPr>
            <a:lvl6pPr fontAlgn="base">
              <a:spcBef>
                <a:spcPct val="0"/>
              </a:spcBef>
              <a:spcAft>
                <a:spcPct val="0"/>
              </a:spcAft>
              <a:defRPr sz="1200">
                <a:solidFill>
                  <a:schemeClr val="tx1"/>
                </a:solidFill>
                <a:latin typeface="Gill Sans Light" charset="0"/>
              </a:defRPr>
            </a:lvl6pPr>
            <a:lvl7pPr fontAlgn="base">
              <a:spcBef>
                <a:spcPct val="0"/>
              </a:spcBef>
              <a:spcAft>
                <a:spcPct val="0"/>
              </a:spcAft>
              <a:defRPr sz="1200">
                <a:solidFill>
                  <a:schemeClr val="tx1"/>
                </a:solidFill>
                <a:latin typeface="Gill Sans Light" charset="0"/>
              </a:defRPr>
            </a:lvl7pPr>
            <a:lvl8pPr fontAlgn="base">
              <a:spcBef>
                <a:spcPct val="0"/>
              </a:spcBef>
              <a:spcAft>
                <a:spcPct val="0"/>
              </a:spcAft>
              <a:defRPr sz="1200">
                <a:solidFill>
                  <a:schemeClr val="tx1"/>
                </a:solidFill>
                <a:latin typeface="Gill Sans Light" charset="0"/>
              </a:defRPr>
            </a:lvl8pPr>
            <a:lvl9pPr fontAlgn="base">
              <a:spcBef>
                <a:spcPct val="0"/>
              </a:spcBef>
              <a:spcAft>
                <a:spcPct val="0"/>
              </a:spcAft>
              <a:defRPr sz="1200">
                <a:solidFill>
                  <a:schemeClr val="tx1"/>
                </a:solidFill>
                <a:latin typeface="Gill Sans Light" charset="0"/>
              </a:defRPr>
            </a:lvl9pPr>
          </a:lstStyle>
          <a:p>
            <a:pPr algn="r"/>
            <a:r>
              <a:rPr lang="en-US" altLang="en-US" sz="1800" i="1" u="sng" dirty="0">
                <a:cs typeface="Gill Sans Light" charset="0"/>
                <a:hlinkClick r:id="rId5"/>
              </a:rPr>
              <a:t>http://git-scm.com/downloads</a:t>
            </a:r>
            <a:endParaRPr lang="en-US" altLang="en-US" sz="1800" i="1" u="sng" dirty="0">
              <a:cs typeface="Gill Sans Light" charset="0"/>
            </a:endParaRPr>
          </a:p>
        </p:txBody>
      </p:sp>
    </p:spTree>
  </p:cSld>
  <p:clrMapOvr>
    <a:masterClrMapping/>
  </p:clrMapOvr>
  <p:transition spd="med">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02" y="666320"/>
            <a:ext cx="11068334" cy="1049235"/>
          </a:xfrm>
        </p:spPr>
        <p:txBody>
          <a:bodyPr/>
          <a:lstStyle/>
          <a:p>
            <a:r>
              <a:rPr lang="en-IN" dirty="0"/>
              <a:t>Basic git / </a:t>
            </a:r>
            <a:r>
              <a:rPr lang="en-IN" dirty="0" err="1"/>
              <a:t>Github</a:t>
            </a:r>
            <a:r>
              <a:rPr lang="en-IN" dirty="0"/>
              <a:t> workflow</a:t>
            </a:r>
          </a:p>
        </p:txBody>
      </p:sp>
      <p:sp>
        <p:nvSpPr>
          <p:cNvPr id="3" name="Content Placeholder 2"/>
          <p:cNvSpPr>
            <a:spLocks noGrp="1"/>
          </p:cNvSpPr>
          <p:nvPr>
            <p:ph idx="1"/>
          </p:nvPr>
        </p:nvSpPr>
        <p:spPr>
          <a:xfrm>
            <a:off x="0" y="2015732"/>
            <a:ext cx="12037325" cy="3961987"/>
          </a:xfrm>
        </p:spPr>
        <p:txBody>
          <a:bodyPr>
            <a:normAutofit/>
          </a:bodyPr>
          <a:lstStyle/>
          <a:p>
            <a:r>
              <a:rPr lang="en-US" dirty="0"/>
              <a:t>From your project repo on </a:t>
            </a:r>
            <a:r>
              <a:rPr lang="en-US" dirty="0" err="1"/>
              <a:t>Github</a:t>
            </a:r>
            <a:r>
              <a:rPr lang="en-US" dirty="0"/>
              <a:t>, navigate to the Issues tab and create a new Issue </a:t>
            </a:r>
          </a:p>
          <a:p>
            <a:r>
              <a:rPr lang="en-US" dirty="0"/>
              <a:t>From the command line, use git to create a new branch off of master to make your edits to. To tie the branch to your issue on </a:t>
            </a:r>
            <a:r>
              <a:rPr lang="en-US" dirty="0" err="1"/>
              <a:t>Github</a:t>
            </a:r>
            <a:r>
              <a:rPr lang="en-US" dirty="0"/>
              <a:t>, make sure to include the issue number after the branch name, e.g. </a:t>
            </a:r>
            <a:r>
              <a:rPr lang="en-US" dirty="0" err="1"/>
              <a:t>branchName</a:t>
            </a:r>
            <a:r>
              <a:rPr lang="en-US" dirty="0"/>
              <a:t> #1</a:t>
            </a:r>
          </a:p>
          <a:p>
            <a:r>
              <a:rPr lang="en-US" dirty="0"/>
              <a:t> Stage edits to be committed to your git repository by using `git add ` to track the files that you want to add directly or `git add .` to add all files at the current directory level that you have worked on. </a:t>
            </a:r>
          </a:p>
          <a:p>
            <a:r>
              <a:rPr lang="en-US" dirty="0"/>
              <a:t>Commit changes using `git commit -m ` and be sure to leave a short but descriptive message detailing what the commit will change when merged to the master branch. </a:t>
            </a:r>
          </a:p>
          <a:p>
            <a:r>
              <a:rPr lang="en-US" dirty="0"/>
              <a:t>Push changes to save them by using `git push origin </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38</a:t>
            </a:fld>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554100"/>
            <a:ext cx="11941791" cy="1049235"/>
          </a:xfrm>
        </p:spPr>
        <p:txBody>
          <a:bodyPr/>
          <a:lstStyle/>
          <a:p>
            <a:r>
              <a:rPr lang="en-IN" dirty="0">
                <a:solidFill>
                  <a:srgbClr val="FF0000"/>
                </a:solidFill>
              </a:rPr>
              <a:t>Basic git / </a:t>
            </a:r>
            <a:r>
              <a:rPr lang="en-IN" dirty="0" err="1">
                <a:solidFill>
                  <a:srgbClr val="FF0000"/>
                </a:solidFill>
              </a:rPr>
              <a:t>Github</a:t>
            </a:r>
            <a:r>
              <a:rPr lang="en-IN" dirty="0">
                <a:solidFill>
                  <a:srgbClr val="FF0000"/>
                </a:solidFill>
              </a:rPr>
              <a:t> workflow</a:t>
            </a:r>
          </a:p>
        </p:txBody>
      </p:sp>
      <p:sp>
        <p:nvSpPr>
          <p:cNvPr id="3" name="Content Placeholder 2"/>
          <p:cNvSpPr>
            <a:spLocks noGrp="1"/>
          </p:cNvSpPr>
          <p:nvPr>
            <p:ph idx="1"/>
          </p:nvPr>
        </p:nvSpPr>
        <p:spPr>
          <a:xfrm>
            <a:off x="0" y="2015732"/>
            <a:ext cx="12078269" cy="4112113"/>
          </a:xfrm>
        </p:spPr>
        <p:txBody>
          <a:bodyPr>
            <a:normAutofit lnSpcReduction="10000"/>
          </a:bodyPr>
          <a:lstStyle/>
          <a:p>
            <a:r>
              <a:rPr lang="en-US" sz="2400" dirty="0"/>
              <a:t>On </a:t>
            </a:r>
            <a:r>
              <a:rPr lang="en-US" sz="2400" dirty="0" err="1"/>
              <a:t>Github</a:t>
            </a:r>
            <a:r>
              <a:rPr lang="en-US" sz="2400" dirty="0"/>
              <a:t>, create a new pull request for the branch that you have just pushed, and add any clarifying comments that you deem necessary. </a:t>
            </a:r>
          </a:p>
          <a:p>
            <a:r>
              <a:rPr lang="en-US" sz="2400" dirty="0"/>
              <a:t>In order to close the issue associated with the pull request, tell GitHub to do so by adding ‘closes ’ in the comments. (you can also use ‘closed, fix, fixes, resolve, resolves, and resolved’ before the issue number as well).</a:t>
            </a:r>
          </a:p>
          <a:p>
            <a:r>
              <a:rPr lang="en-US" sz="2400" dirty="0"/>
              <a:t> </a:t>
            </a:r>
            <a:r>
              <a:rPr lang="en-US" sz="2400" dirty="0" err="1"/>
              <a:t>Github</a:t>
            </a:r>
            <a:r>
              <a:rPr lang="en-US" sz="2400" dirty="0"/>
              <a:t> will automatically check for merge conflicts. If there are any, check to see what they are and resolve them. </a:t>
            </a:r>
          </a:p>
          <a:p>
            <a:r>
              <a:rPr lang="en-US" sz="2400" dirty="0"/>
              <a:t>• Once everything is up to date, </a:t>
            </a:r>
            <a:r>
              <a:rPr lang="en-US" sz="2400" dirty="0" err="1"/>
              <a:t>Github</a:t>
            </a:r>
            <a:r>
              <a:rPr lang="en-US" sz="2400" dirty="0"/>
              <a:t> will allow you to merge using three separate options: Merge; Squash and Merge; Rebase and Merge</a:t>
            </a:r>
            <a:endParaRPr lang="en-IN"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t>39</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46161" y="2015732"/>
            <a:ext cx="10208693" cy="3450613"/>
          </a:xfrm>
        </p:spPr>
        <p:txBody>
          <a:bodyPr>
            <a:normAutofit/>
          </a:bodyPr>
          <a:lstStyle/>
          <a:p>
            <a:r>
              <a:rPr lang="en-US" sz="2800" dirty="0"/>
              <a:t>Hosting repositories on </a:t>
            </a:r>
            <a:r>
              <a:rPr lang="en-US" sz="2800" dirty="0" err="1"/>
              <a:t>Github</a:t>
            </a:r>
            <a:r>
              <a:rPr lang="en-US" sz="2800" dirty="0"/>
              <a:t> facilitates the sharing of codebases among teams by providing a GUI to easily fork or clone repos to a local machine.</a:t>
            </a:r>
          </a:p>
          <a:p>
            <a:r>
              <a:rPr lang="en-US" sz="2800" dirty="0"/>
              <a:t>By pushing your repositories to </a:t>
            </a:r>
            <a:r>
              <a:rPr lang="en-US" sz="2800" dirty="0" err="1"/>
              <a:t>Github</a:t>
            </a:r>
            <a:r>
              <a:rPr lang="en-US" sz="2800" dirty="0"/>
              <a:t>, you will pretty much automatically create your own developer portfolio as well</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4</a:t>
            </a:fld>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19" y="804519"/>
            <a:ext cx="11395881" cy="1049235"/>
          </a:xfrm>
        </p:spPr>
        <p:txBody>
          <a:bodyPr/>
          <a:lstStyle/>
          <a:p>
            <a:r>
              <a:rPr lang="en-IN" dirty="0"/>
              <a:t>git branching</a:t>
            </a:r>
          </a:p>
        </p:txBody>
      </p:sp>
      <p:sp>
        <p:nvSpPr>
          <p:cNvPr id="3" name="Content Placeholder 2"/>
          <p:cNvSpPr>
            <a:spLocks noGrp="1"/>
          </p:cNvSpPr>
          <p:nvPr>
            <p:ph idx="1"/>
          </p:nvPr>
        </p:nvSpPr>
        <p:spPr>
          <a:xfrm>
            <a:off x="150125" y="2015732"/>
            <a:ext cx="11900848" cy="4037749"/>
          </a:xfrm>
        </p:spPr>
        <p:txBody>
          <a:bodyPr>
            <a:normAutofit/>
          </a:bodyPr>
          <a:lstStyle/>
          <a:p>
            <a:r>
              <a:rPr lang="en-US" sz="3200" dirty="0"/>
              <a:t>git branch to view current branches in repo</a:t>
            </a:r>
          </a:p>
          <a:p>
            <a:r>
              <a:rPr lang="en-US" sz="3200" dirty="0"/>
              <a:t>git checkout -b to create a new branch with branch name</a:t>
            </a:r>
          </a:p>
          <a:p>
            <a:r>
              <a:rPr lang="en-US" sz="3200" dirty="0"/>
              <a:t>git checkout without ‘-b’ flag to switch to existing branches </a:t>
            </a:r>
            <a:endParaRPr lang="en-IN" sz="3200" dirty="0"/>
          </a:p>
        </p:txBody>
      </p:sp>
      <p:sp>
        <p:nvSpPr>
          <p:cNvPr id="4" name="Slide Number Placeholder 3"/>
          <p:cNvSpPr>
            <a:spLocks noGrp="1"/>
          </p:cNvSpPr>
          <p:nvPr>
            <p:ph type="sldNum" sz="quarter" idx="12"/>
          </p:nvPr>
        </p:nvSpPr>
        <p:spPr/>
        <p:txBody>
          <a:bodyPr/>
          <a:lstStyle/>
          <a:p>
            <a:fld id="{CBABCCC1-BF11-4F37-963E-1BCD5B23FD72}" type="slidenum">
              <a:rPr lang="en-IN" smtClean="0"/>
              <a:t>40</a:t>
            </a:fld>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Merging vs Rebasing</a:t>
            </a:r>
          </a:p>
        </p:txBody>
      </p:sp>
      <p:sp>
        <p:nvSpPr>
          <p:cNvPr id="3" name="Content Placeholder 2"/>
          <p:cNvSpPr>
            <a:spLocks noGrp="1"/>
          </p:cNvSpPr>
          <p:nvPr>
            <p:ph idx="1"/>
          </p:nvPr>
        </p:nvSpPr>
        <p:spPr>
          <a:xfrm>
            <a:off x="259308" y="2015732"/>
            <a:ext cx="11750722" cy="3450613"/>
          </a:xfrm>
        </p:spPr>
        <p:txBody>
          <a:bodyPr>
            <a:normAutofit/>
          </a:bodyPr>
          <a:lstStyle/>
          <a:p>
            <a:r>
              <a:rPr lang="en-US" sz="2800" dirty="0"/>
              <a:t>From a conceptual standpoint, git merge and git rebase are used to achieve the same ultimate goal: to integrate changes from one branch into another branch. </a:t>
            </a:r>
          </a:p>
          <a:p>
            <a:r>
              <a:rPr lang="en-US" sz="2800" dirty="0"/>
              <a:t>There are, however, distinct mechanics to both methods.</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41</a:t>
            </a:fld>
            <a:endParaRPr lang="en-I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25" y="804519"/>
            <a:ext cx="10590830" cy="1049235"/>
          </a:xfrm>
        </p:spPr>
        <p:txBody>
          <a:bodyPr/>
          <a:lstStyle/>
          <a:p>
            <a:r>
              <a:rPr lang="en-IN" dirty="0"/>
              <a:t>git merge: pros</a:t>
            </a:r>
          </a:p>
        </p:txBody>
      </p:sp>
      <p:sp>
        <p:nvSpPr>
          <p:cNvPr id="3" name="Content Placeholder 2"/>
          <p:cNvSpPr>
            <a:spLocks noGrp="1"/>
          </p:cNvSpPr>
          <p:nvPr>
            <p:ph idx="1"/>
          </p:nvPr>
        </p:nvSpPr>
        <p:spPr>
          <a:xfrm>
            <a:off x="464024" y="2015732"/>
            <a:ext cx="11204811" cy="3450613"/>
          </a:xfrm>
        </p:spPr>
        <p:txBody>
          <a:bodyPr>
            <a:normAutofit fontScale="92500" lnSpcReduction="20000"/>
          </a:bodyPr>
          <a:lstStyle/>
          <a:p>
            <a:r>
              <a:rPr lang="en-US" sz="2800" dirty="0"/>
              <a:t>Generally the easiest option to merge your master branch into your current working feature branch.</a:t>
            </a:r>
          </a:p>
          <a:p>
            <a:r>
              <a:rPr lang="en-US" sz="2800" dirty="0"/>
              <a:t> You can `git checkout feature` and then `git merge master` or you could just do it with one command: </a:t>
            </a:r>
            <a:r>
              <a:rPr lang="en-US" sz="2800" dirty="0">
                <a:solidFill>
                  <a:srgbClr val="FF0000"/>
                </a:solidFill>
              </a:rPr>
              <a:t>git merge feature master</a:t>
            </a:r>
          </a:p>
          <a:p>
            <a:r>
              <a:rPr lang="en-US" sz="2800" dirty="0"/>
              <a:t>By doing this, you create a new ‘merge commit’ in your feature branch, which is a non-destructive operation that ties the histories of both branches. </a:t>
            </a:r>
          </a:p>
          <a:p>
            <a:r>
              <a:rPr lang="en-US" sz="2800" dirty="0"/>
              <a:t>This preserves the exact history of your project </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42</a:t>
            </a:fld>
            <a:endParaRPr lang="en-I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merge: cons</a:t>
            </a:r>
          </a:p>
        </p:txBody>
      </p:sp>
      <p:sp>
        <p:nvSpPr>
          <p:cNvPr id="3" name="Content Placeholder 2"/>
          <p:cNvSpPr>
            <a:spLocks noGrp="1"/>
          </p:cNvSpPr>
          <p:nvPr>
            <p:ph idx="1"/>
          </p:nvPr>
        </p:nvSpPr>
        <p:spPr>
          <a:xfrm>
            <a:off x="122830" y="2015732"/>
            <a:ext cx="12069169" cy="4037749"/>
          </a:xfrm>
        </p:spPr>
        <p:txBody>
          <a:bodyPr>
            <a:normAutofit/>
          </a:bodyPr>
          <a:lstStyle/>
          <a:p>
            <a:r>
              <a:rPr lang="en-US" sz="2800" dirty="0"/>
              <a:t>The branch that you merge will always have an extraneous merge commit that will be tracked every time you need to incorporate upstream states. </a:t>
            </a:r>
          </a:p>
          <a:p>
            <a:pPr marL="0" indent="0">
              <a:buNone/>
            </a:pPr>
            <a:r>
              <a:rPr lang="en-US" sz="2800" dirty="0"/>
              <a:t>• In other words, it essentially creates a forked history at the point where you merge. </a:t>
            </a:r>
          </a:p>
          <a:p>
            <a:pPr marL="0" indent="0">
              <a:buNone/>
            </a:pPr>
            <a:r>
              <a:rPr lang="en-US" sz="2800" dirty="0"/>
              <a:t>• This can lead to muddling the history of your branch, thereby making it more difficult for yourself or other developers to track the history of changes using `git log` and/or roll back to previous states. </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43</a:t>
            </a:fld>
            <a:endParaRPr lang="en-I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rebase: pros</a:t>
            </a:r>
          </a:p>
        </p:txBody>
      </p:sp>
      <p:sp>
        <p:nvSpPr>
          <p:cNvPr id="3" name="Content Placeholder 2"/>
          <p:cNvSpPr>
            <a:spLocks noGrp="1"/>
          </p:cNvSpPr>
          <p:nvPr>
            <p:ph idx="1"/>
          </p:nvPr>
        </p:nvSpPr>
        <p:spPr>
          <a:xfrm>
            <a:off x="518615" y="2015732"/>
            <a:ext cx="10536239" cy="3450613"/>
          </a:xfrm>
        </p:spPr>
        <p:txBody>
          <a:bodyPr>
            <a:normAutofit/>
          </a:bodyPr>
          <a:lstStyle/>
          <a:p>
            <a:r>
              <a:rPr lang="en-US" sz="2800" dirty="0"/>
              <a:t>To rebase, you would `git checkout feature` and then `git rebase master`. </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44</a:t>
            </a:fld>
            <a:endParaRPr lang="en-I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rebase: pros</a:t>
            </a:r>
          </a:p>
        </p:txBody>
      </p:sp>
      <p:sp>
        <p:nvSpPr>
          <p:cNvPr id="3" name="Content Placeholder 2"/>
          <p:cNvSpPr>
            <a:spLocks noGrp="1"/>
          </p:cNvSpPr>
          <p:nvPr>
            <p:ph idx="1"/>
          </p:nvPr>
        </p:nvSpPr>
        <p:spPr>
          <a:xfrm>
            <a:off x="327547" y="2015732"/>
            <a:ext cx="11600596" cy="4037749"/>
          </a:xfrm>
        </p:spPr>
        <p:txBody>
          <a:bodyPr>
            <a:normAutofit/>
          </a:bodyPr>
          <a:lstStyle/>
          <a:p>
            <a:r>
              <a:rPr lang="en-US" sz="2800" dirty="0"/>
              <a:t>To rebase, you would `git checkout feature` and then `git rebase master`.</a:t>
            </a:r>
          </a:p>
          <a:p>
            <a:pPr marL="0" indent="0">
              <a:buNone/>
            </a:pPr>
            <a:r>
              <a:rPr lang="en-US" sz="2800" dirty="0"/>
              <a:t> • Instead of creating a merge commit, rebase will move the entire feature branch to start from the tip of the master branch by rewriting the project history and creating brand new commits for each commit in the original branch. </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45</a:t>
            </a:fld>
            <a:endParaRPr lang="en-I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rebase: cons</a:t>
            </a:r>
          </a:p>
        </p:txBody>
      </p:sp>
      <p:sp>
        <p:nvSpPr>
          <p:cNvPr id="3" name="Content Placeholder 2"/>
          <p:cNvSpPr>
            <a:spLocks noGrp="1"/>
          </p:cNvSpPr>
          <p:nvPr>
            <p:ph idx="1"/>
          </p:nvPr>
        </p:nvSpPr>
        <p:spPr>
          <a:xfrm>
            <a:off x="423081" y="2015732"/>
            <a:ext cx="11586949" cy="3450613"/>
          </a:xfrm>
        </p:spPr>
        <p:txBody>
          <a:bodyPr>
            <a:normAutofit/>
          </a:bodyPr>
          <a:lstStyle/>
          <a:p>
            <a:r>
              <a:rPr lang="en-US" sz="2800" dirty="0"/>
              <a:t>Because rebase rewrites project history, you lose the context provided by a merge commit, i.e. you won’t be able to see when upstream changes were actually integrated into the feature branch. </a:t>
            </a:r>
          </a:p>
          <a:p>
            <a:r>
              <a:rPr lang="en-US" sz="2800" dirty="0"/>
              <a:t>More importantly, you could potentially cause extreme difficulty by rebasing master to the tip of your feature branch, leading git to think that your master branch’s history has diverged from the rest </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46</a:t>
            </a:fld>
            <a:endParaRPr lang="en-I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Merge conflicts</a:t>
            </a:r>
          </a:p>
        </p:txBody>
      </p:sp>
      <p:sp>
        <p:nvSpPr>
          <p:cNvPr id="3" name="Content Placeholder 2"/>
          <p:cNvSpPr>
            <a:spLocks noGrp="1"/>
          </p:cNvSpPr>
          <p:nvPr>
            <p:ph idx="1"/>
          </p:nvPr>
        </p:nvSpPr>
        <p:spPr>
          <a:xfrm>
            <a:off x="150125" y="2015732"/>
            <a:ext cx="11887200" cy="4037749"/>
          </a:xfrm>
        </p:spPr>
        <p:txBody>
          <a:bodyPr/>
          <a:lstStyle/>
          <a:p>
            <a:r>
              <a:rPr lang="en-US" dirty="0"/>
              <a:t>Merge conflicts arise when two members of the same development team work on the same file and try to merge in their respective changes. </a:t>
            </a:r>
          </a:p>
          <a:p>
            <a:r>
              <a:rPr lang="en-US" dirty="0"/>
              <a:t> The proper way to avoid merge conflicts would be to ensure that only one branch is fully committed, pushed, and merged to master, allowing the other branch to integrate any changes before attempting to push and merge to master. </a:t>
            </a:r>
          </a:p>
          <a:p>
            <a:r>
              <a:rPr lang="en-US" dirty="0"/>
              <a:t>If merge conflicts arise, don’t fret! Many text editors (as well as </a:t>
            </a:r>
            <a:r>
              <a:rPr lang="en-US" dirty="0" err="1"/>
              <a:t>Github</a:t>
            </a:r>
            <a:r>
              <a:rPr lang="en-US" dirty="0"/>
              <a:t>) provide tools to help track down conflicts and resolve them. Often times, it will show incoming changes juxtaposed with the current state of your file, and allow you to choose which to keep (one or both)</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47</a:t>
            </a:fld>
            <a:endParaRPr lang="en-I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03353"/>
            <a:ext cx="9603275" cy="567081"/>
          </a:xfrm>
        </p:spPr>
        <p:txBody>
          <a:bodyPr/>
          <a:lstStyle/>
          <a:p>
            <a:r>
              <a:rPr lang="en-US" sz="3000" b="1" dirty="0">
                <a:solidFill>
                  <a:srgbClr val="C00000"/>
                </a:solidFill>
                <a:latin typeface="Times New Roman" panose="02020603050405020304" pitchFamily="18" charset="0"/>
                <a:ea typeface="+mn-ea"/>
                <a:cs typeface="Times New Roman" panose="02020603050405020304" pitchFamily="18" charset="0"/>
              </a:rPr>
              <a:t>SELF-ASSESSMENT QUESTIONS</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48</a:t>
            </a:fld>
            <a:endParaRPr lang="en-IN"/>
          </a:p>
        </p:txBody>
      </p:sp>
      <p:sp>
        <p:nvSpPr>
          <p:cNvPr id="7" name="Content Placeholder 2"/>
          <p:cNvSpPr>
            <a:spLocks noGrp="1"/>
          </p:cNvSpPr>
          <p:nvPr>
            <p:ph idx="1"/>
          </p:nvPr>
        </p:nvSpPr>
        <p:spPr>
          <a:xfrm>
            <a:off x="978130" y="2170237"/>
            <a:ext cx="7886700" cy="3721099"/>
          </a:xfrm>
        </p:spPr>
        <p:txBody>
          <a:bodyPr/>
          <a:lstStyle/>
          <a:p>
            <a:pPr marL="514350" indent="-514350">
              <a:buFont typeface="+mj-lt"/>
              <a:buAutoNum type="arabicPeriod"/>
            </a:pPr>
            <a:r>
              <a:rPr lang="en-US" dirty="0"/>
              <a:t>Describe about work flow of </a:t>
            </a:r>
            <a:r>
              <a:rPr lang="en-GB" altLang="en-US" dirty="0" err="1"/>
              <a:t>github</a:t>
            </a:r>
            <a:r>
              <a:rPr lang="en-GB" altLang="en-US" dirty="0"/>
              <a:t>.</a:t>
            </a:r>
          </a:p>
          <a:p>
            <a:pPr>
              <a:buNone/>
            </a:pPr>
            <a:r>
              <a:rPr lang="en-US" dirty="0"/>
              <a:t>2.</a:t>
            </a:r>
            <a:r>
              <a:rPr lang="en-GB" dirty="0"/>
              <a:t>     List the Various commands in </a:t>
            </a:r>
            <a:r>
              <a:rPr lang="en-GB" dirty="0" err="1"/>
              <a:t>github</a:t>
            </a:r>
            <a:r>
              <a:rPr lang="en-GB" dirty="0"/>
              <a:t>.</a:t>
            </a:r>
          </a:p>
          <a:p>
            <a:pPr marL="514350" indent="-514350">
              <a:buAutoNum type="arabicPeriod" startAt="3"/>
            </a:pPr>
            <a:r>
              <a:rPr lang="en-GB" dirty="0"/>
              <a:t>Difference between branching and merging in </a:t>
            </a:r>
            <a:r>
              <a:rPr lang="en-GB" dirty="0" err="1"/>
              <a:t>github</a:t>
            </a:r>
            <a:endParaRPr lang="en-GB" altLang="en-US" dirty="0"/>
          </a:p>
          <a:p>
            <a:pPr marL="514350" indent="-514350">
              <a:buAutoNum type="arabicPeriod" startAt="3"/>
            </a:pPr>
            <a:r>
              <a:rPr lang="en-GB" dirty="0"/>
              <a:t>Importance of installing and deploying a file in </a:t>
            </a:r>
            <a:r>
              <a:rPr lang="en-GB" dirty="0" err="1"/>
              <a:t>github</a:t>
            </a:r>
            <a:r>
              <a:rPr lang="en-GB" dirty="0"/>
              <a:t> via </a:t>
            </a:r>
            <a:r>
              <a:rPr lang="en-GB" dirty="0" err="1"/>
              <a:t>gitbash</a:t>
            </a:r>
            <a:r>
              <a:rPr lang="en-GB" altLang="en-US" dirty="0"/>
              <a:t>.</a:t>
            </a:r>
          </a:p>
          <a:p>
            <a:pPr marL="514350" indent="-514350">
              <a:buAutoNum type="arabicPeriod" startAt="3"/>
            </a:pPr>
            <a:r>
              <a:rPr lang="en-GB" dirty="0"/>
              <a:t>Infer about pros and cons on git rebase in project management.</a:t>
            </a:r>
          </a:p>
          <a:p>
            <a:pPr>
              <a:buNone/>
            </a:pPr>
            <a:endParaRPr lang="en-GB" dirty="0"/>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t>49</a:t>
            </a:fld>
            <a:endParaRPr lang="en-IN"/>
          </a:p>
        </p:txBody>
      </p:sp>
      <p:sp>
        <p:nvSpPr>
          <p:cNvPr id="5" name="TextBox 4"/>
          <p:cNvSpPr txBox="1"/>
          <p:nvPr/>
        </p:nvSpPr>
        <p:spPr>
          <a:xfrm>
            <a:off x="793327" y="1955558"/>
            <a:ext cx="11142511" cy="5860515"/>
          </a:xfrm>
          <a:prstGeom prst="rect">
            <a:avLst/>
          </a:prstGeom>
          <a:noFill/>
        </p:spPr>
        <p:txBody>
          <a:bodyPr wrap="square" rtlCol="0">
            <a:spAutoFit/>
          </a:bodyPr>
          <a:lstStyle/>
          <a:p>
            <a:r>
              <a:rPr lang="en-US" dirty="0"/>
              <a:t> </a:t>
            </a:r>
            <a:r>
              <a:rPr lang="en-IN" b="1" dirty="0"/>
              <a:t>TEXTBOOKS:</a:t>
            </a:r>
            <a:endParaRPr lang="en-IN" dirty="0"/>
          </a:p>
          <a:p>
            <a:r>
              <a:rPr lang="en-IN" dirty="0"/>
              <a:t> </a:t>
            </a:r>
            <a:endParaRPr lang="en-IN" b="1" dirty="0"/>
          </a:p>
          <a:p>
            <a:pPr lvl="0"/>
            <a:r>
              <a:rPr lang="en-IN" dirty="0"/>
              <a:t>1. Roger </a:t>
            </a:r>
            <a:r>
              <a:rPr lang="en-IN" dirty="0" err="1"/>
              <a:t>S.Pressman</a:t>
            </a:r>
            <a:r>
              <a:rPr lang="en-IN" dirty="0"/>
              <a:t>, “Software Engineering – A Practitioner’s Approach” 7th Edition, Mc Graw Hill,(2014).</a:t>
            </a:r>
            <a:endParaRPr lang="en-IN" b="1" dirty="0"/>
          </a:p>
          <a:p>
            <a:pPr lvl="0"/>
            <a:r>
              <a:rPr lang="en-IN" dirty="0"/>
              <a:t>2. Ian Sommerville, “Software Engineering”, Tenth Edition, Pearson Education, (2015).</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3. Agile Software Development Ecosystems, Jim Highsmith, Addison Wesley; ISBN: 0201760436; 1</a:t>
            </a:r>
            <a:r>
              <a:rPr lang="en-IN" sz="1800" kern="100" baseline="30000" dirty="0">
                <a:effectLst/>
                <a:latin typeface="Calibri" panose="020F0502020204030204" pitchFamily="34" charset="0"/>
                <a:ea typeface="Calibri" panose="020F0502020204030204" pitchFamily="34" charset="0"/>
                <a:cs typeface="Calibri" panose="020F0502020204030204" pitchFamily="34" charset="0"/>
              </a:rPr>
              <a:t>st</a:t>
            </a:r>
            <a:r>
              <a:rPr lang="en-IN" sz="1800" kern="100" dirty="0">
                <a:effectLst/>
                <a:latin typeface="Calibri" panose="020F0502020204030204" pitchFamily="34" charset="0"/>
                <a:ea typeface="Calibri" panose="020F0502020204030204" pitchFamily="34" charset="0"/>
                <a:cs typeface="Calibri" panose="020F0502020204030204" pitchFamily="34" charset="0"/>
              </a:rPr>
              <a:t> edition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IN" b="1" dirty="0"/>
          </a:p>
          <a:p>
            <a:r>
              <a:rPr lang="en-IN" b="1" dirty="0"/>
              <a:t> Reference Book</a:t>
            </a:r>
          </a:p>
          <a:p>
            <a:r>
              <a:rPr lang="en-IN" sz="1800" b="1" kern="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kern="0" dirty="0">
                <a:effectLst/>
                <a:latin typeface="Calibri" panose="020F0502020204030204" pitchFamily="34" charset="0"/>
                <a:ea typeface="Times New Roman" panose="02020603050405020304" pitchFamily="18" charset="0"/>
                <a:cs typeface="Times New Roman" panose="02020603050405020304" pitchFamily="18" charset="0"/>
              </a:rPr>
              <a:t>Agile Modelling: Effective Practices for Extreme Programming and the Unified Process Scott Amber John Wiley &amp; Sons; ISBN: 0471202827; 1st edition.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Configuring git</a:t>
            </a:r>
          </a:p>
        </p:txBody>
      </p:sp>
      <p:sp>
        <p:nvSpPr>
          <p:cNvPr id="3" name="Content Placeholder 2"/>
          <p:cNvSpPr>
            <a:spLocks noGrp="1"/>
          </p:cNvSpPr>
          <p:nvPr>
            <p:ph idx="1"/>
          </p:nvPr>
        </p:nvSpPr>
        <p:spPr/>
        <p:txBody>
          <a:bodyPr>
            <a:normAutofit/>
          </a:bodyPr>
          <a:lstStyle/>
          <a:p>
            <a:r>
              <a:rPr lang="en-IN" sz="3200" dirty="0"/>
              <a:t>$ git config --global user.name</a:t>
            </a:r>
          </a:p>
          <a:p>
            <a:r>
              <a:rPr lang="en-US" sz="3200" dirty="0"/>
              <a:t>&gt; should be your name, i.e. Jon Rosado</a:t>
            </a:r>
            <a:endParaRPr lang="en-IN" sz="3200" dirty="0"/>
          </a:p>
          <a:p>
            <a:r>
              <a:rPr lang="en-IN" sz="3200" dirty="0"/>
              <a:t>$ git config --global </a:t>
            </a:r>
            <a:r>
              <a:rPr lang="en-IN" sz="3200" dirty="0" err="1"/>
              <a:t>user.email</a:t>
            </a:r>
            <a:endParaRPr lang="en-IN" sz="3200" dirty="0"/>
          </a:p>
          <a:p>
            <a:r>
              <a:rPr lang="en-US" sz="3200" dirty="0"/>
              <a:t>&gt; should be your email, i.e. jon.rosado42@gmail.com</a:t>
            </a:r>
            <a:endParaRPr lang="en-IN" sz="3200" dirty="0"/>
          </a:p>
        </p:txBody>
      </p:sp>
      <p:sp>
        <p:nvSpPr>
          <p:cNvPr id="4" name="Slide Number Placeholder 3"/>
          <p:cNvSpPr>
            <a:spLocks noGrp="1"/>
          </p:cNvSpPr>
          <p:nvPr>
            <p:ph type="sldNum" sz="quarter" idx="12"/>
          </p:nvPr>
        </p:nvSpPr>
        <p:spPr/>
        <p:txBody>
          <a:bodyPr/>
          <a:lstStyle/>
          <a:p>
            <a:fld id="{CBABCCC1-BF11-4F37-963E-1BCD5B23FD72}" type="slidenum">
              <a:rPr lang="en-IN" smtClean="0"/>
              <a:t>5</a:t>
            </a:fld>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ABCCC1-BF11-4F37-963E-1BCD5B23FD72}" type="slidenum">
              <a:rPr lang="en-IN" smtClean="0"/>
              <a:t>50</a:t>
            </a:fld>
            <a:endParaRPr lang="en-IN"/>
          </a:p>
        </p:txBody>
      </p:sp>
      <p:sp>
        <p:nvSpPr>
          <p:cNvPr id="6" name="Rounded Rectangle 3"/>
          <p:cNvSpPr/>
          <p:nvPr/>
        </p:nvSpPr>
        <p:spPr>
          <a:xfrm>
            <a:off x="2135943" y="1987061"/>
            <a:ext cx="7920111" cy="2883877"/>
          </a:xfrm>
          <a:prstGeom prst="roundRect">
            <a:avLst/>
          </a:prstGeom>
          <a:solidFill>
            <a:srgbClr val="ED7D31"/>
          </a:solidFill>
          <a:ln w="19050" cap="flat" cmpd="sng" algn="ctr">
            <a:noFill/>
            <a:prstDash val="solid"/>
          </a:ln>
          <a:effectLst>
            <a:outerShdw blurRad="50800" dist="38100" dir="2700000" algn="tl" rotWithShape="0">
              <a:srgbClr val="BA2532">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THANK YOU</a:t>
            </a: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Team – ADAPTIVE SOFTWARE ENGINEERING</a:t>
            </a: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p:txBody>
      </p:sp>
      <p:pic>
        <p:nvPicPr>
          <p:cNvPr id="7" name="Picture 2" descr="KL Deemed to be University Logo"/>
          <p:cNvPicPr>
            <a:picLocks noChangeAspect="1" noChangeArrowheads="1"/>
          </p:cNvPicPr>
          <p:nvPr/>
        </p:nvPicPr>
        <p:blipFill>
          <a:blip r:embed="rId2"/>
          <a:srcRect/>
          <a:stretch>
            <a:fillRect/>
          </a:stretch>
        </p:blipFill>
        <p:spPr bwMode="auto">
          <a:xfrm>
            <a:off x="4883724" y="3007793"/>
            <a:ext cx="3235570" cy="108321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a:t>To fix either, just add the desired value in quotes after the command: </a:t>
            </a:r>
          </a:p>
          <a:p>
            <a:r>
              <a:rPr lang="en-US" sz="2800" dirty="0"/>
              <a:t>$ git config --global user.name “Jon Rosado” </a:t>
            </a:r>
          </a:p>
          <a:p>
            <a:r>
              <a:rPr lang="en-US" sz="2800" dirty="0"/>
              <a:t>$ git config --global </a:t>
            </a:r>
            <a:r>
              <a:rPr lang="en-US" sz="2800" dirty="0" err="1"/>
              <a:t>user.email</a:t>
            </a:r>
            <a:r>
              <a:rPr lang="en-US" sz="2800" dirty="0"/>
              <a:t> “jon.rodado42@gmail.com" </a:t>
            </a:r>
            <a:endParaRPr lang="en-IN" sz="2800" dirty="0"/>
          </a:p>
        </p:txBody>
      </p:sp>
      <p:sp>
        <p:nvSpPr>
          <p:cNvPr id="4" name="Slide Number Placeholder 3"/>
          <p:cNvSpPr>
            <a:spLocks noGrp="1"/>
          </p:cNvSpPr>
          <p:nvPr>
            <p:ph type="sldNum" sz="quarter" idx="12"/>
          </p:nvPr>
        </p:nvSpPr>
        <p:spPr/>
        <p:txBody>
          <a:bodyPr/>
          <a:lstStyle/>
          <a:p>
            <a:fld id="{CBABCCC1-BF11-4F37-963E-1BCD5B23FD72}" type="slidenum">
              <a:rPr lang="en-IN" smtClean="0"/>
              <a:t>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Deploy Files to </a:t>
            </a:r>
            <a:r>
              <a:rPr lang="en-IN"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dirty="0">
                <a:effectLst/>
                <a:latin typeface="Calibri" panose="020F0502020204030204" pitchFamily="34" charset="0"/>
                <a:ea typeface="Calibri" panose="020F0502020204030204" pitchFamily="34" charset="0"/>
                <a:cs typeface="Times New Roman" panose="02020603050405020304" pitchFamily="18" charset="0"/>
              </a:rPr>
              <a:t> via GIT</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409433" y="2015732"/>
            <a:ext cx="10645421" cy="3450613"/>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Install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gitbash</a:t>
            </a:r>
            <a:r>
              <a:rPr lang="en-IN" sz="1800" dirty="0">
                <a:effectLst/>
                <a:latin typeface="Calibri" panose="020F0502020204030204" pitchFamily="34" charset="0"/>
                <a:ea typeface="Calibri" panose="020F0502020204030204" pitchFamily="34" charset="0"/>
                <a:cs typeface="Times New Roman" panose="02020603050405020304" pitchFamily="18" charset="0"/>
              </a:rPr>
              <a:t> software</a:t>
            </a:r>
          </a:p>
          <a:p>
            <a:r>
              <a:rPr lang="en-IN"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https://git-scm.com/downloads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7</a:t>
            </a:fld>
            <a:endParaRPr lang="en-IN"/>
          </a:p>
        </p:txBody>
      </p:sp>
      <p:pic>
        <p:nvPicPr>
          <p:cNvPr id="5" name="Picture 4"/>
          <p:cNvPicPr>
            <a:picLocks noChangeAspect="1"/>
          </p:cNvPicPr>
          <p:nvPr/>
        </p:nvPicPr>
        <p:blipFill>
          <a:blip r:embed="rId3"/>
          <a:stretch>
            <a:fillRect/>
          </a:stretch>
        </p:blipFill>
        <p:spPr>
          <a:xfrm>
            <a:off x="4332849" y="2032792"/>
            <a:ext cx="7582486" cy="378115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To check the public key is configured or not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Key creation</a:t>
            </a:r>
          </a:p>
          <a:p>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8</a:t>
            </a:fld>
            <a:endParaRPr lang="en-IN"/>
          </a:p>
        </p:txBody>
      </p:sp>
      <p:pic>
        <p:nvPicPr>
          <p:cNvPr id="5" name="Picture 4" descr="Text&#10;&#10;Description automatically generated"/>
          <p:cNvPicPr>
            <a:picLocks noChangeAspect="1"/>
          </p:cNvPicPr>
          <p:nvPr/>
        </p:nvPicPr>
        <p:blipFill>
          <a:blip r:embed="rId2"/>
          <a:stretch>
            <a:fillRect/>
          </a:stretch>
        </p:blipFill>
        <p:spPr>
          <a:xfrm>
            <a:off x="4093698" y="2346772"/>
            <a:ext cx="7611257" cy="370670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CBABCCC1-BF11-4F37-963E-1BCD5B23FD72}" type="slidenum">
              <a:rPr lang="en-IN" smtClean="0"/>
              <a:t>9</a:t>
            </a:fld>
            <a:endParaRPr lang="en-IN"/>
          </a:p>
        </p:txBody>
      </p:sp>
      <p:pic>
        <p:nvPicPr>
          <p:cNvPr id="5" name="Content Placeholder 4" descr="Graphical user interface&#10;&#10;Description automatically generated"/>
          <p:cNvPicPr>
            <a:picLocks noGrp="1" noChangeAspect="1"/>
          </p:cNvPicPr>
          <p:nvPr>
            <p:ph idx="1"/>
          </p:nvPr>
        </p:nvPicPr>
        <p:blipFill>
          <a:blip r:embed="rId2"/>
          <a:stretch>
            <a:fillRect/>
          </a:stretch>
        </p:blipFill>
        <p:spPr>
          <a:xfrm>
            <a:off x="142733" y="2154346"/>
            <a:ext cx="9604375" cy="1274654"/>
          </a:xfrm>
          <a:prstGeom prst="rect">
            <a:avLst/>
          </a:prstGeom>
        </p:spPr>
      </p:pic>
      <p:pic>
        <p:nvPicPr>
          <p:cNvPr id="6" name="Picture 5"/>
          <p:cNvPicPr>
            <a:picLocks noChangeAspect="1"/>
          </p:cNvPicPr>
          <p:nvPr/>
        </p:nvPicPr>
        <p:blipFill>
          <a:blip r:embed="rId3"/>
          <a:stretch>
            <a:fillRect/>
          </a:stretch>
        </p:blipFill>
        <p:spPr>
          <a:xfrm>
            <a:off x="9990161" y="2154346"/>
            <a:ext cx="2012703" cy="389913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Session-2</Template>
  <TotalTime>8</TotalTime>
  <Words>1571</Words>
  <Application>Microsoft Office PowerPoint</Application>
  <PresentationFormat>Custom</PresentationFormat>
  <Paragraphs>197</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Gallery</vt:lpstr>
      <vt:lpstr>PowerPoint Presentation</vt:lpstr>
      <vt:lpstr>PowerPoint Presentation</vt:lpstr>
      <vt:lpstr>What is Git?</vt:lpstr>
      <vt:lpstr>PowerPoint Presentation</vt:lpstr>
      <vt:lpstr>Configuring git</vt:lpstr>
      <vt:lpstr>PowerPoint Presentation</vt:lpstr>
      <vt:lpstr>Deploy Files to Github via GIT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Connecting git with Github</vt:lpstr>
      <vt:lpstr>Connecting git with Github</vt:lpstr>
      <vt:lpstr>PowerPoint Presentation</vt:lpstr>
      <vt:lpstr>Basic git / Github workflow</vt:lpstr>
      <vt:lpstr>Basic git / Github workflow</vt:lpstr>
      <vt:lpstr>git branching</vt:lpstr>
      <vt:lpstr>Merging vs Rebasing</vt:lpstr>
      <vt:lpstr>git merge: pros</vt:lpstr>
      <vt:lpstr>git merge: cons</vt:lpstr>
      <vt:lpstr>git rebase: pros</vt:lpstr>
      <vt:lpstr>git rebase: pros</vt:lpstr>
      <vt:lpstr>git rebase: cons</vt:lpstr>
      <vt:lpstr>Merge conflicts</vt:lpstr>
      <vt:lpstr>SELF-ASSESSMENT QUESTIONS</vt:lpstr>
      <vt:lpstr>REFERENCES FOR FURTHER LEARNING OF THE SESSION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Abhishek Guru</dc:creator>
  <cp:lastModifiedBy>Lenovo</cp:lastModifiedBy>
  <cp:revision>41</cp:revision>
  <dcterms:created xsi:type="dcterms:W3CDTF">2023-05-02T16:26:00Z</dcterms:created>
  <dcterms:modified xsi:type="dcterms:W3CDTF">2024-06-24T06:28:42Z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9D92E8B3CCDD4F159E81FC5DAC5EB7AA_13</vt:lpwstr>
  </property>
  <property fmtid="{D5CDD505-2E9C-101B-9397-08002B2CF9AE}" pid="3" name="KSOProductBuildVer">
    <vt:lpwstr>1033-12.2.0.17119</vt:lpwstr>
  </property>
</Properties>
</file>