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256" r:id="rId2"/>
    <p:sldId id="278" r:id="rId3"/>
    <p:sldId id="282" r:id="rId4"/>
    <p:sldId id="287" r:id="rId5"/>
    <p:sldId id="300" r:id="rId6"/>
    <p:sldId id="286" r:id="rId7"/>
    <p:sldId id="328" r:id="rId8"/>
    <p:sldId id="329" r:id="rId9"/>
    <p:sldId id="285" r:id="rId10"/>
    <p:sldId id="330" r:id="rId11"/>
    <p:sldId id="331" r:id="rId12"/>
    <p:sldId id="332" r:id="rId13"/>
    <p:sldId id="333"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7" r:id="rId30"/>
    <p:sldId id="318" r:id="rId31"/>
    <p:sldId id="319" r:id="rId32"/>
    <p:sldId id="320" r:id="rId33"/>
    <p:sldId id="321" r:id="rId34"/>
    <p:sldId id="322" r:id="rId35"/>
    <p:sldId id="323" r:id="rId36"/>
    <p:sldId id="324" r:id="rId37"/>
    <p:sldId id="325" r:id="rId38"/>
    <p:sldId id="326" r:id="rId39"/>
    <p:sldId id="327" r:id="rId40"/>
    <p:sldId id="284" r:id="rId41"/>
    <p:sldId id="283" r:id="rId42"/>
    <p:sldId id="269" r:id="rId43"/>
    <p:sldId id="281" r:id="rId44"/>
    <p:sldId id="279" r:id="rId45"/>
    <p:sldId id="288" r:id="rId46"/>
    <p:sldId id="289" r:id="rId47"/>
    <p:sldId id="291" r:id="rId48"/>
    <p:sldId id="294" r:id="rId49"/>
    <p:sldId id="295" r:id="rId50"/>
    <p:sldId id="296" r:id="rId51"/>
    <p:sldId id="298" r:id="rId52"/>
    <p:sldId id="299" r:id="rId53"/>
    <p:sldId id="275" r:id="rId54"/>
    <p:sldId id="276" r:id="rId55"/>
    <p:sldId id="277"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572"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19-12-2024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50AF57EE-975E-5BB4-21EB-9BCEC99075F8}"/>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3010" name="Rectangle 2">
            <a:extLst>
              <a:ext uri="{FF2B5EF4-FFF2-40B4-BE49-F238E27FC236}">
                <a16:creationId xmlns:a16="http://schemas.microsoft.com/office/drawing/2014/main" id="{757D680B-034C-C0FE-4A53-7D6CBE07059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cs typeface="Lucida Grande" charset="0"/>
                <a:sym typeface="Lucida Grande" charset="0"/>
              </a:rPr>
              <a:t>We’ll be using the git command line interface, but feel free to choose your preferred solution GUIs, Editor Extension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hq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hq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bindugarikapati7@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settings/key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git-scm.com/downloads" TargetMode="Externa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1666672" y="357019"/>
            <a:ext cx="10124994"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 CSIT/ AI&amp;DS</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2091448" y="1193798"/>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–CLOUD DEVOPS</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22SDCI05A</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2091448" y="3723348"/>
            <a:ext cx="8647889" cy="978729"/>
          </a:xfrm>
          <a:prstGeom prst="rect">
            <a:avLst/>
          </a:prstGeom>
          <a:noFill/>
        </p:spPr>
        <p:txBody>
          <a:bodyPr wrap="square">
            <a:spAutoFit/>
          </a:bodyPr>
          <a:lstStyle/>
          <a:p>
            <a:pPr lvl="0" algn="ctr" fontAlgn="base">
              <a:lnSpc>
                <a:spcPct val="90000"/>
              </a:lnSpc>
              <a:spcBef>
                <a:spcPct val="0"/>
              </a:spcBef>
              <a:spcAft>
                <a:spcPct val="0"/>
              </a:spcAft>
            </a:pPr>
            <a:r>
              <a:rPr lang="en-GB" altLang="en-US" sz="3200" b="1" dirty="0">
                <a:solidFill>
                  <a:srgbClr val="C00000"/>
                </a:solidFill>
              </a:rPr>
              <a:t>GITHUB</a:t>
            </a:r>
          </a:p>
          <a:p>
            <a:pPr lvl="0" algn="ctr" fontAlgn="base">
              <a:lnSpc>
                <a:spcPct val="90000"/>
              </a:lnSpc>
              <a:spcBef>
                <a:spcPct val="0"/>
              </a:spcBef>
              <a:spcAft>
                <a:spcPct val="0"/>
              </a:spcAft>
            </a:pPr>
            <a:endParaRPr lang="en-US" sz="3200" dirty="0">
              <a:solidFill>
                <a:srgbClr val="C00000"/>
              </a:solidFill>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98F9-C474-CB11-C54F-F8A288127B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92D6B6-9E69-67C4-5743-0A69950A157C}"/>
              </a:ext>
            </a:extLst>
          </p:cNvPr>
          <p:cNvSpPr>
            <a:spLocks noGrp="1"/>
          </p:cNvSpPr>
          <p:nvPr>
            <p:ph idx="1"/>
          </p:nvPr>
        </p:nvSpPr>
        <p:spPr>
          <a:xfrm>
            <a:off x="1451580" y="2015733"/>
            <a:ext cx="4463446" cy="2022868"/>
          </a:xfrm>
        </p:spPr>
        <p:txBody>
          <a:bodyPr>
            <a:normAutofit/>
          </a:bodyPr>
          <a:lstStyle/>
          <a:p>
            <a:pPr marL="0" indent="0">
              <a:buNone/>
            </a:pPr>
            <a:r>
              <a:rPr lang="en-IN" dirty="0">
                <a:solidFill>
                  <a:schemeClr val="accent3">
                    <a:lumMod val="75000"/>
                  </a:schemeClr>
                </a:solidFill>
              </a:rPr>
              <a:t>Stage the Files:  </a:t>
            </a:r>
          </a:p>
          <a:p>
            <a:pPr marL="0" indent="0">
              <a:buNone/>
            </a:pPr>
            <a:r>
              <a:rPr lang="en-IN" dirty="0"/>
              <a:t>$ git add file1.txt file2.txt</a:t>
            </a:r>
          </a:p>
          <a:p>
            <a:pPr marL="0" indent="0">
              <a:buNone/>
            </a:pPr>
            <a:r>
              <a:rPr lang="en-IN" dirty="0"/>
              <a:t>Check the Status Again:</a:t>
            </a:r>
          </a:p>
          <a:p>
            <a:pPr marL="0" indent="0">
              <a:buNone/>
            </a:pPr>
            <a:endParaRPr lang="en-IN" dirty="0">
              <a:solidFill>
                <a:schemeClr val="accent3">
                  <a:lumMod val="75000"/>
                </a:schemeClr>
              </a:solidFill>
            </a:endParaRPr>
          </a:p>
        </p:txBody>
      </p:sp>
      <p:sp>
        <p:nvSpPr>
          <p:cNvPr id="4" name="Slide Number Placeholder 3">
            <a:extLst>
              <a:ext uri="{FF2B5EF4-FFF2-40B4-BE49-F238E27FC236}">
                <a16:creationId xmlns:a16="http://schemas.microsoft.com/office/drawing/2014/main" id="{67D680E7-CE58-50F0-96C6-23E73DCC864F}"/>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6" name="TextBox 5">
            <a:extLst>
              <a:ext uri="{FF2B5EF4-FFF2-40B4-BE49-F238E27FC236}">
                <a16:creationId xmlns:a16="http://schemas.microsoft.com/office/drawing/2014/main" id="{A944AD2D-753D-9C56-903E-CCFB80F55AFA}"/>
              </a:ext>
            </a:extLst>
          </p:cNvPr>
          <p:cNvSpPr txBox="1"/>
          <p:nvPr/>
        </p:nvSpPr>
        <p:spPr>
          <a:xfrm>
            <a:off x="6825753" y="2448376"/>
            <a:ext cx="4229101" cy="2585323"/>
          </a:xfrm>
          <a:prstGeom prst="rect">
            <a:avLst/>
          </a:prstGeom>
          <a:noFill/>
        </p:spPr>
        <p:txBody>
          <a:bodyPr wrap="square">
            <a:spAutoFit/>
          </a:bodyPr>
          <a:lstStyle/>
          <a:p>
            <a:pPr marL="0" indent="0">
              <a:buNone/>
            </a:pPr>
            <a:r>
              <a:rPr lang="en-US" dirty="0">
                <a:solidFill>
                  <a:schemeClr val="accent3">
                    <a:lumMod val="75000"/>
                  </a:schemeClr>
                </a:solidFill>
              </a:rPr>
              <a:t>$ git status</a:t>
            </a:r>
          </a:p>
          <a:p>
            <a:pPr marL="0" indent="0">
              <a:buNone/>
            </a:pPr>
            <a:r>
              <a:rPr lang="en-US" dirty="0"/>
              <a:t>On branch main</a:t>
            </a:r>
          </a:p>
          <a:p>
            <a:pPr marL="0" indent="0">
              <a:buNone/>
            </a:pPr>
            <a:endParaRPr lang="en-US" dirty="0"/>
          </a:p>
          <a:p>
            <a:pPr marL="0" indent="0">
              <a:buNone/>
            </a:pPr>
            <a:r>
              <a:rPr lang="en-US" dirty="0"/>
              <a:t>No commits yet</a:t>
            </a:r>
          </a:p>
          <a:p>
            <a:pPr marL="0" indent="0">
              <a:buNone/>
            </a:pPr>
            <a:endParaRPr lang="en-US" dirty="0"/>
          </a:p>
          <a:p>
            <a:pPr marL="0" indent="0">
              <a:buNone/>
            </a:pPr>
            <a:r>
              <a:rPr lang="en-US" dirty="0"/>
              <a:t>Changes to be committed:</a:t>
            </a:r>
          </a:p>
          <a:p>
            <a:pPr marL="0" indent="0">
              <a:buNone/>
            </a:pPr>
            <a:r>
              <a:rPr lang="en-US" dirty="0"/>
              <a:t>  (use "git rm --cached &lt;file&gt;..." to </a:t>
            </a:r>
            <a:r>
              <a:rPr lang="en-US" dirty="0" err="1"/>
              <a:t>unstage</a:t>
            </a:r>
            <a:r>
              <a:rPr lang="en-US" dirty="0"/>
              <a:t>)</a:t>
            </a:r>
          </a:p>
          <a:p>
            <a:pPr marL="0" indent="0">
              <a:buNone/>
            </a:pPr>
            <a:r>
              <a:rPr lang="en-US" dirty="0"/>
              <a:t>	new file:   file1.txt</a:t>
            </a:r>
          </a:p>
          <a:p>
            <a:pPr marL="0" indent="0">
              <a:buNone/>
            </a:pPr>
            <a:r>
              <a:rPr lang="en-US" dirty="0"/>
              <a:t>	new file:   file2.txt</a:t>
            </a:r>
          </a:p>
        </p:txBody>
      </p:sp>
      <p:cxnSp>
        <p:nvCxnSpPr>
          <p:cNvPr id="8" name="Straight Arrow Connector 7">
            <a:extLst>
              <a:ext uri="{FF2B5EF4-FFF2-40B4-BE49-F238E27FC236}">
                <a16:creationId xmlns:a16="http://schemas.microsoft.com/office/drawing/2014/main" id="{FF0601A3-86F6-1618-77CF-4D1FAFD8646C}"/>
              </a:ext>
            </a:extLst>
          </p:cNvPr>
          <p:cNvCxnSpPr/>
          <p:nvPr/>
        </p:nvCxnSpPr>
        <p:spPr>
          <a:xfrm>
            <a:off x="5943600" y="3238500"/>
            <a:ext cx="882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251B94-F64E-0B3B-2828-5FA499D50C49}"/>
              </a:ext>
            </a:extLst>
          </p:cNvPr>
          <p:cNvCxnSpPr>
            <a:cxnSpLocks/>
          </p:cNvCxnSpPr>
          <p:nvPr/>
        </p:nvCxnSpPr>
        <p:spPr>
          <a:xfrm>
            <a:off x="1491491" y="2425759"/>
            <a:ext cx="0" cy="226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85847E-146E-1021-2FBA-300F96036231}"/>
              </a:ext>
            </a:extLst>
          </p:cNvPr>
          <p:cNvCxnSpPr>
            <a:cxnSpLocks/>
          </p:cNvCxnSpPr>
          <p:nvPr/>
        </p:nvCxnSpPr>
        <p:spPr>
          <a:xfrm>
            <a:off x="5480654" y="2425759"/>
            <a:ext cx="0" cy="226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ECD8A-63DE-866D-0E83-DA58E0674AAB}"/>
              </a:ext>
            </a:extLst>
          </p:cNvPr>
          <p:cNvCxnSpPr>
            <a:cxnSpLocks/>
          </p:cNvCxnSpPr>
          <p:nvPr/>
        </p:nvCxnSpPr>
        <p:spPr>
          <a:xfrm>
            <a:off x="1491491" y="2425759"/>
            <a:ext cx="39758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06A1F0-2003-BA17-DC12-79C5438AAB85}"/>
              </a:ext>
            </a:extLst>
          </p:cNvPr>
          <p:cNvCxnSpPr>
            <a:cxnSpLocks/>
          </p:cNvCxnSpPr>
          <p:nvPr/>
        </p:nvCxnSpPr>
        <p:spPr>
          <a:xfrm>
            <a:off x="1491491" y="4692709"/>
            <a:ext cx="39891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97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BBF9-FF7F-6451-C5B3-19F5C62AE8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518C1E-5BA8-957F-D066-9CCAD604587C}"/>
              </a:ext>
            </a:extLst>
          </p:cNvPr>
          <p:cNvSpPr>
            <a:spLocks noGrp="1"/>
          </p:cNvSpPr>
          <p:nvPr>
            <p:ph idx="1"/>
          </p:nvPr>
        </p:nvSpPr>
        <p:spPr/>
        <p:txBody>
          <a:bodyPr/>
          <a:lstStyle/>
          <a:p>
            <a:pPr marL="0" indent="0">
              <a:buNone/>
            </a:pPr>
            <a:r>
              <a:rPr lang="en-US" dirty="0">
                <a:solidFill>
                  <a:schemeClr val="accent3">
                    <a:lumMod val="75000"/>
                  </a:schemeClr>
                </a:solidFill>
              </a:rPr>
              <a:t> Commit the Changes:</a:t>
            </a:r>
          </a:p>
          <a:p>
            <a:r>
              <a:rPr lang="en-US" dirty="0"/>
              <a:t>$ git commit -m "Initial commit with two text files"</a:t>
            </a:r>
          </a:p>
          <a:p>
            <a:r>
              <a:rPr lang="en-US" dirty="0"/>
              <a:t>[main (root-commit) abc1234] Initial commit with two text files</a:t>
            </a:r>
          </a:p>
          <a:p>
            <a:r>
              <a:rPr lang="en-US" dirty="0"/>
              <a:t> 2 files changed, 2 insertions(+)</a:t>
            </a:r>
          </a:p>
          <a:p>
            <a:r>
              <a:rPr lang="en-US" dirty="0"/>
              <a:t> create mode 100644 file1.txt</a:t>
            </a:r>
          </a:p>
          <a:p>
            <a:r>
              <a:rPr lang="en-US" dirty="0"/>
              <a:t> create mode 100644 file2.txt</a:t>
            </a:r>
          </a:p>
          <a:p>
            <a:endParaRPr lang="en-IN" dirty="0">
              <a:solidFill>
                <a:schemeClr val="accent3">
                  <a:lumMod val="75000"/>
                </a:schemeClr>
              </a:solidFill>
            </a:endParaRPr>
          </a:p>
        </p:txBody>
      </p:sp>
      <p:sp>
        <p:nvSpPr>
          <p:cNvPr id="4" name="Slide Number Placeholder 3">
            <a:extLst>
              <a:ext uri="{FF2B5EF4-FFF2-40B4-BE49-F238E27FC236}">
                <a16:creationId xmlns:a16="http://schemas.microsoft.com/office/drawing/2014/main" id="{13FC58EE-4B4B-FE72-C85C-9D00C72CD408}"/>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67055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CB8A-C1BC-7C09-794A-155746E7BC8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1E636C0-5C49-DE60-1B8C-99C6C8005E2A}"/>
              </a:ext>
            </a:extLst>
          </p:cNvPr>
          <p:cNvSpPr>
            <a:spLocks noGrp="1"/>
          </p:cNvSpPr>
          <p:nvPr>
            <p:ph idx="1"/>
          </p:nvPr>
        </p:nvSpPr>
        <p:spPr/>
        <p:txBody>
          <a:bodyPr/>
          <a:lstStyle/>
          <a:p>
            <a:pPr marL="0" indent="0">
              <a:buNone/>
            </a:pPr>
            <a:r>
              <a:rPr lang="en-IN" dirty="0">
                <a:solidFill>
                  <a:schemeClr val="accent3">
                    <a:lumMod val="75000"/>
                  </a:schemeClr>
                </a:solidFill>
              </a:rPr>
              <a:t>View the Commit History:</a:t>
            </a:r>
          </a:p>
          <a:p>
            <a:pPr marL="0" indent="0">
              <a:buNone/>
            </a:pPr>
            <a:r>
              <a:rPr lang="en-US" dirty="0"/>
              <a:t>$ git log --</a:t>
            </a:r>
            <a:r>
              <a:rPr lang="en-US" dirty="0" err="1"/>
              <a:t>oneline</a:t>
            </a:r>
            <a:endParaRPr lang="en-US" dirty="0"/>
          </a:p>
          <a:p>
            <a:pPr marL="0" indent="0">
              <a:buNone/>
            </a:pPr>
            <a:r>
              <a:rPr lang="en-US" dirty="0"/>
              <a:t>abc1234 (HEAD -&gt; main) Initial commit with two text files</a:t>
            </a:r>
          </a:p>
          <a:p>
            <a:pPr marL="0" indent="0">
              <a:buNone/>
            </a:pPr>
            <a:r>
              <a:rPr lang="en-IN" dirty="0">
                <a:solidFill>
                  <a:schemeClr val="accent3">
                    <a:lumMod val="75000"/>
                  </a:schemeClr>
                </a:solidFill>
              </a:rPr>
              <a:t>Note: </a:t>
            </a:r>
          </a:p>
        </p:txBody>
      </p:sp>
      <p:sp>
        <p:nvSpPr>
          <p:cNvPr id="4" name="Slide Number Placeholder 3">
            <a:extLst>
              <a:ext uri="{FF2B5EF4-FFF2-40B4-BE49-F238E27FC236}">
                <a16:creationId xmlns:a16="http://schemas.microsoft.com/office/drawing/2014/main" id="{B4FEE9B4-9409-B873-FA8B-91A673C23080}"/>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5" name="Rectangle 1">
            <a:extLst>
              <a:ext uri="{FF2B5EF4-FFF2-40B4-BE49-F238E27FC236}">
                <a16:creationId xmlns:a16="http://schemas.microsoft.com/office/drawing/2014/main" id="{8233712E-9780-734A-C959-9A375F61F5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Replace </a:t>
            </a:r>
            <a:r>
              <a:rPr kumimoji="0" lang="en-US" altLang="en-US" sz="1000" b="0" i="0" u="none" strike="noStrike" cap="none" normalizeH="0" baseline="0">
                <a:ln>
                  <a:noFill/>
                </a:ln>
                <a:solidFill>
                  <a:schemeClr val="tx1"/>
                </a:solidFill>
                <a:effectLst/>
                <a:latin typeface="Arial Unicode MS"/>
              </a:rPr>
              <a:t>/path/to/your/directory</a:t>
            </a:r>
            <a:r>
              <a:rPr kumimoji="0" lang="en-US" altLang="en-US" sz="800" b="0" i="0" u="none" strike="noStrike" cap="none" normalizeH="0" baseline="0">
                <a:ln>
                  <a:noFill/>
                </a:ln>
                <a:solidFill>
                  <a:schemeClr val="tx1"/>
                </a:solidFill>
                <a:effectLst/>
              </a:rPr>
              <a:t> with your working directory path.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C060F72-57BD-4D65-DD01-4CBDC88F516E}"/>
              </a:ext>
            </a:extLst>
          </p:cNvPr>
          <p:cNvSpPr>
            <a:spLocks noChangeArrowheads="1"/>
          </p:cNvSpPr>
          <p:nvPr/>
        </p:nvSpPr>
        <p:spPr bwMode="auto">
          <a:xfrm>
            <a:off x="2247899" y="3553895"/>
            <a:ext cx="6315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 /path/to/your/directory with your working directory path. </a:t>
            </a:r>
          </a:p>
        </p:txBody>
      </p:sp>
    </p:spTree>
    <p:extLst>
      <p:ext uri="{BB962C8B-B14F-4D97-AF65-F5344CB8AC3E}">
        <p14:creationId xmlns:p14="http://schemas.microsoft.com/office/powerpoint/2010/main" val="131362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886E-0DD8-8DB5-323E-0E4E5FA31602}"/>
              </a:ext>
            </a:extLst>
          </p:cNvPr>
          <p:cNvSpPr>
            <a:spLocks noGrp="1"/>
          </p:cNvSpPr>
          <p:nvPr>
            <p:ph type="title"/>
          </p:nvPr>
        </p:nvSpPr>
        <p:spPr/>
        <p:txBody>
          <a:bodyPr/>
          <a:lstStyle/>
          <a:p>
            <a:r>
              <a:rPr lang="en-IN" dirty="0">
                <a:solidFill>
                  <a:schemeClr val="accent3">
                    <a:lumMod val="75000"/>
                  </a:schemeClr>
                </a:solidFill>
              </a:rPr>
              <a:t>Generate the SSH Key:</a:t>
            </a:r>
          </a:p>
        </p:txBody>
      </p:sp>
      <p:sp>
        <p:nvSpPr>
          <p:cNvPr id="3" name="Content Placeholder 2">
            <a:extLst>
              <a:ext uri="{FF2B5EF4-FFF2-40B4-BE49-F238E27FC236}">
                <a16:creationId xmlns:a16="http://schemas.microsoft.com/office/drawing/2014/main" id="{EA45EDD8-E7F3-EAF0-32EF-0220D39E5E8A}"/>
              </a:ext>
            </a:extLst>
          </p:cNvPr>
          <p:cNvSpPr>
            <a:spLocks noGrp="1"/>
          </p:cNvSpPr>
          <p:nvPr>
            <p:ph idx="1"/>
          </p:nvPr>
        </p:nvSpPr>
        <p:spPr>
          <a:xfrm>
            <a:off x="1451579" y="2015732"/>
            <a:ext cx="9368821" cy="3765943"/>
          </a:xfrm>
        </p:spPr>
        <p:txBody>
          <a:bodyPr/>
          <a:lstStyle/>
          <a:p>
            <a:r>
              <a:rPr lang="de-DE" dirty="0"/>
              <a:t>ssh-keygen -t ed25519 -C </a:t>
            </a:r>
            <a:r>
              <a:rPr lang="de-DE" dirty="0">
                <a:hlinkClick r:id="rId2"/>
              </a:rPr>
              <a:t>bindugarikapati7@gmail.com</a:t>
            </a:r>
            <a:endParaRPr lang="de-DE" dirty="0"/>
          </a:p>
          <a:p>
            <a:pPr marL="2286000" lvl="5" indent="0">
              <a:buNone/>
            </a:pPr>
            <a:r>
              <a:rPr lang="de-DE" sz="2000" b="1" dirty="0">
                <a:latin typeface="Times New Roman" panose="02020603050405020304" pitchFamily="18" charset="0"/>
                <a:cs typeface="Times New Roman" panose="02020603050405020304" pitchFamily="18" charset="0"/>
              </a:rPr>
              <a:t>(OR)</a:t>
            </a:r>
          </a:p>
          <a:p>
            <a:r>
              <a:rPr lang="de-DE" dirty="0"/>
              <a:t>ssh-keygen -t rsa -b 4096 -C "bindugarikapati7@gmail.com"</a:t>
            </a:r>
          </a:p>
          <a:p>
            <a:endParaRPr lang="en-IN" dirty="0"/>
          </a:p>
        </p:txBody>
      </p:sp>
      <p:sp>
        <p:nvSpPr>
          <p:cNvPr id="4" name="Slide Number Placeholder 3">
            <a:extLst>
              <a:ext uri="{FF2B5EF4-FFF2-40B4-BE49-F238E27FC236}">
                <a16:creationId xmlns:a16="http://schemas.microsoft.com/office/drawing/2014/main" id="{571DE1A6-34BB-226D-E0CA-85AEF27B1F1A}"/>
              </a:ext>
            </a:extLst>
          </p:cNvPr>
          <p:cNvSpPr>
            <a:spLocks noGrp="1"/>
          </p:cNvSpPr>
          <p:nvPr>
            <p:ph type="sldNum" sz="quarter" idx="12"/>
          </p:nvPr>
        </p:nvSpPr>
        <p:spPr/>
        <p:txBody>
          <a:bodyPr/>
          <a:lstStyle/>
          <a:p>
            <a:fld id="{CBABCCC1-BF11-4F37-963E-1BCD5B23FD72}" type="slidenum">
              <a:rPr lang="en-IN" smtClean="0"/>
              <a:t>13</a:t>
            </a:fld>
            <a:endParaRPr lang="en-IN"/>
          </a:p>
        </p:txBody>
      </p:sp>
      <p:sp>
        <p:nvSpPr>
          <p:cNvPr id="5" name="Rectangle 1">
            <a:extLst>
              <a:ext uri="{FF2B5EF4-FFF2-40B4-BE49-F238E27FC236}">
                <a16:creationId xmlns:a16="http://schemas.microsoft.com/office/drawing/2014/main" id="{63C95259-CC6C-B645-38EB-6D6627371B7C}"/>
              </a:ext>
            </a:extLst>
          </p:cNvPr>
          <p:cNvSpPr>
            <a:spLocks noChangeArrowheads="1"/>
          </p:cNvSpPr>
          <p:nvPr/>
        </p:nvSpPr>
        <p:spPr bwMode="auto">
          <a:xfrm>
            <a:off x="1451579" y="3666262"/>
            <a:ext cx="901639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 the Key Pair:</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prompted: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save the key to the default location (~/.ssh/id_ed25519 or ~/.ssh/</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id_rsa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 a passphrase for additional security (optional).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89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02AE-D89E-E965-C20C-D9387040E5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2046A8-AD40-E8D0-7273-EEFA832A7D35}"/>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To check the public key is configured or not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Key creation</a:t>
            </a:r>
          </a:p>
          <a:p>
            <a:endParaRPr lang="en-IN" dirty="0"/>
          </a:p>
        </p:txBody>
      </p:sp>
      <p:sp>
        <p:nvSpPr>
          <p:cNvPr id="4" name="Slide Number Placeholder 3">
            <a:extLst>
              <a:ext uri="{FF2B5EF4-FFF2-40B4-BE49-F238E27FC236}">
                <a16:creationId xmlns:a16="http://schemas.microsoft.com/office/drawing/2014/main" id="{89A4692F-5F15-E1F3-C4FE-5C8AFEE12B02}"/>
              </a:ext>
            </a:extLst>
          </p:cNvPr>
          <p:cNvSpPr>
            <a:spLocks noGrp="1"/>
          </p:cNvSpPr>
          <p:nvPr>
            <p:ph type="sldNum" sz="quarter" idx="12"/>
          </p:nvPr>
        </p:nvSpPr>
        <p:spPr/>
        <p:txBody>
          <a:bodyPr/>
          <a:lstStyle/>
          <a:p>
            <a:fld id="{CBABCCC1-BF11-4F37-963E-1BCD5B23FD72}" type="slidenum">
              <a:rPr lang="en-IN" smtClean="0"/>
              <a:t>14</a:t>
            </a:fld>
            <a:endParaRPr lang="en-IN"/>
          </a:p>
        </p:txBody>
      </p:sp>
      <p:pic>
        <p:nvPicPr>
          <p:cNvPr id="5" name="Picture 4" descr="Text&#10;&#10;Description automatically generated">
            <a:extLst>
              <a:ext uri="{FF2B5EF4-FFF2-40B4-BE49-F238E27FC236}">
                <a16:creationId xmlns:a16="http://schemas.microsoft.com/office/drawing/2014/main" id="{0B6A4338-22E2-68D4-8AC7-1848D777F246}"/>
              </a:ext>
            </a:extLst>
          </p:cNvPr>
          <p:cNvPicPr>
            <a:picLocks noChangeAspect="1"/>
          </p:cNvPicPr>
          <p:nvPr/>
        </p:nvPicPr>
        <p:blipFill>
          <a:blip r:embed="rId2"/>
          <a:stretch>
            <a:fillRect/>
          </a:stretch>
        </p:blipFill>
        <p:spPr>
          <a:xfrm>
            <a:off x="4093698" y="2346772"/>
            <a:ext cx="7611257" cy="3706709"/>
          </a:xfrm>
          <a:prstGeom prst="rect">
            <a:avLst/>
          </a:prstGeom>
        </p:spPr>
      </p:pic>
    </p:spTree>
    <p:extLst>
      <p:ext uri="{BB962C8B-B14F-4D97-AF65-F5344CB8AC3E}">
        <p14:creationId xmlns:p14="http://schemas.microsoft.com/office/powerpoint/2010/main" val="351683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D9F3-8BD6-D28E-2EBA-DC3B57423FD9}"/>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52FF433F-9DCB-B9EF-E3EA-E13F8ED00DEE}"/>
              </a:ext>
            </a:extLst>
          </p:cNvPr>
          <p:cNvSpPr>
            <a:spLocks noGrp="1"/>
          </p:cNvSpPr>
          <p:nvPr>
            <p:ph type="sldNum" sz="quarter" idx="12"/>
          </p:nvPr>
        </p:nvSpPr>
        <p:spPr/>
        <p:txBody>
          <a:bodyPr/>
          <a:lstStyle/>
          <a:p>
            <a:fld id="{CBABCCC1-BF11-4F37-963E-1BCD5B23FD72}" type="slidenum">
              <a:rPr lang="en-IN" smtClean="0"/>
              <a:t>15</a:t>
            </a:fld>
            <a:endParaRPr lang="en-IN"/>
          </a:p>
        </p:txBody>
      </p:sp>
      <p:pic>
        <p:nvPicPr>
          <p:cNvPr id="5" name="Content Placeholder 4" descr="Graphical user interface&#10;&#10;Description automatically generated">
            <a:extLst>
              <a:ext uri="{FF2B5EF4-FFF2-40B4-BE49-F238E27FC236}">
                <a16:creationId xmlns:a16="http://schemas.microsoft.com/office/drawing/2014/main" id="{BF0B2A75-55BC-2964-1ED1-34A8931E99D0}"/>
              </a:ext>
            </a:extLst>
          </p:cNvPr>
          <p:cNvPicPr>
            <a:picLocks noGrp="1" noChangeAspect="1"/>
          </p:cNvPicPr>
          <p:nvPr>
            <p:ph idx="1"/>
          </p:nvPr>
        </p:nvPicPr>
        <p:blipFill>
          <a:blip r:embed="rId2"/>
          <a:stretch>
            <a:fillRect/>
          </a:stretch>
        </p:blipFill>
        <p:spPr>
          <a:xfrm>
            <a:off x="142733" y="2154346"/>
            <a:ext cx="9604375" cy="1274654"/>
          </a:xfrm>
          <a:prstGeom prst="rect">
            <a:avLst/>
          </a:prstGeom>
        </p:spPr>
      </p:pic>
      <p:pic>
        <p:nvPicPr>
          <p:cNvPr id="6" name="Picture 5">
            <a:extLst>
              <a:ext uri="{FF2B5EF4-FFF2-40B4-BE49-F238E27FC236}">
                <a16:creationId xmlns:a16="http://schemas.microsoft.com/office/drawing/2014/main" id="{B50EB98E-9E28-3DB2-BE43-3C9A2D6421F8}"/>
              </a:ext>
            </a:extLst>
          </p:cNvPr>
          <p:cNvPicPr>
            <a:picLocks noChangeAspect="1"/>
          </p:cNvPicPr>
          <p:nvPr/>
        </p:nvPicPr>
        <p:blipFill>
          <a:blip r:embed="rId3"/>
          <a:stretch>
            <a:fillRect/>
          </a:stretch>
        </p:blipFill>
        <p:spPr>
          <a:xfrm>
            <a:off x="9990161" y="2154346"/>
            <a:ext cx="2012703" cy="3899135"/>
          </a:xfrm>
          <a:prstGeom prst="rect">
            <a:avLst/>
          </a:prstGeom>
        </p:spPr>
      </p:pic>
    </p:spTree>
    <p:extLst>
      <p:ext uri="{BB962C8B-B14F-4D97-AF65-F5344CB8AC3E}">
        <p14:creationId xmlns:p14="http://schemas.microsoft.com/office/powerpoint/2010/main" val="45827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0F90-5AE5-B515-B566-3996EC4BA1D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6587CBAE-81FF-19A5-D151-96E74356F6E2}"/>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7" name="Content Placeholder 6">
            <a:extLst>
              <a:ext uri="{FF2B5EF4-FFF2-40B4-BE49-F238E27FC236}">
                <a16:creationId xmlns:a16="http://schemas.microsoft.com/office/drawing/2014/main" id="{8DC33ED5-7466-DFFA-CFC3-C07ED1E9C142}"/>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Click on settings</a:t>
            </a:r>
          </a:p>
          <a:p>
            <a:endParaRPr lang="en-IN" dirty="0"/>
          </a:p>
        </p:txBody>
      </p:sp>
      <p:pic>
        <p:nvPicPr>
          <p:cNvPr id="8" name="Picture 7">
            <a:extLst>
              <a:ext uri="{FF2B5EF4-FFF2-40B4-BE49-F238E27FC236}">
                <a16:creationId xmlns:a16="http://schemas.microsoft.com/office/drawing/2014/main" id="{931D50F9-91AE-D04B-A0E0-BD128DC15296}"/>
              </a:ext>
            </a:extLst>
          </p:cNvPr>
          <p:cNvPicPr>
            <a:picLocks noChangeAspect="1"/>
          </p:cNvPicPr>
          <p:nvPr/>
        </p:nvPicPr>
        <p:blipFill>
          <a:blip r:embed="rId2"/>
          <a:stretch>
            <a:fillRect/>
          </a:stretch>
        </p:blipFill>
        <p:spPr>
          <a:xfrm>
            <a:off x="7910728" y="786080"/>
            <a:ext cx="2883658" cy="5267401"/>
          </a:xfrm>
          <a:prstGeom prst="rect">
            <a:avLst/>
          </a:prstGeom>
        </p:spPr>
      </p:pic>
    </p:spTree>
    <p:extLst>
      <p:ext uri="{BB962C8B-B14F-4D97-AF65-F5344CB8AC3E}">
        <p14:creationId xmlns:p14="http://schemas.microsoft.com/office/powerpoint/2010/main" val="1859635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0595-EE8C-B514-AA15-D81784BB1840}"/>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C11C7A8B-C578-852B-0483-56A436CE8695}"/>
              </a:ext>
            </a:extLst>
          </p:cNvPr>
          <p:cNvSpPr>
            <a:spLocks noGrp="1"/>
          </p:cNvSpPr>
          <p:nvPr>
            <p:ph type="sldNum" sz="quarter" idx="12"/>
          </p:nvPr>
        </p:nvSpPr>
        <p:spPr/>
        <p:txBody>
          <a:bodyPr/>
          <a:lstStyle/>
          <a:p>
            <a:fld id="{CBABCCC1-BF11-4F37-963E-1BCD5B23FD72}" type="slidenum">
              <a:rPr lang="en-IN" smtClean="0"/>
              <a:t>17</a:t>
            </a:fld>
            <a:endParaRPr lang="en-IN"/>
          </a:p>
        </p:txBody>
      </p:sp>
      <p:pic>
        <p:nvPicPr>
          <p:cNvPr id="5" name="Content Placeholder 4" descr="Graphical user interface, text, application&#10;&#10;Description automatically generated">
            <a:extLst>
              <a:ext uri="{FF2B5EF4-FFF2-40B4-BE49-F238E27FC236}">
                <a16:creationId xmlns:a16="http://schemas.microsoft.com/office/drawing/2014/main" id="{F4E24D42-D67E-06BE-A992-1DEA3732E6FE}"/>
              </a:ext>
            </a:extLst>
          </p:cNvPr>
          <p:cNvPicPr>
            <a:picLocks noGrp="1" noChangeAspect="1"/>
          </p:cNvPicPr>
          <p:nvPr>
            <p:ph idx="1"/>
          </p:nvPr>
        </p:nvPicPr>
        <p:blipFill>
          <a:blip r:embed="rId2"/>
          <a:stretch>
            <a:fillRect/>
          </a:stretch>
        </p:blipFill>
        <p:spPr>
          <a:xfrm>
            <a:off x="1451579" y="2029772"/>
            <a:ext cx="7380032" cy="3449638"/>
          </a:xfrm>
          <a:prstGeom prst="rect">
            <a:avLst/>
          </a:prstGeom>
        </p:spPr>
      </p:pic>
    </p:spTree>
    <p:extLst>
      <p:ext uri="{BB962C8B-B14F-4D97-AF65-F5344CB8AC3E}">
        <p14:creationId xmlns:p14="http://schemas.microsoft.com/office/powerpoint/2010/main" val="176785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BAC2-5422-10B3-85AA-945C6C4112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738352-E904-5FD4-550A-583940242D00}"/>
              </a:ext>
            </a:extLst>
          </p:cNvPr>
          <p:cNvSpPr>
            <a:spLocks noGrp="1"/>
          </p:cNvSpPr>
          <p:nvPr>
            <p:ph idx="1"/>
          </p:nvPr>
        </p:nvSpPr>
        <p:spPr/>
        <p:txBody>
          <a:bodyPr/>
          <a:lstStyle/>
          <a:p>
            <a:pPr>
              <a:lnSpc>
                <a:spcPct val="115000"/>
              </a:lnSpc>
              <a:spcAft>
                <a:spcPts val="1000"/>
              </a:spcAft>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Step  : if key not there  follow steps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 the steps to generate RSA Key</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Public key generation</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need to generate key</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Steps to generate key</a:t>
            </a: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0D4C6A0-A6EA-FECD-F8A0-07263F51CFF9}"/>
              </a:ext>
            </a:extLst>
          </p:cNvPr>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3461945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AFD-BE52-7F33-3D64-9B43546849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91C981-9226-8DBE-FC02-1428A2C7E08E}"/>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597E4C8-A703-3A49-D903-38290F54507C}"/>
              </a:ext>
            </a:extLst>
          </p:cNvPr>
          <p:cNvSpPr>
            <a:spLocks noGrp="1"/>
          </p:cNvSpPr>
          <p:nvPr>
            <p:ph type="sldNum" sz="quarter" idx="12"/>
          </p:nvPr>
        </p:nvSpPr>
        <p:spPr/>
        <p:txBody>
          <a:bodyPr/>
          <a:lstStyle/>
          <a:p>
            <a:fld id="{CBABCCC1-BF11-4F37-963E-1BCD5B23FD72}" type="slidenum">
              <a:rPr lang="en-IN" smtClean="0"/>
              <a:t>19</a:t>
            </a:fld>
            <a:endParaRPr lang="en-IN"/>
          </a:p>
        </p:txBody>
      </p:sp>
      <p:pic>
        <p:nvPicPr>
          <p:cNvPr id="6" name="Picture 5">
            <a:extLst>
              <a:ext uri="{FF2B5EF4-FFF2-40B4-BE49-F238E27FC236}">
                <a16:creationId xmlns:a16="http://schemas.microsoft.com/office/drawing/2014/main" id="{F301C684-62C6-63E2-DF71-78CBE0466236}"/>
              </a:ext>
            </a:extLst>
          </p:cNvPr>
          <p:cNvPicPr>
            <a:picLocks noChangeAspect="1"/>
          </p:cNvPicPr>
          <p:nvPr/>
        </p:nvPicPr>
        <p:blipFill>
          <a:blip r:embed="rId2"/>
          <a:stretch>
            <a:fillRect/>
          </a:stretch>
        </p:blipFill>
        <p:spPr>
          <a:xfrm>
            <a:off x="3831679" y="2043456"/>
            <a:ext cx="5838825" cy="4010025"/>
          </a:xfrm>
          <a:prstGeom prst="rect">
            <a:avLst/>
          </a:prstGeom>
        </p:spPr>
      </p:pic>
    </p:spTree>
    <p:extLst>
      <p:ext uri="{BB962C8B-B14F-4D97-AF65-F5344CB8AC3E}">
        <p14:creationId xmlns:p14="http://schemas.microsoft.com/office/powerpoint/2010/main" val="140649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Specialized </a:t>
            </a:r>
            <a:r>
              <a:rPr lang="en-US" dirty="0">
                <a:latin typeface="Poppins"/>
                <a:cs typeface="Poppins"/>
              </a:rPr>
              <a:t>Process Models</a:t>
            </a:r>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1754326"/>
          </a:xfrm>
          <a:prstGeom prst="rect">
            <a:avLst/>
          </a:prstGeom>
          <a:noFill/>
        </p:spPr>
        <p:txBody>
          <a:bodyPr wrap="square">
            <a:spAutoFit/>
          </a:bodyPr>
          <a:lstStyle/>
          <a:p>
            <a:pPr algn="ctr"/>
            <a:r>
              <a:rPr lang="en-US" sz="1800" b="1" dirty="0">
                <a:solidFill>
                  <a:srgbClr val="C00000"/>
                </a:solidFill>
              </a:rPr>
              <a:t>LEARNING OUTCOMES</a:t>
            </a:r>
            <a:endParaRPr lang="en-US" b="1" dirty="0">
              <a:solidFill>
                <a:srgbClr val="C00000"/>
              </a:solidFill>
            </a:endParaRPr>
          </a:p>
          <a:p>
            <a:endParaRPr lang="en-US" sz="1800" b="1" dirty="0">
              <a:solidFill>
                <a:srgbClr val="C00000"/>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end of this session, you should be able to:</a:t>
            </a: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257175" indent="-257175">
              <a:buAutoNum type="arabicPeriod"/>
            </a:pPr>
            <a:r>
              <a:rPr lang="en-US" sz="1800" dirty="0">
                <a:latin typeface="Times New Roman" panose="02020603050405020304" pitchFamily="18" charset="0"/>
                <a:cs typeface="Times New Roman" panose="02020603050405020304" pitchFamily="18" charset="0"/>
              </a:rPr>
              <a:t>Describe various specialized process models</a:t>
            </a:r>
          </a:p>
          <a:p>
            <a:pPr marL="257175" indent="-257175">
              <a:buAutoNum type="arabicPeriod"/>
            </a:pPr>
            <a:r>
              <a:rPr lang="en-US" dirty="0">
                <a:latin typeface="Times New Roman" panose="02020603050405020304" pitchFamily="18" charset="0"/>
                <a:cs typeface="Times New Roman" panose="02020603050405020304" pitchFamily="18" charset="0"/>
              </a:rPr>
              <a:t>Summarize phases of unified process</a:t>
            </a:r>
            <a:endParaRPr lang="en-US" sz="1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B46CEA5-A81D-5B8E-2315-74A60EF23120}"/>
              </a:ext>
            </a:extLst>
          </p:cNvPr>
          <p:cNvSpPr>
            <a:spLocks noChangeArrowheads="1"/>
          </p:cNvSpPr>
          <p:nvPr/>
        </p:nvSpPr>
        <p:spPr bwMode="auto">
          <a:xfrm>
            <a:off x="1" y="1895363"/>
            <a:ext cx="637729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lang="en-US" sz="1800" b="1" dirty="0">
                <a:solidFill>
                  <a:srgbClr val="C00000"/>
                </a:solidFill>
              </a:rPr>
              <a:t>	INSTRUCTIONAL OBJECTIVES</a:t>
            </a:r>
          </a:p>
          <a:p>
            <a:pPr defTabSz="914400" eaLnBrk="0" fontAlgn="base" hangingPunct="0">
              <a:spcBef>
                <a:spcPct val="0"/>
              </a:spcBef>
              <a:spcAft>
                <a:spcPct val="0"/>
              </a:spcAft>
            </a:pPr>
            <a:endParaRPr lang="en-US" sz="1800" dirty="0">
              <a:latin typeface="Poppins"/>
              <a:cs typeface="Poppins"/>
            </a:endParaRPr>
          </a:p>
          <a:p>
            <a:pPr defTabSz="91440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This Session is designed to: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repositories, commits, branches, and merges.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Install Git, configure settings, and initialize repositories.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commit, and view changes effectively.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 with remote repositories using pull, push, and merge.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clean history and resolve conflicts efficiently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A4BB-5157-E6AF-AB7C-9B93C39D4D7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13189623-5EA5-BE2E-F3A7-5174689F940C}"/>
              </a:ext>
            </a:extLst>
          </p:cNvPr>
          <p:cNvSpPr>
            <a:spLocks noGrp="1"/>
          </p:cNvSpPr>
          <p:nvPr>
            <p:ph type="sldNum" sz="quarter" idx="12"/>
          </p:nvPr>
        </p:nvSpPr>
        <p:spPr/>
        <p:txBody>
          <a:bodyPr/>
          <a:lstStyle/>
          <a:p>
            <a:fld id="{CBABCCC1-BF11-4F37-963E-1BCD5B23FD72}" type="slidenum">
              <a:rPr lang="en-IN" smtClean="0"/>
              <a:t>20</a:t>
            </a:fld>
            <a:endParaRPr lang="en-IN"/>
          </a:p>
        </p:txBody>
      </p:sp>
      <p:pic>
        <p:nvPicPr>
          <p:cNvPr id="5" name="Content Placeholder 4" descr="Text&#10;&#10;Description automatically generated">
            <a:extLst>
              <a:ext uri="{FF2B5EF4-FFF2-40B4-BE49-F238E27FC236}">
                <a16:creationId xmlns:a16="http://schemas.microsoft.com/office/drawing/2014/main" id="{9BEA257C-5C03-66C0-98C8-C829EC71F829}"/>
              </a:ext>
            </a:extLst>
          </p:cNvPr>
          <p:cNvPicPr>
            <a:picLocks noGrp="1" noChangeAspect="1"/>
          </p:cNvPicPr>
          <p:nvPr>
            <p:ph idx="1"/>
          </p:nvPr>
        </p:nvPicPr>
        <p:blipFill>
          <a:blip r:embed="rId2"/>
          <a:stretch>
            <a:fillRect/>
          </a:stretch>
        </p:blipFill>
        <p:spPr>
          <a:xfrm>
            <a:off x="1566079" y="2016125"/>
            <a:ext cx="9374166" cy="3449638"/>
          </a:xfrm>
          <a:prstGeom prst="rect">
            <a:avLst/>
          </a:prstGeom>
        </p:spPr>
      </p:pic>
      <p:sp>
        <p:nvSpPr>
          <p:cNvPr id="7" name="TextBox 6">
            <a:extLst>
              <a:ext uri="{FF2B5EF4-FFF2-40B4-BE49-F238E27FC236}">
                <a16:creationId xmlns:a16="http://schemas.microsoft.com/office/drawing/2014/main" id="{6196F932-8200-B1EF-DBD0-78C8B4040106}"/>
              </a:ext>
            </a:extLst>
          </p:cNvPr>
          <p:cNvSpPr txBox="1"/>
          <p:nvPr/>
        </p:nvSpPr>
        <p:spPr>
          <a:xfrm>
            <a:off x="1661615" y="5486291"/>
            <a:ext cx="6107372" cy="392159"/>
          </a:xfrm>
          <a:prstGeom prst="rect">
            <a:avLst/>
          </a:prstGeom>
          <a:noFill/>
        </p:spPr>
        <p:txBody>
          <a:bodyPr wrap="square">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Copy code with no blank spaces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392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6077-6C24-5CCF-FFA1-0A90DDDF97A8}"/>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CE0DC116-4E62-38E8-19BC-2B9C5A7ACB0C}"/>
              </a:ext>
            </a:extLst>
          </p:cNvPr>
          <p:cNvSpPr>
            <a:spLocks noGrp="1"/>
          </p:cNvSpPr>
          <p:nvPr>
            <p:ph type="sldNum" sz="quarter" idx="12"/>
          </p:nvPr>
        </p:nvSpPr>
        <p:spPr/>
        <p:txBody>
          <a:bodyPr/>
          <a:lstStyle/>
          <a:p>
            <a:fld id="{CBABCCC1-BF11-4F37-963E-1BCD5B23FD72}" type="slidenum">
              <a:rPr lang="en-IN" smtClean="0"/>
              <a:t>21</a:t>
            </a:fld>
            <a:endParaRPr lang="en-IN"/>
          </a:p>
        </p:txBody>
      </p:sp>
      <p:pic>
        <p:nvPicPr>
          <p:cNvPr id="5" name="Content Placeholder 4" descr="Text&#10;&#10;Description automatically generated">
            <a:extLst>
              <a:ext uri="{FF2B5EF4-FFF2-40B4-BE49-F238E27FC236}">
                <a16:creationId xmlns:a16="http://schemas.microsoft.com/office/drawing/2014/main" id="{2C8DA248-7203-E190-AD29-3E35C292EA18}"/>
              </a:ext>
            </a:extLst>
          </p:cNvPr>
          <p:cNvPicPr>
            <a:picLocks noGrp="1" noChangeAspect="1"/>
          </p:cNvPicPr>
          <p:nvPr>
            <p:ph idx="1"/>
          </p:nvPr>
        </p:nvPicPr>
        <p:blipFill>
          <a:blip r:embed="rId2"/>
          <a:stretch>
            <a:fillRect/>
          </a:stretch>
        </p:blipFill>
        <p:spPr>
          <a:xfrm>
            <a:off x="1583140" y="2693193"/>
            <a:ext cx="9021170" cy="2847797"/>
          </a:xfrm>
          <a:prstGeom prst="rect">
            <a:avLst/>
          </a:prstGeom>
        </p:spPr>
      </p:pic>
    </p:spTree>
    <p:extLst>
      <p:ext uri="{BB962C8B-B14F-4D97-AF65-F5344CB8AC3E}">
        <p14:creationId xmlns:p14="http://schemas.microsoft.com/office/powerpoint/2010/main" val="343518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DD8D-6125-6D46-C3FE-9088B9928EF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4C214D8-0E25-42C8-928E-010583F9E0E0}"/>
              </a:ext>
            </a:extLst>
          </p:cNvPr>
          <p:cNvPicPr>
            <a:picLocks noGrp="1" noChangeAspect="1"/>
          </p:cNvPicPr>
          <p:nvPr>
            <p:ph idx="1"/>
          </p:nvPr>
        </p:nvPicPr>
        <p:blipFill>
          <a:blip r:embed="rId2"/>
          <a:stretch>
            <a:fillRect/>
          </a:stretch>
        </p:blipFill>
        <p:spPr>
          <a:xfrm>
            <a:off x="1842448" y="2093119"/>
            <a:ext cx="7430139" cy="3295650"/>
          </a:xfrm>
        </p:spPr>
      </p:pic>
      <p:sp>
        <p:nvSpPr>
          <p:cNvPr id="4" name="Slide Number Placeholder 3">
            <a:extLst>
              <a:ext uri="{FF2B5EF4-FFF2-40B4-BE49-F238E27FC236}">
                <a16:creationId xmlns:a16="http://schemas.microsoft.com/office/drawing/2014/main" id="{7932AB70-3D1F-812A-5077-E9538186214F}"/>
              </a:ext>
            </a:extLst>
          </p:cNvPr>
          <p:cNvSpPr>
            <a:spLocks noGrp="1"/>
          </p:cNvSpPr>
          <p:nvPr>
            <p:ph type="sldNum" sz="quarter" idx="12"/>
          </p:nvPr>
        </p:nvSpPr>
        <p:spPr/>
        <p:txBody>
          <a:bodyPr/>
          <a:lstStyle/>
          <a:p>
            <a:fld id="{CBABCCC1-BF11-4F37-963E-1BCD5B23FD72}" type="slidenum">
              <a:rPr lang="en-IN" smtClean="0"/>
              <a:t>22</a:t>
            </a:fld>
            <a:endParaRPr lang="en-IN"/>
          </a:p>
        </p:txBody>
      </p:sp>
    </p:spTree>
    <p:extLst>
      <p:ext uri="{BB962C8B-B14F-4D97-AF65-F5344CB8AC3E}">
        <p14:creationId xmlns:p14="http://schemas.microsoft.com/office/powerpoint/2010/main" val="3751629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B2DC-3832-D7FE-9987-2FCA4B5C28CC}"/>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580B7AA-BFFF-9397-BEE2-5748C3145B15}"/>
              </a:ext>
            </a:extLst>
          </p:cNvPr>
          <p:cNvPicPr>
            <a:picLocks noGrp="1" noChangeAspect="1"/>
          </p:cNvPicPr>
          <p:nvPr>
            <p:ph idx="1"/>
          </p:nvPr>
        </p:nvPicPr>
        <p:blipFill>
          <a:blip r:embed="rId2"/>
          <a:stretch>
            <a:fillRect/>
          </a:stretch>
        </p:blipFill>
        <p:spPr>
          <a:xfrm>
            <a:off x="4438793" y="2016125"/>
            <a:ext cx="3628738" cy="3449638"/>
          </a:xfrm>
        </p:spPr>
      </p:pic>
      <p:sp>
        <p:nvSpPr>
          <p:cNvPr id="4" name="Slide Number Placeholder 3">
            <a:extLst>
              <a:ext uri="{FF2B5EF4-FFF2-40B4-BE49-F238E27FC236}">
                <a16:creationId xmlns:a16="http://schemas.microsoft.com/office/drawing/2014/main" id="{844C6114-1229-E0F7-4726-54299991F306}"/>
              </a:ext>
            </a:extLst>
          </p:cNvPr>
          <p:cNvSpPr>
            <a:spLocks noGrp="1"/>
          </p:cNvSpPr>
          <p:nvPr>
            <p:ph type="sldNum" sz="quarter" idx="12"/>
          </p:nvPr>
        </p:nvSpPr>
        <p:spPr/>
        <p:txBody>
          <a:bodyPr/>
          <a:lstStyle/>
          <a:p>
            <a:fld id="{CBABCCC1-BF11-4F37-963E-1BCD5B23FD72}" type="slidenum">
              <a:rPr lang="en-IN" smtClean="0"/>
              <a:t>23</a:t>
            </a:fld>
            <a:endParaRPr lang="en-IN"/>
          </a:p>
        </p:txBody>
      </p:sp>
    </p:spTree>
    <p:extLst>
      <p:ext uri="{BB962C8B-B14F-4D97-AF65-F5344CB8AC3E}">
        <p14:creationId xmlns:p14="http://schemas.microsoft.com/office/powerpoint/2010/main" val="3469779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29C7-FD9A-D56B-E5ED-F3E0C116EE6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A92758E-DECA-A4FF-D85E-A87C4C241801}"/>
              </a:ext>
            </a:extLst>
          </p:cNvPr>
          <p:cNvPicPr>
            <a:picLocks noGrp="1" noChangeAspect="1"/>
          </p:cNvPicPr>
          <p:nvPr>
            <p:ph idx="1"/>
          </p:nvPr>
        </p:nvPicPr>
        <p:blipFill>
          <a:blip r:embed="rId2"/>
          <a:stretch>
            <a:fillRect/>
          </a:stretch>
        </p:blipFill>
        <p:spPr>
          <a:xfrm>
            <a:off x="1651379" y="2016125"/>
            <a:ext cx="9603275" cy="3852412"/>
          </a:xfrm>
        </p:spPr>
      </p:pic>
      <p:sp>
        <p:nvSpPr>
          <p:cNvPr id="4" name="Slide Number Placeholder 3">
            <a:extLst>
              <a:ext uri="{FF2B5EF4-FFF2-40B4-BE49-F238E27FC236}">
                <a16:creationId xmlns:a16="http://schemas.microsoft.com/office/drawing/2014/main" id="{744EB589-FAB3-169B-BD63-372CD840EE26}"/>
              </a:ext>
            </a:extLst>
          </p:cNvPr>
          <p:cNvSpPr>
            <a:spLocks noGrp="1"/>
          </p:cNvSpPr>
          <p:nvPr>
            <p:ph type="sldNum" sz="quarter" idx="12"/>
          </p:nvPr>
        </p:nvSpPr>
        <p:spPr/>
        <p:txBody>
          <a:bodyPr/>
          <a:lstStyle/>
          <a:p>
            <a:fld id="{CBABCCC1-BF11-4F37-963E-1BCD5B23FD72}" type="slidenum">
              <a:rPr lang="en-IN" smtClean="0"/>
              <a:t>24</a:t>
            </a:fld>
            <a:endParaRPr lang="en-IN"/>
          </a:p>
        </p:txBody>
      </p:sp>
    </p:spTree>
    <p:extLst>
      <p:ext uri="{BB962C8B-B14F-4D97-AF65-F5344CB8AC3E}">
        <p14:creationId xmlns:p14="http://schemas.microsoft.com/office/powerpoint/2010/main" val="2777306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6E5D-4DAB-E928-A435-691B1C57F32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11262F9-F485-DF23-74EB-690D5D506637}"/>
              </a:ext>
            </a:extLst>
          </p:cNvPr>
          <p:cNvPicPr>
            <a:picLocks noGrp="1" noChangeAspect="1"/>
          </p:cNvPicPr>
          <p:nvPr>
            <p:ph idx="1"/>
          </p:nvPr>
        </p:nvPicPr>
        <p:blipFill>
          <a:blip r:embed="rId2"/>
          <a:stretch>
            <a:fillRect/>
          </a:stretch>
        </p:blipFill>
        <p:spPr>
          <a:xfrm>
            <a:off x="1451578" y="2016125"/>
            <a:ext cx="9603275" cy="3449638"/>
          </a:xfrm>
        </p:spPr>
      </p:pic>
      <p:sp>
        <p:nvSpPr>
          <p:cNvPr id="4" name="Slide Number Placeholder 3">
            <a:extLst>
              <a:ext uri="{FF2B5EF4-FFF2-40B4-BE49-F238E27FC236}">
                <a16:creationId xmlns:a16="http://schemas.microsoft.com/office/drawing/2014/main" id="{FE1D782D-B4CC-9504-BA84-AF89E544C8EB}"/>
              </a:ext>
            </a:extLst>
          </p:cNvPr>
          <p:cNvSpPr>
            <a:spLocks noGrp="1"/>
          </p:cNvSpPr>
          <p:nvPr>
            <p:ph type="sldNum" sz="quarter" idx="12"/>
          </p:nvPr>
        </p:nvSpPr>
        <p:spPr/>
        <p:txBody>
          <a:bodyPr/>
          <a:lstStyle/>
          <a:p>
            <a:fld id="{CBABCCC1-BF11-4F37-963E-1BCD5B23FD72}" type="slidenum">
              <a:rPr lang="en-IN" smtClean="0"/>
              <a:t>25</a:t>
            </a:fld>
            <a:endParaRPr lang="en-IN"/>
          </a:p>
        </p:txBody>
      </p:sp>
    </p:spTree>
    <p:extLst>
      <p:ext uri="{BB962C8B-B14F-4D97-AF65-F5344CB8AC3E}">
        <p14:creationId xmlns:p14="http://schemas.microsoft.com/office/powerpoint/2010/main" val="2632389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1028-546C-D14A-4F07-04462AD9CEB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E709447-3411-D02C-2A7C-AC5ADE46B6DD}"/>
              </a:ext>
            </a:extLst>
          </p:cNvPr>
          <p:cNvPicPr>
            <a:picLocks noGrp="1" noChangeAspect="1"/>
          </p:cNvPicPr>
          <p:nvPr>
            <p:ph idx="1"/>
          </p:nvPr>
        </p:nvPicPr>
        <p:blipFill>
          <a:blip r:embed="rId2"/>
          <a:stretch>
            <a:fillRect/>
          </a:stretch>
        </p:blipFill>
        <p:spPr>
          <a:xfrm>
            <a:off x="1451580" y="2297906"/>
            <a:ext cx="9603274" cy="2886075"/>
          </a:xfrm>
        </p:spPr>
      </p:pic>
      <p:sp>
        <p:nvSpPr>
          <p:cNvPr id="4" name="Slide Number Placeholder 3">
            <a:extLst>
              <a:ext uri="{FF2B5EF4-FFF2-40B4-BE49-F238E27FC236}">
                <a16:creationId xmlns:a16="http://schemas.microsoft.com/office/drawing/2014/main" id="{32CB482A-97CC-3479-A8AB-0383B672DAAF}"/>
              </a:ext>
            </a:extLst>
          </p:cNvPr>
          <p:cNvSpPr>
            <a:spLocks noGrp="1"/>
          </p:cNvSpPr>
          <p:nvPr>
            <p:ph type="sldNum" sz="quarter" idx="12"/>
          </p:nvPr>
        </p:nvSpPr>
        <p:spPr/>
        <p:txBody>
          <a:bodyPr/>
          <a:lstStyle/>
          <a:p>
            <a:fld id="{CBABCCC1-BF11-4F37-963E-1BCD5B23FD72}" type="slidenum">
              <a:rPr lang="en-IN" smtClean="0"/>
              <a:t>26</a:t>
            </a:fld>
            <a:endParaRPr lang="en-IN"/>
          </a:p>
        </p:txBody>
      </p:sp>
    </p:spTree>
    <p:extLst>
      <p:ext uri="{BB962C8B-B14F-4D97-AF65-F5344CB8AC3E}">
        <p14:creationId xmlns:p14="http://schemas.microsoft.com/office/powerpoint/2010/main" val="422570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7BAE-E73B-C15A-C99B-0A840AB42CA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629C062-A866-EC1E-1154-915F4D365C61}"/>
              </a:ext>
            </a:extLst>
          </p:cNvPr>
          <p:cNvPicPr>
            <a:picLocks noGrp="1" noChangeAspect="1"/>
          </p:cNvPicPr>
          <p:nvPr>
            <p:ph idx="1"/>
          </p:nvPr>
        </p:nvPicPr>
        <p:blipFill>
          <a:blip r:embed="rId2"/>
          <a:stretch>
            <a:fillRect/>
          </a:stretch>
        </p:blipFill>
        <p:spPr>
          <a:xfrm>
            <a:off x="955343" y="2016125"/>
            <a:ext cx="10358651" cy="3449638"/>
          </a:xfrm>
        </p:spPr>
      </p:pic>
      <p:sp>
        <p:nvSpPr>
          <p:cNvPr id="4" name="Slide Number Placeholder 3">
            <a:extLst>
              <a:ext uri="{FF2B5EF4-FFF2-40B4-BE49-F238E27FC236}">
                <a16:creationId xmlns:a16="http://schemas.microsoft.com/office/drawing/2014/main" id="{C3618A94-BF3D-365A-69A7-9AED7B4F39B5}"/>
              </a:ext>
            </a:extLst>
          </p:cNvPr>
          <p:cNvSpPr>
            <a:spLocks noGrp="1"/>
          </p:cNvSpPr>
          <p:nvPr>
            <p:ph type="sldNum" sz="quarter" idx="12"/>
          </p:nvPr>
        </p:nvSpPr>
        <p:spPr/>
        <p:txBody>
          <a:bodyPr/>
          <a:lstStyle/>
          <a:p>
            <a:fld id="{CBABCCC1-BF11-4F37-963E-1BCD5B23FD72}" type="slidenum">
              <a:rPr lang="en-IN" smtClean="0"/>
              <a:t>27</a:t>
            </a:fld>
            <a:endParaRPr lang="en-IN"/>
          </a:p>
        </p:txBody>
      </p:sp>
    </p:spTree>
    <p:extLst>
      <p:ext uri="{BB962C8B-B14F-4D97-AF65-F5344CB8AC3E}">
        <p14:creationId xmlns:p14="http://schemas.microsoft.com/office/powerpoint/2010/main" val="3848143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1A79-93E4-2850-09FF-884771A3877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D908EAC-A787-3AD7-E091-404B9350B305}"/>
              </a:ext>
            </a:extLst>
          </p:cNvPr>
          <p:cNvPicPr>
            <a:picLocks noGrp="1" noChangeAspect="1"/>
          </p:cNvPicPr>
          <p:nvPr>
            <p:ph idx="1"/>
          </p:nvPr>
        </p:nvPicPr>
        <p:blipFill>
          <a:blip r:embed="rId2"/>
          <a:stretch>
            <a:fillRect/>
          </a:stretch>
        </p:blipFill>
        <p:spPr>
          <a:xfrm>
            <a:off x="1451580" y="2016125"/>
            <a:ext cx="9603274" cy="3449638"/>
          </a:xfrm>
        </p:spPr>
      </p:pic>
      <p:sp>
        <p:nvSpPr>
          <p:cNvPr id="4" name="Slide Number Placeholder 3">
            <a:extLst>
              <a:ext uri="{FF2B5EF4-FFF2-40B4-BE49-F238E27FC236}">
                <a16:creationId xmlns:a16="http://schemas.microsoft.com/office/drawing/2014/main" id="{BFD1D590-E39B-24ED-A635-1658FB0159D2}"/>
              </a:ext>
            </a:extLst>
          </p:cNvPr>
          <p:cNvSpPr>
            <a:spLocks noGrp="1"/>
          </p:cNvSpPr>
          <p:nvPr>
            <p:ph type="sldNum" sz="quarter" idx="12"/>
          </p:nvPr>
        </p:nvSpPr>
        <p:spPr/>
        <p:txBody>
          <a:bodyPr/>
          <a:lstStyle/>
          <a:p>
            <a:fld id="{CBABCCC1-BF11-4F37-963E-1BCD5B23FD72}" type="slidenum">
              <a:rPr lang="en-IN" smtClean="0"/>
              <a:t>28</a:t>
            </a:fld>
            <a:endParaRPr lang="en-IN"/>
          </a:p>
        </p:txBody>
      </p:sp>
    </p:spTree>
    <p:extLst>
      <p:ext uri="{BB962C8B-B14F-4D97-AF65-F5344CB8AC3E}">
        <p14:creationId xmlns:p14="http://schemas.microsoft.com/office/powerpoint/2010/main" val="598311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89DA-1F97-4EA1-1C3D-2FC7BAF06FB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222F70E1-275A-F791-16D3-DC886A53BA64}"/>
              </a:ext>
            </a:extLst>
          </p:cNvPr>
          <p:cNvPicPr>
            <a:picLocks noGrp="1" noChangeAspect="1"/>
          </p:cNvPicPr>
          <p:nvPr>
            <p:ph idx="1"/>
          </p:nvPr>
        </p:nvPicPr>
        <p:blipFill>
          <a:blip r:embed="rId2"/>
          <a:stretch>
            <a:fillRect/>
          </a:stretch>
        </p:blipFill>
        <p:spPr>
          <a:xfrm>
            <a:off x="1583140" y="2016125"/>
            <a:ext cx="9471713" cy="3449638"/>
          </a:xfrm>
        </p:spPr>
      </p:pic>
      <p:sp>
        <p:nvSpPr>
          <p:cNvPr id="4" name="Slide Number Placeholder 3">
            <a:extLst>
              <a:ext uri="{FF2B5EF4-FFF2-40B4-BE49-F238E27FC236}">
                <a16:creationId xmlns:a16="http://schemas.microsoft.com/office/drawing/2014/main" id="{330FB1D3-C4F5-D062-52B3-56DBADA9028C}"/>
              </a:ext>
            </a:extLst>
          </p:cNvPr>
          <p:cNvSpPr>
            <a:spLocks noGrp="1"/>
          </p:cNvSpPr>
          <p:nvPr>
            <p:ph type="sldNum" sz="quarter" idx="12"/>
          </p:nvPr>
        </p:nvSpPr>
        <p:spPr/>
        <p:txBody>
          <a:bodyPr/>
          <a:lstStyle/>
          <a:p>
            <a:fld id="{CBABCCC1-BF11-4F37-963E-1BCD5B23FD72}" type="slidenum">
              <a:rPr lang="en-IN" smtClean="0"/>
              <a:t>29</a:t>
            </a:fld>
            <a:endParaRPr lang="en-IN"/>
          </a:p>
        </p:txBody>
      </p:sp>
    </p:spTree>
    <p:extLst>
      <p:ext uri="{BB962C8B-B14F-4D97-AF65-F5344CB8AC3E}">
        <p14:creationId xmlns:p14="http://schemas.microsoft.com/office/powerpoint/2010/main" val="274986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6718-0AEB-21B7-2506-6AA69B508118}"/>
              </a:ext>
            </a:extLst>
          </p:cNvPr>
          <p:cNvSpPr>
            <a:spLocks noGrp="1"/>
          </p:cNvSpPr>
          <p:nvPr>
            <p:ph type="title"/>
          </p:nvPr>
        </p:nvSpPr>
        <p:spPr/>
        <p:txBody>
          <a:bodyPr/>
          <a:lstStyle/>
          <a:p>
            <a:r>
              <a:rPr lang="en-IN" dirty="0"/>
              <a:t>What is Git?</a:t>
            </a:r>
          </a:p>
        </p:txBody>
      </p:sp>
      <p:sp>
        <p:nvSpPr>
          <p:cNvPr id="4" name="Slide Number Placeholder 3">
            <a:extLst>
              <a:ext uri="{FF2B5EF4-FFF2-40B4-BE49-F238E27FC236}">
                <a16:creationId xmlns:a16="http://schemas.microsoft.com/office/drawing/2014/main" id="{703F298E-AAE1-1E38-F73A-2FA9624F502D}"/>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7" name="Rectangle 2">
            <a:extLst>
              <a:ext uri="{FF2B5EF4-FFF2-40B4-BE49-F238E27FC236}">
                <a16:creationId xmlns:a16="http://schemas.microsoft.com/office/drawing/2014/main" id="{30812C44-4033-A9AA-3D7A-24A012477845}"/>
              </a:ext>
            </a:extLst>
          </p:cNvPr>
          <p:cNvSpPr>
            <a:spLocks noGrp="1" noChangeArrowheads="1"/>
          </p:cNvSpPr>
          <p:nvPr>
            <p:ph idx="1"/>
          </p:nvPr>
        </p:nvSpPr>
        <p:spPr bwMode="auto">
          <a:xfrm>
            <a:off x="1451579" y="2261855"/>
            <a:ext cx="91630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 is a distributed version control system that tracks changes in code, facilitates collaboration, and manages project history efficiently.</a:t>
            </a:r>
          </a:p>
        </p:txBody>
      </p:sp>
      <p:sp>
        <p:nvSpPr>
          <p:cNvPr id="9" name="TextBox 8">
            <a:extLst>
              <a:ext uri="{FF2B5EF4-FFF2-40B4-BE49-F238E27FC236}">
                <a16:creationId xmlns:a16="http://schemas.microsoft.com/office/drawing/2014/main" id="{73A59AC6-990D-6B37-3D18-7722CBC9A771}"/>
              </a:ext>
            </a:extLst>
          </p:cNvPr>
          <p:cNvSpPr txBox="1"/>
          <p:nvPr/>
        </p:nvSpPr>
        <p:spPr>
          <a:xfrm>
            <a:off x="1355102" y="3168501"/>
            <a:ext cx="9603275"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Before Git, centralized version control systems (CVCS) like </a:t>
            </a:r>
            <a:r>
              <a:rPr lang="en-US" b="1" dirty="0">
                <a:latin typeface="Times New Roman" panose="02020603050405020304" pitchFamily="18" charset="0"/>
                <a:cs typeface="Times New Roman" panose="02020603050405020304" pitchFamily="18" charset="0"/>
              </a:rPr>
              <a:t>Subversion (SVN)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CVS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Perforce</a:t>
            </a:r>
            <a:r>
              <a:rPr lang="en-US" dirty="0">
                <a:latin typeface="Times New Roman" panose="02020603050405020304" pitchFamily="18" charset="0"/>
                <a:cs typeface="Times New Roman" panose="02020603050405020304" pitchFamily="18" charset="0"/>
              </a:rPr>
              <a:t> were widely used. These systems relied on a central server to store the complete project history, with developers working on local copies. While they allowed collaboration, they had limitations such as a single point of failure, slower operations, and difficulty managing parallel development. Git revolutionized version control by introducing a distributed model, enabling each developer to have a full repository copy and improving performance, flexibility, and reliability.</a:t>
            </a:r>
          </a:p>
        </p:txBody>
      </p:sp>
    </p:spTree>
    <p:extLst>
      <p:ext uri="{BB962C8B-B14F-4D97-AF65-F5344CB8AC3E}">
        <p14:creationId xmlns:p14="http://schemas.microsoft.com/office/powerpoint/2010/main" val="1790376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909-57C5-AC02-B18B-D5AFF8E5D0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61E1091-980D-1795-7B35-188EF2268DE9}"/>
              </a:ext>
            </a:extLst>
          </p:cNvPr>
          <p:cNvSpPr>
            <a:spLocks noGrp="1"/>
          </p:cNvSpPr>
          <p:nvPr>
            <p:ph idx="1"/>
          </p:nvPr>
        </p:nvSpPr>
        <p:spPr>
          <a:xfrm>
            <a:off x="0" y="1853754"/>
            <a:ext cx="11996382" cy="4437385"/>
          </a:xfrm>
        </p:spPr>
        <p:txBody>
          <a:bodyPr>
            <a:normAutofit fontScale="62500" lnSpcReduction="20000"/>
          </a:bodyPr>
          <a:lstStyle/>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If you want to want to write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insert button in key board</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After  writing the code</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If you want to close vi prompt</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esc button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Then type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wq</a:t>
            </a:r>
            <a:r>
              <a:rPr lang="en-IN" sz="25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enter</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To come to main prompt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25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48C2A51E-4577-2787-6A3D-5D5EA296090C}"/>
              </a:ext>
            </a:extLst>
          </p:cNvPr>
          <p:cNvSpPr>
            <a:spLocks noGrp="1"/>
          </p:cNvSpPr>
          <p:nvPr>
            <p:ph type="sldNum" sz="quarter" idx="12"/>
          </p:nvPr>
        </p:nvSpPr>
        <p:spPr/>
        <p:txBody>
          <a:bodyPr/>
          <a:lstStyle/>
          <a:p>
            <a:fld id="{CBABCCC1-BF11-4F37-963E-1BCD5B23FD72}" type="slidenum">
              <a:rPr lang="en-IN" smtClean="0"/>
              <a:t>30</a:t>
            </a:fld>
            <a:endParaRPr lang="en-IN"/>
          </a:p>
        </p:txBody>
      </p:sp>
    </p:spTree>
    <p:extLst>
      <p:ext uri="{BB962C8B-B14F-4D97-AF65-F5344CB8AC3E}">
        <p14:creationId xmlns:p14="http://schemas.microsoft.com/office/powerpoint/2010/main" val="4025829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2B7B-A63E-6381-9CF3-B30DFB0CC76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86CCB003-E872-506E-18E2-2E319B77014A}"/>
              </a:ext>
            </a:extLst>
          </p:cNvPr>
          <p:cNvSpPr>
            <a:spLocks noGrp="1"/>
          </p:cNvSpPr>
          <p:nvPr>
            <p:ph type="sldNum" sz="quarter" idx="12"/>
          </p:nvPr>
        </p:nvSpPr>
        <p:spPr/>
        <p:txBody>
          <a:bodyPr/>
          <a:lstStyle/>
          <a:p>
            <a:fld id="{CBABCCC1-BF11-4F37-963E-1BCD5B23FD72}" type="slidenum">
              <a:rPr lang="en-IN" smtClean="0"/>
              <a:t>31</a:t>
            </a:fld>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328AAB10-4E97-D24F-9E7C-668145C45D6B}"/>
              </a:ext>
            </a:extLst>
          </p:cNvPr>
          <p:cNvPicPr>
            <a:picLocks noGrp="1" noChangeAspect="1"/>
          </p:cNvPicPr>
          <p:nvPr>
            <p:ph idx="1"/>
          </p:nvPr>
        </p:nvPicPr>
        <p:blipFill>
          <a:blip r:embed="rId2"/>
          <a:stretch>
            <a:fillRect/>
          </a:stretch>
        </p:blipFill>
        <p:spPr>
          <a:xfrm>
            <a:off x="1228300" y="2016125"/>
            <a:ext cx="9976512" cy="3449638"/>
          </a:xfrm>
          <a:prstGeom prst="rect">
            <a:avLst/>
          </a:prstGeom>
        </p:spPr>
      </p:pic>
    </p:spTree>
    <p:extLst>
      <p:ext uri="{BB962C8B-B14F-4D97-AF65-F5344CB8AC3E}">
        <p14:creationId xmlns:p14="http://schemas.microsoft.com/office/powerpoint/2010/main" val="600322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6A99-6624-8121-BF73-9829CDD513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5E6946-55B5-B51B-E70E-242CC6D7FD2E}"/>
              </a:ext>
            </a:extLst>
          </p:cNvPr>
          <p:cNvSpPr>
            <a:spLocks noGrp="1"/>
          </p:cNvSpPr>
          <p:nvPr>
            <p:ph idx="1"/>
          </p:nvPr>
        </p:nvSpPr>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apply command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git add .</a:t>
            </a:r>
          </a:p>
          <a:p>
            <a:endParaRPr lang="en-IN" dirty="0"/>
          </a:p>
        </p:txBody>
      </p:sp>
      <p:sp>
        <p:nvSpPr>
          <p:cNvPr id="4" name="Slide Number Placeholder 3">
            <a:extLst>
              <a:ext uri="{FF2B5EF4-FFF2-40B4-BE49-F238E27FC236}">
                <a16:creationId xmlns:a16="http://schemas.microsoft.com/office/drawing/2014/main" id="{852F0792-E568-468B-F0F7-ED7A3E63E0F7}"/>
              </a:ext>
            </a:extLst>
          </p:cNvPr>
          <p:cNvSpPr>
            <a:spLocks noGrp="1"/>
          </p:cNvSpPr>
          <p:nvPr>
            <p:ph type="sldNum" sz="quarter" idx="12"/>
          </p:nvPr>
        </p:nvSpPr>
        <p:spPr/>
        <p:txBody>
          <a:bodyPr/>
          <a:lstStyle/>
          <a:p>
            <a:fld id="{CBABCCC1-BF11-4F37-963E-1BCD5B23FD72}" type="slidenum">
              <a:rPr lang="en-IN" smtClean="0"/>
              <a:t>32</a:t>
            </a:fld>
            <a:endParaRPr lang="en-IN"/>
          </a:p>
        </p:txBody>
      </p:sp>
      <p:pic>
        <p:nvPicPr>
          <p:cNvPr id="5" name="Picture 4">
            <a:extLst>
              <a:ext uri="{FF2B5EF4-FFF2-40B4-BE49-F238E27FC236}">
                <a16:creationId xmlns:a16="http://schemas.microsoft.com/office/drawing/2014/main" id="{262EE46E-DEC9-5227-080D-4F5B2EB9DD15}"/>
              </a:ext>
            </a:extLst>
          </p:cNvPr>
          <p:cNvPicPr>
            <a:picLocks noChangeAspect="1"/>
          </p:cNvPicPr>
          <p:nvPr/>
        </p:nvPicPr>
        <p:blipFill>
          <a:blip r:embed="rId2"/>
          <a:stretch>
            <a:fillRect/>
          </a:stretch>
        </p:blipFill>
        <p:spPr>
          <a:xfrm>
            <a:off x="1620195" y="3016856"/>
            <a:ext cx="5730737" cy="1670449"/>
          </a:xfrm>
          <a:prstGeom prst="rect">
            <a:avLst/>
          </a:prstGeom>
        </p:spPr>
      </p:pic>
    </p:spTree>
    <p:extLst>
      <p:ext uri="{BB962C8B-B14F-4D97-AF65-F5344CB8AC3E}">
        <p14:creationId xmlns:p14="http://schemas.microsoft.com/office/powerpoint/2010/main" val="133859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8688-9042-8319-0032-0D0DED146E1B}"/>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3F5C9171-FD87-92FF-B638-4CB087B08243}"/>
              </a:ext>
            </a:extLst>
          </p:cNvPr>
          <p:cNvSpPr>
            <a:spLocks noGrp="1"/>
          </p:cNvSpPr>
          <p:nvPr>
            <p:ph type="sldNum" sz="quarter" idx="12"/>
          </p:nvPr>
        </p:nvSpPr>
        <p:spPr/>
        <p:txBody>
          <a:bodyPr/>
          <a:lstStyle/>
          <a:p>
            <a:fld id="{CBABCCC1-BF11-4F37-963E-1BCD5B23FD72}" type="slidenum">
              <a:rPr lang="en-IN" smtClean="0"/>
              <a:t>33</a:t>
            </a:fld>
            <a:endParaRPr lang="en-IN"/>
          </a:p>
        </p:txBody>
      </p:sp>
      <p:pic>
        <p:nvPicPr>
          <p:cNvPr id="5" name="Content Placeholder 4" descr="Text&#10;&#10;Description automatically generated">
            <a:extLst>
              <a:ext uri="{FF2B5EF4-FFF2-40B4-BE49-F238E27FC236}">
                <a16:creationId xmlns:a16="http://schemas.microsoft.com/office/drawing/2014/main" id="{BF77558F-894E-2E21-568B-D9C8C292FF9B}"/>
              </a:ext>
            </a:extLst>
          </p:cNvPr>
          <p:cNvPicPr>
            <a:picLocks noGrp="1" noChangeAspect="1"/>
          </p:cNvPicPr>
          <p:nvPr>
            <p:ph idx="1"/>
          </p:nvPr>
        </p:nvPicPr>
        <p:blipFill>
          <a:blip r:embed="rId2"/>
          <a:stretch>
            <a:fillRect/>
          </a:stretch>
        </p:blipFill>
        <p:spPr>
          <a:xfrm>
            <a:off x="1555845" y="2016125"/>
            <a:ext cx="8633919" cy="3449638"/>
          </a:xfrm>
          <a:prstGeom prst="rect">
            <a:avLst/>
          </a:prstGeom>
        </p:spPr>
      </p:pic>
    </p:spTree>
    <p:extLst>
      <p:ext uri="{BB962C8B-B14F-4D97-AF65-F5344CB8AC3E}">
        <p14:creationId xmlns:p14="http://schemas.microsoft.com/office/powerpoint/2010/main" val="161326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73FD-C659-53F6-1D61-E01DA7DF88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AD8D00-3661-D47A-97BB-CAF64175C69E}"/>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files are green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indicates that added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p>
          <a:p>
            <a:endParaRPr lang="en-IN" dirty="0"/>
          </a:p>
        </p:txBody>
      </p:sp>
      <p:sp>
        <p:nvSpPr>
          <p:cNvPr id="4" name="Slide Number Placeholder 3">
            <a:extLst>
              <a:ext uri="{FF2B5EF4-FFF2-40B4-BE49-F238E27FC236}">
                <a16:creationId xmlns:a16="http://schemas.microsoft.com/office/drawing/2014/main" id="{25CDB2D6-206C-84D5-AFF6-44254E198D6F}"/>
              </a:ext>
            </a:extLst>
          </p:cNvPr>
          <p:cNvSpPr>
            <a:spLocks noGrp="1"/>
          </p:cNvSpPr>
          <p:nvPr>
            <p:ph type="sldNum" sz="quarter" idx="12"/>
          </p:nvPr>
        </p:nvSpPr>
        <p:spPr/>
        <p:txBody>
          <a:bodyPr/>
          <a:lstStyle/>
          <a:p>
            <a:fld id="{CBABCCC1-BF11-4F37-963E-1BCD5B23FD72}" type="slidenum">
              <a:rPr lang="en-IN" smtClean="0"/>
              <a:t>34</a:t>
            </a:fld>
            <a:endParaRPr lang="en-IN"/>
          </a:p>
        </p:txBody>
      </p:sp>
      <p:pic>
        <p:nvPicPr>
          <p:cNvPr id="5" name="Picture 4" descr="Text&#10;&#10;Description automatically generated">
            <a:extLst>
              <a:ext uri="{FF2B5EF4-FFF2-40B4-BE49-F238E27FC236}">
                <a16:creationId xmlns:a16="http://schemas.microsoft.com/office/drawing/2014/main" id="{A2636AEE-9A84-92AD-A8D8-B372C3532802}"/>
              </a:ext>
            </a:extLst>
          </p:cNvPr>
          <p:cNvPicPr>
            <a:picLocks noChangeAspect="1"/>
          </p:cNvPicPr>
          <p:nvPr/>
        </p:nvPicPr>
        <p:blipFill>
          <a:blip r:embed="rId2"/>
          <a:stretch>
            <a:fillRect/>
          </a:stretch>
        </p:blipFill>
        <p:spPr>
          <a:xfrm>
            <a:off x="3231018" y="2503117"/>
            <a:ext cx="5731510" cy="1527810"/>
          </a:xfrm>
          <a:prstGeom prst="rect">
            <a:avLst/>
          </a:prstGeom>
        </p:spPr>
      </p:pic>
      <p:pic>
        <p:nvPicPr>
          <p:cNvPr id="6" name="Picture 5">
            <a:extLst>
              <a:ext uri="{FF2B5EF4-FFF2-40B4-BE49-F238E27FC236}">
                <a16:creationId xmlns:a16="http://schemas.microsoft.com/office/drawing/2014/main" id="{AF83FB63-3456-3220-8CC2-B1FAF7665807}"/>
              </a:ext>
            </a:extLst>
          </p:cNvPr>
          <p:cNvPicPr>
            <a:picLocks noChangeAspect="1"/>
          </p:cNvPicPr>
          <p:nvPr/>
        </p:nvPicPr>
        <p:blipFill>
          <a:blip r:embed="rId3"/>
          <a:stretch>
            <a:fillRect/>
          </a:stretch>
        </p:blipFill>
        <p:spPr>
          <a:xfrm>
            <a:off x="3231791" y="4030927"/>
            <a:ext cx="5730737" cy="2066723"/>
          </a:xfrm>
          <a:prstGeom prst="rect">
            <a:avLst/>
          </a:prstGeom>
        </p:spPr>
      </p:pic>
    </p:spTree>
    <p:extLst>
      <p:ext uri="{BB962C8B-B14F-4D97-AF65-F5344CB8AC3E}">
        <p14:creationId xmlns:p14="http://schemas.microsoft.com/office/powerpoint/2010/main" val="887696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2F43-0784-91D2-C0AE-B10E37A32F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0DE5EA-887B-79E6-05BF-C8453D7C189A}"/>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Refresh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 page</a:t>
            </a:r>
          </a:p>
          <a:p>
            <a:endParaRPr lang="en-IN" dirty="0"/>
          </a:p>
        </p:txBody>
      </p:sp>
      <p:sp>
        <p:nvSpPr>
          <p:cNvPr id="4" name="Slide Number Placeholder 3">
            <a:extLst>
              <a:ext uri="{FF2B5EF4-FFF2-40B4-BE49-F238E27FC236}">
                <a16:creationId xmlns:a16="http://schemas.microsoft.com/office/drawing/2014/main" id="{8C901730-C50E-C15C-F6C0-3C6F618B07FF}"/>
              </a:ext>
            </a:extLst>
          </p:cNvPr>
          <p:cNvSpPr>
            <a:spLocks noGrp="1"/>
          </p:cNvSpPr>
          <p:nvPr>
            <p:ph type="sldNum" sz="quarter" idx="12"/>
          </p:nvPr>
        </p:nvSpPr>
        <p:spPr/>
        <p:txBody>
          <a:bodyPr/>
          <a:lstStyle/>
          <a:p>
            <a:fld id="{CBABCCC1-BF11-4F37-963E-1BCD5B23FD72}" type="slidenum">
              <a:rPr lang="en-IN" smtClean="0"/>
              <a:t>35</a:t>
            </a:fld>
            <a:endParaRPr lang="en-IN"/>
          </a:p>
        </p:txBody>
      </p:sp>
      <p:pic>
        <p:nvPicPr>
          <p:cNvPr id="5" name="Picture 4">
            <a:extLst>
              <a:ext uri="{FF2B5EF4-FFF2-40B4-BE49-F238E27FC236}">
                <a16:creationId xmlns:a16="http://schemas.microsoft.com/office/drawing/2014/main" id="{F9B375EC-DEE0-FF7C-92CA-023AF899C563}"/>
              </a:ext>
            </a:extLst>
          </p:cNvPr>
          <p:cNvPicPr>
            <a:picLocks noChangeAspect="1"/>
          </p:cNvPicPr>
          <p:nvPr/>
        </p:nvPicPr>
        <p:blipFill>
          <a:blip r:embed="rId2"/>
          <a:stretch>
            <a:fillRect/>
          </a:stretch>
        </p:blipFill>
        <p:spPr>
          <a:xfrm>
            <a:off x="1828800" y="2568206"/>
            <a:ext cx="9226054" cy="2786113"/>
          </a:xfrm>
          <a:prstGeom prst="rect">
            <a:avLst/>
          </a:prstGeom>
        </p:spPr>
      </p:pic>
    </p:spTree>
    <p:extLst>
      <p:ext uri="{BB962C8B-B14F-4D97-AF65-F5344CB8AC3E}">
        <p14:creationId xmlns:p14="http://schemas.microsoft.com/office/powerpoint/2010/main" val="1939214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E7CE-86B2-63D8-BA00-337CA19D6B49}"/>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92A6CBCE-E4B7-7A2E-B15C-BB9A9530E7DD}"/>
              </a:ext>
            </a:extLst>
          </p:cNvPr>
          <p:cNvSpPr>
            <a:spLocks noGrp="1"/>
          </p:cNvSpPr>
          <p:nvPr>
            <p:ph type="sldNum" sz="quarter" idx="12"/>
          </p:nvPr>
        </p:nvSpPr>
        <p:spPr/>
        <p:txBody>
          <a:bodyPr/>
          <a:lstStyle/>
          <a:p>
            <a:fld id="{CBABCCC1-BF11-4F37-963E-1BCD5B23FD72}" type="slidenum">
              <a:rPr lang="en-IN" smtClean="0"/>
              <a:t>36</a:t>
            </a:fld>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C7EE436C-370E-3EC8-2423-74F97FA23F79}"/>
              </a:ext>
            </a:extLst>
          </p:cNvPr>
          <p:cNvPicPr>
            <a:picLocks noGrp="1" noChangeAspect="1"/>
          </p:cNvPicPr>
          <p:nvPr>
            <p:ph idx="1"/>
          </p:nvPr>
        </p:nvPicPr>
        <p:blipFill>
          <a:blip r:embed="rId2"/>
          <a:stretch>
            <a:fillRect/>
          </a:stretch>
        </p:blipFill>
        <p:spPr>
          <a:xfrm>
            <a:off x="2238077" y="2016125"/>
            <a:ext cx="8030171" cy="3449638"/>
          </a:xfrm>
          <a:prstGeom prst="rect">
            <a:avLst/>
          </a:prstGeom>
        </p:spPr>
      </p:pic>
    </p:spTree>
    <p:extLst>
      <p:ext uri="{BB962C8B-B14F-4D97-AF65-F5344CB8AC3E}">
        <p14:creationId xmlns:p14="http://schemas.microsoft.com/office/powerpoint/2010/main" val="2171747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8314-2B6E-0347-A572-542F15FFBF2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1C5B034E-6821-2828-DB09-80B472D777BB}"/>
              </a:ext>
            </a:extLst>
          </p:cNvPr>
          <p:cNvSpPr>
            <a:spLocks noGrp="1"/>
          </p:cNvSpPr>
          <p:nvPr>
            <p:ph type="sldNum" sz="quarter" idx="12"/>
          </p:nvPr>
        </p:nvSpPr>
        <p:spPr/>
        <p:txBody>
          <a:bodyPr/>
          <a:lstStyle/>
          <a:p>
            <a:fld id="{CBABCCC1-BF11-4F37-963E-1BCD5B23FD72}" type="slidenum">
              <a:rPr lang="en-IN" smtClean="0"/>
              <a:t>37</a:t>
            </a:fld>
            <a:endParaRPr lang="en-IN"/>
          </a:p>
        </p:txBody>
      </p:sp>
      <p:pic>
        <p:nvPicPr>
          <p:cNvPr id="5" name="Content Placeholder 4" descr="Graphical user interface, text, application, website&#10;&#10;Description automatically generated">
            <a:extLst>
              <a:ext uri="{FF2B5EF4-FFF2-40B4-BE49-F238E27FC236}">
                <a16:creationId xmlns:a16="http://schemas.microsoft.com/office/drawing/2014/main" id="{979B9D2C-3BC8-7709-F1DB-0399334468A2}"/>
              </a:ext>
            </a:extLst>
          </p:cNvPr>
          <p:cNvPicPr>
            <a:picLocks noGrp="1" noChangeAspect="1"/>
          </p:cNvPicPr>
          <p:nvPr>
            <p:ph idx="1"/>
          </p:nvPr>
        </p:nvPicPr>
        <p:blipFill>
          <a:blip r:embed="rId2"/>
          <a:stretch>
            <a:fillRect/>
          </a:stretch>
        </p:blipFill>
        <p:spPr>
          <a:xfrm>
            <a:off x="2156717" y="2016125"/>
            <a:ext cx="8192890" cy="3449638"/>
          </a:xfrm>
          <a:prstGeom prst="rect">
            <a:avLst/>
          </a:prstGeom>
        </p:spPr>
      </p:pic>
    </p:spTree>
    <p:extLst>
      <p:ext uri="{BB962C8B-B14F-4D97-AF65-F5344CB8AC3E}">
        <p14:creationId xmlns:p14="http://schemas.microsoft.com/office/powerpoint/2010/main" val="1509576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86F9-23FE-E682-D2F4-8F3EDB1704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482FBC-8CDB-7F94-3997-116CD933947B}"/>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Click on HelloWorld.java</a:t>
            </a:r>
          </a:p>
          <a:p>
            <a:endParaRPr lang="en-IN" dirty="0"/>
          </a:p>
        </p:txBody>
      </p:sp>
      <p:sp>
        <p:nvSpPr>
          <p:cNvPr id="4" name="Slide Number Placeholder 3">
            <a:extLst>
              <a:ext uri="{FF2B5EF4-FFF2-40B4-BE49-F238E27FC236}">
                <a16:creationId xmlns:a16="http://schemas.microsoft.com/office/drawing/2014/main" id="{76393C06-8C17-1907-1FE8-C24A5FB0013E}"/>
              </a:ext>
            </a:extLst>
          </p:cNvPr>
          <p:cNvSpPr>
            <a:spLocks noGrp="1"/>
          </p:cNvSpPr>
          <p:nvPr>
            <p:ph type="sldNum" sz="quarter" idx="12"/>
          </p:nvPr>
        </p:nvSpPr>
        <p:spPr/>
        <p:txBody>
          <a:bodyPr/>
          <a:lstStyle/>
          <a:p>
            <a:fld id="{CBABCCC1-BF11-4F37-963E-1BCD5B23FD72}" type="slidenum">
              <a:rPr lang="en-IN" smtClean="0"/>
              <a:t>38</a:t>
            </a:fld>
            <a:endParaRPr lang="en-IN"/>
          </a:p>
        </p:txBody>
      </p:sp>
      <p:pic>
        <p:nvPicPr>
          <p:cNvPr id="5" name="Picture 4" descr="Graphical user interface, text, application, email&#10;&#10;Description automatically generated">
            <a:extLst>
              <a:ext uri="{FF2B5EF4-FFF2-40B4-BE49-F238E27FC236}">
                <a16:creationId xmlns:a16="http://schemas.microsoft.com/office/drawing/2014/main" id="{FEDEB4AA-5755-1CD7-A48F-850E2BD7165F}"/>
              </a:ext>
            </a:extLst>
          </p:cNvPr>
          <p:cNvPicPr>
            <a:picLocks noChangeAspect="1"/>
          </p:cNvPicPr>
          <p:nvPr/>
        </p:nvPicPr>
        <p:blipFill>
          <a:blip r:embed="rId2"/>
          <a:stretch>
            <a:fillRect/>
          </a:stretch>
        </p:blipFill>
        <p:spPr>
          <a:xfrm>
            <a:off x="1674400" y="2505340"/>
            <a:ext cx="5731510" cy="2961005"/>
          </a:xfrm>
          <a:prstGeom prst="rect">
            <a:avLst/>
          </a:prstGeom>
        </p:spPr>
      </p:pic>
    </p:spTree>
    <p:extLst>
      <p:ext uri="{BB962C8B-B14F-4D97-AF65-F5344CB8AC3E}">
        <p14:creationId xmlns:p14="http://schemas.microsoft.com/office/powerpoint/2010/main" val="3624185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F944-000C-6787-D3FC-54C2341F0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466882-4FC7-D9B9-D310-A57C0BF563C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Then create pipeline in azure to build java program</a:t>
            </a:r>
          </a:p>
          <a:p>
            <a:pPr marL="0" indent="0">
              <a:buNone/>
            </a:pPr>
            <a:endParaRPr lang="en-IN" dirty="0"/>
          </a:p>
        </p:txBody>
      </p:sp>
      <p:sp>
        <p:nvSpPr>
          <p:cNvPr id="4" name="Slide Number Placeholder 3">
            <a:extLst>
              <a:ext uri="{FF2B5EF4-FFF2-40B4-BE49-F238E27FC236}">
                <a16:creationId xmlns:a16="http://schemas.microsoft.com/office/drawing/2014/main" id="{29F302C1-9493-D9DE-883A-C179C615B47E}"/>
              </a:ext>
            </a:extLst>
          </p:cNvPr>
          <p:cNvSpPr>
            <a:spLocks noGrp="1"/>
          </p:cNvSpPr>
          <p:nvPr>
            <p:ph type="sldNum" sz="quarter" idx="12"/>
          </p:nvPr>
        </p:nvSpPr>
        <p:spPr/>
        <p:txBody>
          <a:bodyPr/>
          <a:lstStyle/>
          <a:p>
            <a:fld id="{CBABCCC1-BF11-4F37-963E-1BCD5B23FD72}" type="slidenum">
              <a:rPr lang="en-IN" smtClean="0"/>
              <a:t>39</a:t>
            </a:fld>
            <a:endParaRPr lang="en-IN"/>
          </a:p>
        </p:txBody>
      </p:sp>
    </p:spTree>
    <p:extLst>
      <p:ext uri="{BB962C8B-B14F-4D97-AF65-F5344CB8AC3E}">
        <p14:creationId xmlns:p14="http://schemas.microsoft.com/office/powerpoint/2010/main" val="336900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CDE4-671E-9CE9-17B8-482B1E7334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3B3BF5-F925-5A2E-CE76-2CD2D6788F83}"/>
              </a:ext>
            </a:extLst>
          </p:cNvPr>
          <p:cNvSpPr>
            <a:spLocks noGrp="1"/>
          </p:cNvSpPr>
          <p:nvPr>
            <p:ph idx="1"/>
          </p:nvPr>
        </p:nvSpPr>
        <p:spPr>
          <a:xfrm>
            <a:off x="846161" y="2015732"/>
            <a:ext cx="10208693" cy="3450613"/>
          </a:xfrm>
        </p:spPr>
        <p:txBody>
          <a:bodyPr>
            <a:normAutofit/>
          </a:bodyPr>
          <a:lstStyle/>
          <a:p>
            <a:pPr algn="just"/>
            <a:r>
              <a:rPr lang="en-US" sz="1800" dirty="0">
                <a:latin typeface="Times New Roman" panose="02020603050405020304" pitchFamily="18" charset="0"/>
                <a:cs typeface="Times New Roman" panose="02020603050405020304" pitchFamily="18" charset="0"/>
              </a:rPr>
              <a:t>Hosting repositories on </a:t>
            </a:r>
            <a:r>
              <a:rPr lang="en-US" sz="1800" dirty="0" err="1">
                <a:latin typeface="Times New Roman" panose="02020603050405020304" pitchFamily="18" charset="0"/>
                <a:cs typeface="Times New Roman" panose="02020603050405020304" pitchFamily="18" charset="0"/>
              </a:rPr>
              <a:t>Github</a:t>
            </a:r>
            <a:r>
              <a:rPr lang="en-US" sz="1800" dirty="0">
                <a:latin typeface="Times New Roman" panose="02020603050405020304" pitchFamily="18" charset="0"/>
                <a:cs typeface="Times New Roman" panose="02020603050405020304" pitchFamily="18" charset="0"/>
              </a:rPr>
              <a:t> facilitates the sharing of codebases among teams by providing a GUI to easily fork or clone repos to a local machine.</a:t>
            </a:r>
          </a:p>
          <a:p>
            <a:pPr algn="just"/>
            <a:r>
              <a:rPr lang="en-US" sz="1800" dirty="0">
                <a:latin typeface="Times New Roman" panose="02020603050405020304" pitchFamily="18" charset="0"/>
                <a:cs typeface="Times New Roman" panose="02020603050405020304" pitchFamily="18" charset="0"/>
              </a:rPr>
              <a:t>By pushing your repositories to </a:t>
            </a:r>
            <a:r>
              <a:rPr lang="en-US" sz="1800" dirty="0" err="1">
                <a:latin typeface="Times New Roman" panose="02020603050405020304" pitchFamily="18" charset="0"/>
                <a:cs typeface="Times New Roman" panose="02020603050405020304" pitchFamily="18" charset="0"/>
              </a:rPr>
              <a:t>Github</a:t>
            </a:r>
            <a:r>
              <a:rPr lang="en-US" sz="1800" dirty="0">
                <a:latin typeface="Times New Roman" panose="02020603050405020304" pitchFamily="18" charset="0"/>
                <a:cs typeface="Times New Roman" panose="02020603050405020304" pitchFamily="18" charset="0"/>
              </a:rPr>
              <a:t>, you will pretty much automatically create your own developer portfolio as well</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8EE4FD-D317-AD60-6651-668C6943E096}"/>
              </a:ext>
            </a:extLst>
          </p:cNvPr>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702986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F8D-50FE-FC97-97BA-518172F52C12}"/>
              </a:ext>
            </a:extLst>
          </p:cNvPr>
          <p:cNvSpPr>
            <a:spLocks noGrp="1"/>
          </p:cNvSpPr>
          <p:nvPr>
            <p:ph type="title"/>
          </p:nvPr>
        </p:nvSpPr>
        <p:spPr/>
        <p:txBody>
          <a:bodyPr/>
          <a:lstStyle/>
          <a:p>
            <a:r>
              <a:rPr lang="en-IN" dirty="0"/>
              <a:t>Connecting git with </a:t>
            </a:r>
            <a:r>
              <a:rPr lang="en-IN" dirty="0" err="1"/>
              <a:t>Github</a:t>
            </a:r>
            <a:endParaRPr lang="en-IN" dirty="0"/>
          </a:p>
        </p:txBody>
      </p:sp>
      <p:sp>
        <p:nvSpPr>
          <p:cNvPr id="3" name="Content Placeholder 2">
            <a:extLst>
              <a:ext uri="{FF2B5EF4-FFF2-40B4-BE49-F238E27FC236}">
                <a16:creationId xmlns:a16="http://schemas.microsoft.com/office/drawing/2014/main" id="{2E969310-A264-9D74-1398-532E5CDACDD9}"/>
              </a:ext>
            </a:extLst>
          </p:cNvPr>
          <p:cNvSpPr>
            <a:spLocks noGrp="1"/>
          </p:cNvSpPr>
          <p:nvPr>
            <p:ph idx="1"/>
          </p:nvPr>
        </p:nvSpPr>
        <p:spPr>
          <a:xfrm>
            <a:off x="191069" y="2015732"/>
            <a:ext cx="11900847" cy="4166704"/>
          </a:xfrm>
        </p:spPr>
        <p:txBody>
          <a:bodyPr>
            <a:normAutofit/>
          </a:bodyPr>
          <a:lstStyle/>
          <a:p>
            <a:pPr algn="just"/>
            <a:r>
              <a:rPr lang="en-US" sz="2400" dirty="0"/>
              <a:t>In order to prevent having to enter your password each time you push up to </a:t>
            </a:r>
            <a:r>
              <a:rPr lang="en-US" sz="2400" dirty="0" err="1"/>
              <a:t>Github</a:t>
            </a:r>
            <a:r>
              <a:rPr lang="en-US" sz="2400" dirty="0"/>
              <a:t>, you must configure git and </a:t>
            </a:r>
            <a:r>
              <a:rPr lang="en-US" sz="2400" dirty="0" err="1"/>
              <a:t>Github</a:t>
            </a:r>
            <a:r>
              <a:rPr lang="en-US" sz="2400" dirty="0"/>
              <a:t> to recognize Secured Shell (SSH) keys that you generate. </a:t>
            </a:r>
          </a:p>
          <a:p>
            <a:pPr algn="just"/>
            <a:r>
              <a:rPr lang="en-US" sz="2400" dirty="0"/>
              <a:t>To check and see if you have any recognized SSH keys active on </a:t>
            </a:r>
            <a:r>
              <a:rPr lang="en-US" sz="2400" dirty="0" err="1"/>
              <a:t>Github</a:t>
            </a:r>
            <a:r>
              <a:rPr lang="en-US" sz="2400" dirty="0"/>
              <a:t>, go to </a:t>
            </a:r>
            <a:r>
              <a:rPr lang="en-US" sz="2400" dirty="0">
                <a:hlinkClick r:id="rId2"/>
              </a:rPr>
              <a:t>https://github.com/settings/keys</a:t>
            </a:r>
            <a:endParaRPr lang="en-US" sz="2400" dirty="0"/>
          </a:p>
          <a:p>
            <a:pPr algn="just"/>
            <a:r>
              <a:rPr lang="en-US" sz="2400" dirty="0"/>
              <a:t> If you do not see any SSH keys listed, you do not have SSH configured with </a:t>
            </a:r>
            <a:r>
              <a:rPr lang="en-US" sz="2400" dirty="0" err="1"/>
              <a:t>Github</a:t>
            </a:r>
            <a:r>
              <a:rPr lang="en-US" sz="2400" dirty="0"/>
              <a:t>. We can assist with this later. </a:t>
            </a:r>
          </a:p>
          <a:p>
            <a:pPr algn="just"/>
            <a:r>
              <a:rPr lang="en-US" sz="2400" dirty="0"/>
              <a:t>If using Mac OS X, you can also configure your keychain to automatically enter your password via HTTPS. </a:t>
            </a:r>
            <a:endParaRPr lang="en-IN" sz="2400" dirty="0"/>
          </a:p>
        </p:txBody>
      </p:sp>
      <p:sp>
        <p:nvSpPr>
          <p:cNvPr id="4" name="Slide Number Placeholder 3">
            <a:extLst>
              <a:ext uri="{FF2B5EF4-FFF2-40B4-BE49-F238E27FC236}">
                <a16:creationId xmlns:a16="http://schemas.microsoft.com/office/drawing/2014/main" id="{4E76B15E-0CD5-98E6-434F-416BB06D7DAE}"/>
              </a:ext>
            </a:extLst>
          </p:cNvPr>
          <p:cNvSpPr>
            <a:spLocks noGrp="1"/>
          </p:cNvSpPr>
          <p:nvPr>
            <p:ph type="sldNum" sz="quarter" idx="12"/>
          </p:nvPr>
        </p:nvSpPr>
        <p:spPr/>
        <p:txBody>
          <a:bodyPr/>
          <a:lstStyle/>
          <a:p>
            <a:fld id="{CBABCCC1-BF11-4F37-963E-1BCD5B23FD72}" type="slidenum">
              <a:rPr lang="en-IN" smtClean="0"/>
              <a:t>40</a:t>
            </a:fld>
            <a:endParaRPr lang="en-IN"/>
          </a:p>
        </p:txBody>
      </p:sp>
    </p:spTree>
    <p:extLst>
      <p:ext uri="{BB962C8B-B14F-4D97-AF65-F5344CB8AC3E}">
        <p14:creationId xmlns:p14="http://schemas.microsoft.com/office/powerpoint/2010/main" val="3791346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2ECF-8DEF-1BA6-AC9C-1C1D72B74147}"/>
              </a:ext>
            </a:extLst>
          </p:cNvPr>
          <p:cNvSpPr>
            <a:spLocks noGrp="1"/>
          </p:cNvSpPr>
          <p:nvPr>
            <p:ph type="title"/>
          </p:nvPr>
        </p:nvSpPr>
        <p:spPr>
          <a:xfrm>
            <a:off x="559559" y="804519"/>
            <a:ext cx="10495296" cy="1049235"/>
          </a:xfrm>
        </p:spPr>
        <p:txBody>
          <a:bodyPr/>
          <a:lstStyle/>
          <a:p>
            <a:r>
              <a:rPr lang="en-IN" dirty="0"/>
              <a:t>Connecting git with </a:t>
            </a:r>
            <a:r>
              <a:rPr lang="en-IN" dirty="0" err="1"/>
              <a:t>Github</a:t>
            </a:r>
            <a:endParaRPr lang="en-IN" dirty="0"/>
          </a:p>
        </p:txBody>
      </p:sp>
      <p:sp>
        <p:nvSpPr>
          <p:cNvPr id="3" name="Content Placeholder 2">
            <a:extLst>
              <a:ext uri="{FF2B5EF4-FFF2-40B4-BE49-F238E27FC236}">
                <a16:creationId xmlns:a16="http://schemas.microsoft.com/office/drawing/2014/main" id="{C1B6BDD7-B8BA-178E-7B4F-6BF5FA103A73}"/>
              </a:ext>
            </a:extLst>
          </p:cNvPr>
          <p:cNvSpPr>
            <a:spLocks noGrp="1"/>
          </p:cNvSpPr>
          <p:nvPr>
            <p:ph idx="1"/>
          </p:nvPr>
        </p:nvSpPr>
        <p:spPr>
          <a:xfrm>
            <a:off x="0" y="2015732"/>
            <a:ext cx="12191999" cy="3934692"/>
          </a:xfrm>
        </p:spPr>
        <p:txBody>
          <a:bodyPr>
            <a:normAutofit/>
          </a:bodyPr>
          <a:lstStyle/>
          <a:p>
            <a:r>
              <a:rPr lang="en-US" sz="2400" dirty="0"/>
              <a:t>From your project directory, run `git </a:t>
            </a:r>
            <a:r>
              <a:rPr lang="en-US" sz="2400" dirty="0" err="1"/>
              <a:t>init</a:t>
            </a:r>
            <a:r>
              <a:rPr lang="en-US" sz="2400" dirty="0"/>
              <a:t>` to initialize a git repository. </a:t>
            </a:r>
          </a:p>
          <a:p>
            <a:r>
              <a:rPr lang="en-US" sz="2400" dirty="0"/>
              <a:t>Go to </a:t>
            </a:r>
            <a:r>
              <a:rPr lang="en-US" sz="2400" dirty="0" err="1"/>
              <a:t>Github</a:t>
            </a:r>
            <a:r>
              <a:rPr lang="en-US" sz="2400" dirty="0"/>
              <a:t> and create a new repository with the name of your project. </a:t>
            </a:r>
          </a:p>
          <a:p>
            <a:r>
              <a:rPr lang="en-US" sz="2400" dirty="0"/>
              <a:t>Follow the instructions on </a:t>
            </a:r>
            <a:r>
              <a:rPr lang="en-US" sz="2400" dirty="0" err="1"/>
              <a:t>Github</a:t>
            </a:r>
            <a:r>
              <a:rPr lang="en-US" sz="2400" dirty="0"/>
              <a:t> to connect your initialized git repository to the remote server on </a:t>
            </a:r>
            <a:r>
              <a:rPr lang="en-US" sz="2400" dirty="0" err="1"/>
              <a:t>Github</a:t>
            </a:r>
            <a:r>
              <a:rPr lang="en-US" sz="2400" dirty="0"/>
              <a:t>.</a:t>
            </a:r>
          </a:p>
          <a:p>
            <a:r>
              <a:rPr lang="en-US" sz="2400" dirty="0"/>
              <a:t>Please Note: you must have files in your project directory to commit in order to push anything to your remote server. </a:t>
            </a:r>
            <a:endParaRPr lang="en-IN" sz="2400" dirty="0"/>
          </a:p>
        </p:txBody>
      </p:sp>
      <p:sp>
        <p:nvSpPr>
          <p:cNvPr id="4" name="Slide Number Placeholder 3">
            <a:extLst>
              <a:ext uri="{FF2B5EF4-FFF2-40B4-BE49-F238E27FC236}">
                <a16:creationId xmlns:a16="http://schemas.microsoft.com/office/drawing/2014/main" id="{AC21E003-2D55-F53E-3DEC-D41CCBBD3EF1}"/>
              </a:ext>
            </a:extLst>
          </p:cNvPr>
          <p:cNvSpPr>
            <a:spLocks noGrp="1"/>
          </p:cNvSpPr>
          <p:nvPr>
            <p:ph type="sldNum" sz="quarter" idx="12"/>
          </p:nvPr>
        </p:nvSpPr>
        <p:spPr/>
        <p:txBody>
          <a:bodyPr/>
          <a:lstStyle/>
          <a:p>
            <a:fld id="{CBABCCC1-BF11-4F37-963E-1BCD5B23FD72}" type="slidenum">
              <a:rPr lang="en-IN" smtClean="0"/>
              <a:t>41</a:t>
            </a:fld>
            <a:endParaRPr lang="en-IN"/>
          </a:p>
        </p:txBody>
      </p:sp>
    </p:spTree>
    <p:extLst>
      <p:ext uri="{BB962C8B-B14F-4D97-AF65-F5344CB8AC3E}">
        <p14:creationId xmlns:p14="http://schemas.microsoft.com/office/powerpoint/2010/main" val="368474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
            <a:extLst>
              <a:ext uri="{FF2B5EF4-FFF2-40B4-BE49-F238E27FC236}">
                <a16:creationId xmlns:a16="http://schemas.microsoft.com/office/drawing/2014/main" id="{DC9F2E49-A9F3-0DE6-96F4-26B393EF0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239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41986" name="Rectangle 2">
            <a:extLst>
              <a:ext uri="{FF2B5EF4-FFF2-40B4-BE49-F238E27FC236}">
                <a16:creationId xmlns:a16="http://schemas.microsoft.com/office/drawing/2014/main" id="{A460C7AF-4884-CC82-6D96-B75CBF50CD1B}"/>
              </a:ext>
            </a:extLst>
          </p:cNvPr>
          <p:cNvSpPr>
            <a:spLocks/>
          </p:cNvSpPr>
          <p:nvPr/>
        </p:nvSpPr>
        <p:spPr bwMode="auto">
          <a:xfrm>
            <a:off x="1463279" y="280988"/>
            <a:ext cx="10125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4800">
                <a:cs typeface="Gill Sans Light" charset="0"/>
              </a:rPr>
              <a:t>installing git</a:t>
            </a:r>
          </a:p>
        </p:txBody>
      </p:sp>
      <p:pic>
        <p:nvPicPr>
          <p:cNvPr id="41987" name="Picture 3">
            <a:extLst>
              <a:ext uri="{FF2B5EF4-FFF2-40B4-BE49-F238E27FC236}">
                <a16:creationId xmlns:a16="http://schemas.microsoft.com/office/drawing/2014/main" id="{D782347F-F6A7-75F9-279D-8505F7AD1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6987"/>
            <a:ext cx="11588354" cy="321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41988" name="Rectangle 4">
            <a:extLst>
              <a:ext uri="{FF2B5EF4-FFF2-40B4-BE49-F238E27FC236}">
                <a16:creationId xmlns:a16="http://schemas.microsoft.com/office/drawing/2014/main" id="{1ECD678F-662C-CA54-78EA-D2D1EF40548D}"/>
              </a:ext>
            </a:extLst>
          </p:cNvPr>
          <p:cNvSpPr>
            <a:spLocks/>
          </p:cNvSpPr>
          <p:nvPr/>
        </p:nvSpPr>
        <p:spPr bwMode="auto">
          <a:xfrm>
            <a:off x="4181084" y="1994035"/>
            <a:ext cx="242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r"/>
            <a:r>
              <a:rPr lang="en-US" altLang="en-US" sz="1800" i="1" u="sng" dirty="0">
                <a:cs typeface="Gill Sans Light" charset="0"/>
                <a:hlinkClick r:id="rId5"/>
              </a:rPr>
              <a:t>http://git-scm.com/downloads</a:t>
            </a:r>
            <a:endParaRPr lang="en-US" altLang="en-US" sz="1800" i="1" u="sng" dirty="0">
              <a:cs typeface="Gill Sans Light" charset="0"/>
            </a:endParaRPr>
          </a:p>
        </p:txBody>
      </p:sp>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F529-61FC-1BAF-1105-1D5A9A30917C}"/>
              </a:ext>
            </a:extLst>
          </p:cNvPr>
          <p:cNvSpPr>
            <a:spLocks noGrp="1"/>
          </p:cNvSpPr>
          <p:nvPr>
            <p:ph type="title"/>
          </p:nvPr>
        </p:nvSpPr>
        <p:spPr>
          <a:xfrm>
            <a:off x="600502" y="666320"/>
            <a:ext cx="11068334" cy="1049235"/>
          </a:xfrm>
        </p:spPr>
        <p:txBody>
          <a:bodyPr/>
          <a:lstStyle/>
          <a:p>
            <a:r>
              <a:rPr lang="en-IN" dirty="0"/>
              <a:t>Basic git / </a:t>
            </a:r>
            <a:r>
              <a:rPr lang="en-IN" dirty="0" err="1"/>
              <a:t>Github</a:t>
            </a:r>
            <a:r>
              <a:rPr lang="en-IN" dirty="0"/>
              <a:t> workflow</a:t>
            </a:r>
          </a:p>
        </p:txBody>
      </p:sp>
      <p:sp>
        <p:nvSpPr>
          <p:cNvPr id="3" name="Content Placeholder 2">
            <a:extLst>
              <a:ext uri="{FF2B5EF4-FFF2-40B4-BE49-F238E27FC236}">
                <a16:creationId xmlns:a16="http://schemas.microsoft.com/office/drawing/2014/main" id="{8DEA714F-BF3A-0BD7-AF6E-0C5B1452305B}"/>
              </a:ext>
            </a:extLst>
          </p:cNvPr>
          <p:cNvSpPr>
            <a:spLocks noGrp="1"/>
          </p:cNvSpPr>
          <p:nvPr>
            <p:ph idx="1"/>
          </p:nvPr>
        </p:nvSpPr>
        <p:spPr>
          <a:xfrm>
            <a:off x="0" y="2015732"/>
            <a:ext cx="12037325" cy="3961987"/>
          </a:xfrm>
        </p:spPr>
        <p:txBody>
          <a:bodyPr>
            <a:normAutofit/>
          </a:bodyPr>
          <a:lstStyle/>
          <a:p>
            <a:r>
              <a:rPr lang="en-US" dirty="0"/>
              <a:t>From your project repo on </a:t>
            </a:r>
            <a:r>
              <a:rPr lang="en-US" dirty="0" err="1"/>
              <a:t>Github</a:t>
            </a:r>
            <a:r>
              <a:rPr lang="en-US" dirty="0"/>
              <a:t>, navigate to the Issues tab and create a new Issue </a:t>
            </a:r>
          </a:p>
          <a:p>
            <a:r>
              <a:rPr lang="en-US" dirty="0"/>
              <a:t>From the command line, use git to create a new branch off of master to make your edits to. To tie the branch to your issue on </a:t>
            </a:r>
            <a:r>
              <a:rPr lang="en-US" dirty="0" err="1"/>
              <a:t>Github</a:t>
            </a:r>
            <a:r>
              <a:rPr lang="en-US" dirty="0"/>
              <a:t>, make sure to include the issue number after the branch name, e.g. </a:t>
            </a:r>
            <a:r>
              <a:rPr lang="en-US" dirty="0" err="1"/>
              <a:t>branchName</a:t>
            </a:r>
            <a:r>
              <a:rPr lang="en-US" dirty="0"/>
              <a:t> #1</a:t>
            </a:r>
          </a:p>
          <a:p>
            <a:r>
              <a:rPr lang="en-US" dirty="0"/>
              <a:t> Stage edits to be committed to your git repository by using `git add ` to track the files that you want to add directly or `git add .` to add all files at the current directory level that you have worked on. </a:t>
            </a:r>
          </a:p>
          <a:p>
            <a:r>
              <a:rPr lang="en-US" dirty="0"/>
              <a:t>Commit changes using `git commit -m ` and be sure to leave a short but descriptive message detailing what the commit will change when merged to the master branch. </a:t>
            </a:r>
          </a:p>
          <a:p>
            <a:r>
              <a:rPr lang="en-US" dirty="0"/>
              <a:t>Push changes to save them by using `git push origin </a:t>
            </a:r>
            <a:endParaRPr lang="en-IN" dirty="0"/>
          </a:p>
        </p:txBody>
      </p:sp>
      <p:sp>
        <p:nvSpPr>
          <p:cNvPr id="4" name="Slide Number Placeholder 3">
            <a:extLst>
              <a:ext uri="{FF2B5EF4-FFF2-40B4-BE49-F238E27FC236}">
                <a16:creationId xmlns:a16="http://schemas.microsoft.com/office/drawing/2014/main" id="{2AA24231-2F99-149D-10BE-8088ACA42910}"/>
              </a:ext>
            </a:extLst>
          </p:cNvPr>
          <p:cNvSpPr>
            <a:spLocks noGrp="1"/>
          </p:cNvSpPr>
          <p:nvPr>
            <p:ph type="sldNum" sz="quarter" idx="12"/>
          </p:nvPr>
        </p:nvSpPr>
        <p:spPr/>
        <p:txBody>
          <a:bodyPr/>
          <a:lstStyle/>
          <a:p>
            <a:fld id="{CBABCCC1-BF11-4F37-963E-1BCD5B23FD72}" type="slidenum">
              <a:rPr lang="en-IN" smtClean="0"/>
              <a:t>43</a:t>
            </a:fld>
            <a:endParaRPr lang="en-IN"/>
          </a:p>
        </p:txBody>
      </p:sp>
    </p:spTree>
    <p:extLst>
      <p:ext uri="{BB962C8B-B14F-4D97-AF65-F5344CB8AC3E}">
        <p14:creationId xmlns:p14="http://schemas.microsoft.com/office/powerpoint/2010/main" val="2194600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125B-9C73-3008-E120-D406F4EA61C9}"/>
              </a:ext>
            </a:extLst>
          </p:cNvPr>
          <p:cNvSpPr>
            <a:spLocks noGrp="1"/>
          </p:cNvSpPr>
          <p:nvPr>
            <p:ph type="title"/>
          </p:nvPr>
        </p:nvSpPr>
        <p:spPr>
          <a:xfrm>
            <a:off x="136478" y="554100"/>
            <a:ext cx="11941791" cy="1049235"/>
          </a:xfrm>
        </p:spPr>
        <p:txBody>
          <a:bodyPr/>
          <a:lstStyle/>
          <a:p>
            <a:r>
              <a:rPr lang="en-IN" dirty="0">
                <a:solidFill>
                  <a:srgbClr val="FF0000"/>
                </a:solidFill>
              </a:rPr>
              <a:t>Basic git / </a:t>
            </a:r>
            <a:r>
              <a:rPr lang="en-IN" dirty="0" err="1">
                <a:solidFill>
                  <a:srgbClr val="FF0000"/>
                </a:solidFill>
              </a:rPr>
              <a:t>Github</a:t>
            </a:r>
            <a:r>
              <a:rPr lang="en-IN" dirty="0">
                <a:solidFill>
                  <a:srgbClr val="FF0000"/>
                </a:solidFill>
              </a:rPr>
              <a:t> workflow</a:t>
            </a:r>
          </a:p>
        </p:txBody>
      </p:sp>
      <p:sp>
        <p:nvSpPr>
          <p:cNvPr id="3" name="Content Placeholder 2">
            <a:extLst>
              <a:ext uri="{FF2B5EF4-FFF2-40B4-BE49-F238E27FC236}">
                <a16:creationId xmlns:a16="http://schemas.microsoft.com/office/drawing/2014/main" id="{B5C3B7C5-ADCA-0CE7-CBAE-6A6EC73AFD79}"/>
              </a:ext>
            </a:extLst>
          </p:cNvPr>
          <p:cNvSpPr>
            <a:spLocks noGrp="1"/>
          </p:cNvSpPr>
          <p:nvPr>
            <p:ph idx="1"/>
          </p:nvPr>
        </p:nvSpPr>
        <p:spPr>
          <a:xfrm>
            <a:off x="0" y="2015732"/>
            <a:ext cx="12078269" cy="4112113"/>
          </a:xfrm>
        </p:spPr>
        <p:txBody>
          <a:bodyPr>
            <a:normAutofit lnSpcReduction="10000"/>
          </a:bodyPr>
          <a:lstStyle/>
          <a:p>
            <a:r>
              <a:rPr lang="en-US" sz="2400" dirty="0"/>
              <a:t>On </a:t>
            </a:r>
            <a:r>
              <a:rPr lang="en-US" sz="2400" dirty="0" err="1"/>
              <a:t>Github</a:t>
            </a:r>
            <a:r>
              <a:rPr lang="en-US" sz="2400" dirty="0"/>
              <a:t>, create a new pull request for the branch that you have just pushed, and add any clarifying comments that you deem necessary. </a:t>
            </a:r>
          </a:p>
          <a:p>
            <a:r>
              <a:rPr lang="en-US" sz="2400" dirty="0"/>
              <a:t>In order to close the issue associated with the pull request, tell GitHub to do so by adding ‘closes ’ in the comments. (you can also use ‘closed, fix, fixes, resolve, resolves, and resolved’ before the issue number as well).</a:t>
            </a:r>
          </a:p>
          <a:p>
            <a:r>
              <a:rPr lang="en-US" sz="2400" dirty="0"/>
              <a:t> </a:t>
            </a:r>
            <a:r>
              <a:rPr lang="en-US" sz="2400" dirty="0" err="1"/>
              <a:t>Github</a:t>
            </a:r>
            <a:r>
              <a:rPr lang="en-US" sz="2400" dirty="0"/>
              <a:t> will automatically check for merge conflicts. If there are any, check to see what they are and resolve them. </a:t>
            </a:r>
          </a:p>
          <a:p>
            <a:r>
              <a:rPr lang="en-US" sz="2400" dirty="0"/>
              <a:t>• Once everything is up to date, </a:t>
            </a:r>
            <a:r>
              <a:rPr lang="en-US" sz="2400" dirty="0" err="1"/>
              <a:t>Github</a:t>
            </a:r>
            <a:r>
              <a:rPr lang="en-US" sz="2400" dirty="0"/>
              <a:t> will allow you to merge using three separate options: Merge; Squash and Merge; Rebase and Merge</a:t>
            </a:r>
            <a:endParaRPr lang="en-IN" sz="2400" dirty="0"/>
          </a:p>
        </p:txBody>
      </p:sp>
      <p:sp>
        <p:nvSpPr>
          <p:cNvPr id="4" name="Slide Number Placeholder 3">
            <a:extLst>
              <a:ext uri="{FF2B5EF4-FFF2-40B4-BE49-F238E27FC236}">
                <a16:creationId xmlns:a16="http://schemas.microsoft.com/office/drawing/2014/main" id="{E083D683-CDA4-9B87-6BA0-CB4E3977E698}"/>
              </a:ext>
            </a:extLst>
          </p:cNvPr>
          <p:cNvSpPr>
            <a:spLocks noGrp="1"/>
          </p:cNvSpPr>
          <p:nvPr>
            <p:ph type="sldNum" sz="quarter" idx="12"/>
          </p:nvPr>
        </p:nvSpPr>
        <p:spPr/>
        <p:txBody>
          <a:bodyPr/>
          <a:lstStyle/>
          <a:p>
            <a:fld id="{CBABCCC1-BF11-4F37-963E-1BCD5B23FD72}" type="slidenum">
              <a:rPr lang="en-IN" smtClean="0"/>
              <a:t>44</a:t>
            </a:fld>
            <a:endParaRPr lang="en-IN"/>
          </a:p>
        </p:txBody>
      </p:sp>
    </p:spTree>
    <p:extLst>
      <p:ext uri="{BB962C8B-B14F-4D97-AF65-F5344CB8AC3E}">
        <p14:creationId xmlns:p14="http://schemas.microsoft.com/office/powerpoint/2010/main" val="2229068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4B5-C0A0-2496-C990-108A264030B8}"/>
              </a:ext>
            </a:extLst>
          </p:cNvPr>
          <p:cNvSpPr>
            <a:spLocks noGrp="1"/>
          </p:cNvSpPr>
          <p:nvPr>
            <p:ph type="title"/>
          </p:nvPr>
        </p:nvSpPr>
        <p:spPr>
          <a:xfrm>
            <a:off x="491319" y="804519"/>
            <a:ext cx="11395881" cy="1049235"/>
          </a:xfrm>
        </p:spPr>
        <p:txBody>
          <a:bodyPr/>
          <a:lstStyle/>
          <a:p>
            <a:r>
              <a:rPr lang="en-IN" dirty="0"/>
              <a:t>git branching</a:t>
            </a:r>
          </a:p>
        </p:txBody>
      </p:sp>
      <p:sp>
        <p:nvSpPr>
          <p:cNvPr id="3" name="Content Placeholder 2">
            <a:extLst>
              <a:ext uri="{FF2B5EF4-FFF2-40B4-BE49-F238E27FC236}">
                <a16:creationId xmlns:a16="http://schemas.microsoft.com/office/drawing/2014/main" id="{20D8978C-8356-56DF-64E7-48D64946EC0D}"/>
              </a:ext>
            </a:extLst>
          </p:cNvPr>
          <p:cNvSpPr>
            <a:spLocks noGrp="1"/>
          </p:cNvSpPr>
          <p:nvPr>
            <p:ph idx="1"/>
          </p:nvPr>
        </p:nvSpPr>
        <p:spPr>
          <a:xfrm>
            <a:off x="150125" y="2015732"/>
            <a:ext cx="11900848" cy="4037749"/>
          </a:xfrm>
        </p:spPr>
        <p:txBody>
          <a:bodyPr>
            <a:normAutofit/>
          </a:bodyPr>
          <a:lstStyle/>
          <a:p>
            <a:r>
              <a:rPr lang="en-US" sz="3200" dirty="0"/>
              <a:t>git branch to view current branches in repo</a:t>
            </a:r>
          </a:p>
          <a:p>
            <a:r>
              <a:rPr lang="en-US" sz="3200" dirty="0"/>
              <a:t>git checkout -b to create a new branch with branch name</a:t>
            </a:r>
          </a:p>
          <a:p>
            <a:r>
              <a:rPr lang="en-US" sz="3200" dirty="0"/>
              <a:t>git checkout without ‘-b’ flag to switch to existing branches </a:t>
            </a:r>
            <a:endParaRPr lang="en-IN" sz="3200" dirty="0"/>
          </a:p>
        </p:txBody>
      </p:sp>
      <p:sp>
        <p:nvSpPr>
          <p:cNvPr id="4" name="Slide Number Placeholder 3">
            <a:extLst>
              <a:ext uri="{FF2B5EF4-FFF2-40B4-BE49-F238E27FC236}">
                <a16:creationId xmlns:a16="http://schemas.microsoft.com/office/drawing/2014/main" id="{0B37D120-8007-E9FF-E638-8263E6A5B346}"/>
              </a:ext>
            </a:extLst>
          </p:cNvPr>
          <p:cNvSpPr>
            <a:spLocks noGrp="1"/>
          </p:cNvSpPr>
          <p:nvPr>
            <p:ph type="sldNum" sz="quarter" idx="12"/>
          </p:nvPr>
        </p:nvSpPr>
        <p:spPr/>
        <p:txBody>
          <a:bodyPr/>
          <a:lstStyle/>
          <a:p>
            <a:fld id="{CBABCCC1-BF11-4F37-963E-1BCD5B23FD72}" type="slidenum">
              <a:rPr lang="en-IN" smtClean="0"/>
              <a:t>45</a:t>
            </a:fld>
            <a:endParaRPr lang="en-IN"/>
          </a:p>
        </p:txBody>
      </p:sp>
    </p:spTree>
    <p:extLst>
      <p:ext uri="{BB962C8B-B14F-4D97-AF65-F5344CB8AC3E}">
        <p14:creationId xmlns:p14="http://schemas.microsoft.com/office/powerpoint/2010/main" val="1109830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7996-973D-0243-8A11-EFFA51128052}"/>
              </a:ext>
            </a:extLst>
          </p:cNvPr>
          <p:cNvSpPr>
            <a:spLocks noGrp="1"/>
          </p:cNvSpPr>
          <p:nvPr>
            <p:ph type="title"/>
          </p:nvPr>
        </p:nvSpPr>
        <p:spPr/>
        <p:txBody>
          <a:bodyPr/>
          <a:lstStyle/>
          <a:p>
            <a:r>
              <a:rPr lang="en-IN" dirty="0"/>
              <a:t>Merging vs Rebasing</a:t>
            </a:r>
          </a:p>
        </p:txBody>
      </p:sp>
      <p:sp>
        <p:nvSpPr>
          <p:cNvPr id="3" name="Content Placeholder 2">
            <a:extLst>
              <a:ext uri="{FF2B5EF4-FFF2-40B4-BE49-F238E27FC236}">
                <a16:creationId xmlns:a16="http://schemas.microsoft.com/office/drawing/2014/main" id="{70BD7CD2-5FC4-9E29-9035-C47E77060674}"/>
              </a:ext>
            </a:extLst>
          </p:cNvPr>
          <p:cNvSpPr>
            <a:spLocks noGrp="1"/>
          </p:cNvSpPr>
          <p:nvPr>
            <p:ph idx="1"/>
          </p:nvPr>
        </p:nvSpPr>
        <p:spPr>
          <a:xfrm>
            <a:off x="259308" y="2015732"/>
            <a:ext cx="11750722" cy="3450613"/>
          </a:xfrm>
        </p:spPr>
        <p:txBody>
          <a:bodyPr>
            <a:normAutofit/>
          </a:bodyPr>
          <a:lstStyle/>
          <a:p>
            <a:r>
              <a:rPr lang="en-US" sz="2800" dirty="0"/>
              <a:t>From a conceptual standpoint, git merge and git rebase are used to achieve the same ultimate goal: to integrate changes from one branch into another branch. </a:t>
            </a:r>
          </a:p>
          <a:p>
            <a:r>
              <a:rPr lang="en-US" sz="2800" dirty="0"/>
              <a:t>There are, however, distinct mechanics to both methods.</a:t>
            </a:r>
            <a:endParaRPr lang="en-IN" sz="2800" dirty="0"/>
          </a:p>
        </p:txBody>
      </p:sp>
      <p:sp>
        <p:nvSpPr>
          <p:cNvPr id="4" name="Slide Number Placeholder 3">
            <a:extLst>
              <a:ext uri="{FF2B5EF4-FFF2-40B4-BE49-F238E27FC236}">
                <a16:creationId xmlns:a16="http://schemas.microsoft.com/office/drawing/2014/main" id="{4AE65823-94D3-5DDF-6AE0-6A06D8C662D5}"/>
              </a:ext>
            </a:extLst>
          </p:cNvPr>
          <p:cNvSpPr>
            <a:spLocks noGrp="1"/>
          </p:cNvSpPr>
          <p:nvPr>
            <p:ph type="sldNum" sz="quarter" idx="12"/>
          </p:nvPr>
        </p:nvSpPr>
        <p:spPr/>
        <p:txBody>
          <a:bodyPr/>
          <a:lstStyle/>
          <a:p>
            <a:fld id="{CBABCCC1-BF11-4F37-963E-1BCD5B23FD72}" type="slidenum">
              <a:rPr lang="en-IN" smtClean="0"/>
              <a:t>46</a:t>
            </a:fld>
            <a:endParaRPr lang="en-IN"/>
          </a:p>
        </p:txBody>
      </p:sp>
    </p:spTree>
    <p:extLst>
      <p:ext uri="{BB962C8B-B14F-4D97-AF65-F5344CB8AC3E}">
        <p14:creationId xmlns:p14="http://schemas.microsoft.com/office/powerpoint/2010/main" val="4021247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992F-AAF3-D7A0-6371-C3EE14E65518}"/>
              </a:ext>
            </a:extLst>
          </p:cNvPr>
          <p:cNvSpPr>
            <a:spLocks noGrp="1"/>
          </p:cNvSpPr>
          <p:nvPr>
            <p:ph type="title"/>
          </p:nvPr>
        </p:nvSpPr>
        <p:spPr>
          <a:xfrm>
            <a:off x="464025" y="804519"/>
            <a:ext cx="10590830" cy="1049235"/>
          </a:xfrm>
        </p:spPr>
        <p:txBody>
          <a:bodyPr/>
          <a:lstStyle/>
          <a:p>
            <a:r>
              <a:rPr lang="en-IN" dirty="0"/>
              <a:t>git merge: pros</a:t>
            </a:r>
          </a:p>
        </p:txBody>
      </p:sp>
      <p:sp>
        <p:nvSpPr>
          <p:cNvPr id="3" name="Content Placeholder 2">
            <a:extLst>
              <a:ext uri="{FF2B5EF4-FFF2-40B4-BE49-F238E27FC236}">
                <a16:creationId xmlns:a16="http://schemas.microsoft.com/office/drawing/2014/main" id="{75AB1353-13E8-E415-3ACE-503B1970CCE9}"/>
              </a:ext>
            </a:extLst>
          </p:cNvPr>
          <p:cNvSpPr>
            <a:spLocks noGrp="1"/>
          </p:cNvSpPr>
          <p:nvPr>
            <p:ph idx="1"/>
          </p:nvPr>
        </p:nvSpPr>
        <p:spPr>
          <a:xfrm>
            <a:off x="464024" y="2015732"/>
            <a:ext cx="11204811" cy="3450613"/>
          </a:xfrm>
        </p:spPr>
        <p:txBody>
          <a:bodyPr>
            <a:normAutofit fontScale="92500" lnSpcReduction="20000"/>
          </a:bodyPr>
          <a:lstStyle/>
          <a:p>
            <a:r>
              <a:rPr lang="en-US" sz="2800" dirty="0"/>
              <a:t>Generally the easiest option to merge your master branch into your current working feature branch.</a:t>
            </a:r>
          </a:p>
          <a:p>
            <a:r>
              <a:rPr lang="en-US" sz="2800" dirty="0"/>
              <a:t> You can `git checkout feature` and then `git merge master` or you could just do it with one command: </a:t>
            </a:r>
            <a:r>
              <a:rPr lang="en-US" sz="2800" dirty="0">
                <a:solidFill>
                  <a:srgbClr val="FF0000"/>
                </a:solidFill>
              </a:rPr>
              <a:t>git merge feature master</a:t>
            </a:r>
          </a:p>
          <a:p>
            <a:r>
              <a:rPr lang="en-US" sz="2800" dirty="0"/>
              <a:t>By doing this, you create a new ‘merge commit’ in your feature branch, which is a non-destructive operation that ties the histories of both branches. </a:t>
            </a:r>
          </a:p>
          <a:p>
            <a:r>
              <a:rPr lang="en-US" sz="2800" dirty="0"/>
              <a:t>This preserves the exact history of your project </a:t>
            </a:r>
            <a:endParaRPr lang="en-IN" sz="2800" dirty="0"/>
          </a:p>
        </p:txBody>
      </p:sp>
      <p:sp>
        <p:nvSpPr>
          <p:cNvPr id="4" name="Slide Number Placeholder 3">
            <a:extLst>
              <a:ext uri="{FF2B5EF4-FFF2-40B4-BE49-F238E27FC236}">
                <a16:creationId xmlns:a16="http://schemas.microsoft.com/office/drawing/2014/main" id="{CAD90AA3-AC6D-A645-57EF-AABC0DC02039}"/>
              </a:ext>
            </a:extLst>
          </p:cNvPr>
          <p:cNvSpPr>
            <a:spLocks noGrp="1"/>
          </p:cNvSpPr>
          <p:nvPr>
            <p:ph type="sldNum" sz="quarter" idx="12"/>
          </p:nvPr>
        </p:nvSpPr>
        <p:spPr/>
        <p:txBody>
          <a:bodyPr/>
          <a:lstStyle/>
          <a:p>
            <a:fld id="{CBABCCC1-BF11-4F37-963E-1BCD5B23FD72}" type="slidenum">
              <a:rPr lang="en-IN" smtClean="0"/>
              <a:t>47</a:t>
            </a:fld>
            <a:endParaRPr lang="en-IN"/>
          </a:p>
        </p:txBody>
      </p:sp>
    </p:spTree>
    <p:extLst>
      <p:ext uri="{BB962C8B-B14F-4D97-AF65-F5344CB8AC3E}">
        <p14:creationId xmlns:p14="http://schemas.microsoft.com/office/powerpoint/2010/main" val="4091543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2AF1-68E1-5838-4091-73B82CE7D094}"/>
              </a:ext>
            </a:extLst>
          </p:cNvPr>
          <p:cNvSpPr>
            <a:spLocks noGrp="1"/>
          </p:cNvSpPr>
          <p:nvPr>
            <p:ph type="title"/>
          </p:nvPr>
        </p:nvSpPr>
        <p:spPr/>
        <p:txBody>
          <a:bodyPr/>
          <a:lstStyle/>
          <a:p>
            <a:r>
              <a:rPr lang="en-IN" dirty="0"/>
              <a:t>git merge: cons</a:t>
            </a:r>
          </a:p>
        </p:txBody>
      </p:sp>
      <p:sp>
        <p:nvSpPr>
          <p:cNvPr id="3" name="Content Placeholder 2">
            <a:extLst>
              <a:ext uri="{FF2B5EF4-FFF2-40B4-BE49-F238E27FC236}">
                <a16:creationId xmlns:a16="http://schemas.microsoft.com/office/drawing/2014/main" id="{E38FC6A0-B6DE-E308-C53F-D7B82DA11974}"/>
              </a:ext>
            </a:extLst>
          </p:cNvPr>
          <p:cNvSpPr>
            <a:spLocks noGrp="1"/>
          </p:cNvSpPr>
          <p:nvPr>
            <p:ph idx="1"/>
          </p:nvPr>
        </p:nvSpPr>
        <p:spPr>
          <a:xfrm>
            <a:off x="122830" y="2015732"/>
            <a:ext cx="12069169" cy="4037749"/>
          </a:xfrm>
        </p:spPr>
        <p:txBody>
          <a:bodyPr>
            <a:normAutofit/>
          </a:bodyPr>
          <a:lstStyle/>
          <a:p>
            <a:r>
              <a:rPr lang="en-US" sz="2800" dirty="0"/>
              <a:t>The branch that you merge will always have an extraneous merge commit that will be tracked every time you need to incorporate upstream states. </a:t>
            </a:r>
          </a:p>
          <a:p>
            <a:pPr marL="0" indent="0">
              <a:buNone/>
            </a:pPr>
            <a:r>
              <a:rPr lang="en-US" sz="2800" dirty="0"/>
              <a:t>• In other words, it essentially creates a forked history at the point where you merge. </a:t>
            </a:r>
          </a:p>
          <a:p>
            <a:pPr marL="0" indent="0">
              <a:buNone/>
            </a:pPr>
            <a:r>
              <a:rPr lang="en-US" sz="2800" dirty="0"/>
              <a:t>• This can lead to muddling the history of your branch, thereby making it more difficult for yourself or other developers to track the history of changes using `git log` and/or roll back to previous states. </a:t>
            </a:r>
            <a:endParaRPr lang="en-IN" sz="2800" dirty="0"/>
          </a:p>
        </p:txBody>
      </p:sp>
      <p:sp>
        <p:nvSpPr>
          <p:cNvPr id="4" name="Slide Number Placeholder 3">
            <a:extLst>
              <a:ext uri="{FF2B5EF4-FFF2-40B4-BE49-F238E27FC236}">
                <a16:creationId xmlns:a16="http://schemas.microsoft.com/office/drawing/2014/main" id="{428FE8CA-B22C-3D5A-84E8-0C4E5E7227A7}"/>
              </a:ext>
            </a:extLst>
          </p:cNvPr>
          <p:cNvSpPr>
            <a:spLocks noGrp="1"/>
          </p:cNvSpPr>
          <p:nvPr>
            <p:ph type="sldNum" sz="quarter" idx="12"/>
          </p:nvPr>
        </p:nvSpPr>
        <p:spPr/>
        <p:txBody>
          <a:bodyPr/>
          <a:lstStyle/>
          <a:p>
            <a:fld id="{CBABCCC1-BF11-4F37-963E-1BCD5B23FD72}" type="slidenum">
              <a:rPr lang="en-IN" smtClean="0"/>
              <a:t>48</a:t>
            </a:fld>
            <a:endParaRPr lang="en-IN"/>
          </a:p>
        </p:txBody>
      </p:sp>
    </p:spTree>
    <p:extLst>
      <p:ext uri="{BB962C8B-B14F-4D97-AF65-F5344CB8AC3E}">
        <p14:creationId xmlns:p14="http://schemas.microsoft.com/office/powerpoint/2010/main" val="2908591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B480-1653-40F7-59D5-B19A999F777D}"/>
              </a:ext>
            </a:extLst>
          </p:cNvPr>
          <p:cNvSpPr>
            <a:spLocks noGrp="1"/>
          </p:cNvSpPr>
          <p:nvPr>
            <p:ph type="title"/>
          </p:nvPr>
        </p:nvSpPr>
        <p:spPr/>
        <p:txBody>
          <a:bodyPr/>
          <a:lstStyle/>
          <a:p>
            <a:r>
              <a:rPr lang="en-IN" dirty="0"/>
              <a:t>git rebase: pros</a:t>
            </a:r>
          </a:p>
        </p:txBody>
      </p:sp>
      <p:sp>
        <p:nvSpPr>
          <p:cNvPr id="3" name="Content Placeholder 2">
            <a:extLst>
              <a:ext uri="{FF2B5EF4-FFF2-40B4-BE49-F238E27FC236}">
                <a16:creationId xmlns:a16="http://schemas.microsoft.com/office/drawing/2014/main" id="{6BC8A884-8AA3-21BD-8F5D-E4895D21D3E4}"/>
              </a:ext>
            </a:extLst>
          </p:cNvPr>
          <p:cNvSpPr>
            <a:spLocks noGrp="1"/>
          </p:cNvSpPr>
          <p:nvPr>
            <p:ph idx="1"/>
          </p:nvPr>
        </p:nvSpPr>
        <p:spPr>
          <a:xfrm>
            <a:off x="518615" y="2015732"/>
            <a:ext cx="10536239" cy="3450613"/>
          </a:xfrm>
        </p:spPr>
        <p:txBody>
          <a:bodyPr>
            <a:normAutofit/>
          </a:bodyPr>
          <a:lstStyle/>
          <a:p>
            <a:r>
              <a:rPr lang="en-US" sz="2800" dirty="0"/>
              <a:t>To rebase, you would `git checkout feature` and then `git rebase master`. </a:t>
            </a:r>
            <a:endParaRPr lang="en-IN" sz="2800" dirty="0"/>
          </a:p>
        </p:txBody>
      </p:sp>
      <p:sp>
        <p:nvSpPr>
          <p:cNvPr id="4" name="Slide Number Placeholder 3">
            <a:extLst>
              <a:ext uri="{FF2B5EF4-FFF2-40B4-BE49-F238E27FC236}">
                <a16:creationId xmlns:a16="http://schemas.microsoft.com/office/drawing/2014/main" id="{312B371F-2D6E-81E4-BEBE-6C75368A06B5}"/>
              </a:ext>
            </a:extLst>
          </p:cNvPr>
          <p:cNvSpPr>
            <a:spLocks noGrp="1"/>
          </p:cNvSpPr>
          <p:nvPr>
            <p:ph type="sldNum" sz="quarter" idx="12"/>
          </p:nvPr>
        </p:nvSpPr>
        <p:spPr/>
        <p:txBody>
          <a:bodyPr/>
          <a:lstStyle/>
          <a:p>
            <a:fld id="{CBABCCC1-BF11-4F37-963E-1BCD5B23FD72}" type="slidenum">
              <a:rPr lang="en-IN" smtClean="0"/>
              <a:t>49</a:t>
            </a:fld>
            <a:endParaRPr lang="en-IN"/>
          </a:p>
        </p:txBody>
      </p:sp>
    </p:spTree>
    <p:extLst>
      <p:ext uri="{BB962C8B-B14F-4D97-AF65-F5344CB8AC3E}">
        <p14:creationId xmlns:p14="http://schemas.microsoft.com/office/powerpoint/2010/main" val="256373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1571-B157-B7F8-CA8B-50D39397E7A1}"/>
              </a:ext>
            </a:extLst>
          </p:cNvPr>
          <p:cNvSpPr>
            <a:spLocks noGrp="1"/>
          </p:cNvSpPr>
          <p:nvPr>
            <p:ph type="title"/>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Deploy Files to </a:t>
            </a:r>
            <a:r>
              <a:rPr lang="en-IN"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dirty="0">
                <a:effectLst/>
                <a:latin typeface="Calibri" panose="020F0502020204030204" pitchFamily="34" charset="0"/>
                <a:ea typeface="Calibri" panose="020F0502020204030204" pitchFamily="34" charset="0"/>
                <a:cs typeface="Times New Roman" panose="02020603050405020304" pitchFamily="18" charset="0"/>
              </a:rPr>
              <a:t> via GIT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1B72EE1-A063-BE06-F508-A1E440FCF3FF}"/>
              </a:ext>
            </a:extLst>
          </p:cNvPr>
          <p:cNvSpPr>
            <a:spLocks noGrp="1"/>
          </p:cNvSpPr>
          <p:nvPr>
            <p:ph idx="1"/>
          </p:nvPr>
        </p:nvSpPr>
        <p:spPr>
          <a:xfrm>
            <a:off x="409433" y="2015732"/>
            <a:ext cx="10645421" cy="345061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Install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gitbash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software</a:t>
            </a:r>
          </a:p>
          <a:p>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https://git-scm.com/downloads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E9F4DF2-1DC6-56E0-C6BE-6D00104808AA}"/>
              </a:ext>
            </a:extLst>
          </p:cNvPr>
          <p:cNvSpPr>
            <a:spLocks noGrp="1"/>
          </p:cNvSpPr>
          <p:nvPr>
            <p:ph type="sldNum" sz="quarter" idx="12"/>
          </p:nvPr>
        </p:nvSpPr>
        <p:spPr/>
        <p:txBody>
          <a:bodyPr/>
          <a:lstStyle/>
          <a:p>
            <a:fld id="{CBABCCC1-BF11-4F37-963E-1BCD5B23FD72}" type="slidenum">
              <a:rPr lang="en-IN" smtClean="0"/>
              <a:t>5</a:t>
            </a:fld>
            <a:endParaRPr lang="en-IN"/>
          </a:p>
        </p:txBody>
      </p:sp>
      <p:pic>
        <p:nvPicPr>
          <p:cNvPr id="5" name="Picture 4">
            <a:extLst>
              <a:ext uri="{FF2B5EF4-FFF2-40B4-BE49-F238E27FC236}">
                <a16:creationId xmlns:a16="http://schemas.microsoft.com/office/drawing/2014/main" id="{8561B582-02F3-2723-B257-BB21FE486BBA}"/>
              </a:ext>
            </a:extLst>
          </p:cNvPr>
          <p:cNvPicPr>
            <a:picLocks noChangeAspect="1"/>
          </p:cNvPicPr>
          <p:nvPr/>
        </p:nvPicPr>
        <p:blipFill>
          <a:blip r:embed="rId3"/>
          <a:stretch>
            <a:fillRect/>
          </a:stretch>
        </p:blipFill>
        <p:spPr>
          <a:xfrm>
            <a:off x="4332849" y="2032792"/>
            <a:ext cx="7582486" cy="3781154"/>
          </a:xfrm>
          <a:prstGeom prst="rect">
            <a:avLst/>
          </a:prstGeom>
        </p:spPr>
      </p:pic>
    </p:spTree>
    <p:extLst>
      <p:ext uri="{BB962C8B-B14F-4D97-AF65-F5344CB8AC3E}">
        <p14:creationId xmlns:p14="http://schemas.microsoft.com/office/powerpoint/2010/main" val="1227912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432E-5A60-9809-07D7-15B55FB9720A}"/>
              </a:ext>
            </a:extLst>
          </p:cNvPr>
          <p:cNvSpPr>
            <a:spLocks noGrp="1"/>
          </p:cNvSpPr>
          <p:nvPr>
            <p:ph type="title"/>
          </p:nvPr>
        </p:nvSpPr>
        <p:spPr/>
        <p:txBody>
          <a:bodyPr/>
          <a:lstStyle/>
          <a:p>
            <a:r>
              <a:rPr lang="en-IN" dirty="0"/>
              <a:t>git rebase: pros</a:t>
            </a:r>
          </a:p>
        </p:txBody>
      </p:sp>
      <p:sp>
        <p:nvSpPr>
          <p:cNvPr id="3" name="Content Placeholder 2">
            <a:extLst>
              <a:ext uri="{FF2B5EF4-FFF2-40B4-BE49-F238E27FC236}">
                <a16:creationId xmlns:a16="http://schemas.microsoft.com/office/drawing/2014/main" id="{40E2B36A-777C-7252-8081-AF4EC30DD784}"/>
              </a:ext>
            </a:extLst>
          </p:cNvPr>
          <p:cNvSpPr>
            <a:spLocks noGrp="1"/>
          </p:cNvSpPr>
          <p:nvPr>
            <p:ph idx="1"/>
          </p:nvPr>
        </p:nvSpPr>
        <p:spPr>
          <a:xfrm>
            <a:off x="327547" y="2015732"/>
            <a:ext cx="11600596" cy="4037749"/>
          </a:xfrm>
        </p:spPr>
        <p:txBody>
          <a:bodyPr>
            <a:normAutofit/>
          </a:bodyPr>
          <a:lstStyle/>
          <a:p>
            <a:r>
              <a:rPr lang="en-US" sz="2800" dirty="0"/>
              <a:t>To rebase, you would `git checkout feature` and then `git rebase master`.</a:t>
            </a:r>
          </a:p>
          <a:p>
            <a:pPr marL="0" indent="0">
              <a:buNone/>
            </a:pPr>
            <a:r>
              <a:rPr lang="en-US" sz="2800" dirty="0"/>
              <a:t> • Instead of creating a merge commit, rebase will move the entire feature branch to start from the tip of the master branch by rewriting the project history and creating brand new commits for each commit in the original branch. </a:t>
            </a:r>
            <a:endParaRPr lang="en-IN" sz="2800" dirty="0"/>
          </a:p>
        </p:txBody>
      </p:sp>
      <p:sp>
        <p:nvSpPr>
          <p:cNvPr id="4" name="Slide Number Placeholder 3">
            <a:extLst>
              <a:ext uri="{FF2B5EF4-FFF2-40B4-BE49-F238E27FC236}">
                <a16:creationId xmlns:a16="http://schemas.microsoft.com/office/drawing/2014/main" id="{835416C5-A605-0E47-F1FA-8C94B40B82E8}"/>
              </a:ext>
            </a:extLst>
          </p:cNvPr>
          <p:cNvSpPr>
            <a:spLocks noGrp="1"/>
          </p:cNvSpPr>
          <p:nvPr>
            <p:ph type="sldNum" sz="quarter" idx="12"/>
          </p:nvPr>
        </p:nvSpPr>
        <p:spPr/>
        <p:txBody>
          <a:bodyPr/>
          <a:lstStyle/>
          <a:p>
            <a:fld id="{CBABCCC1-BF11-4F37-963E-1BCD5B23FD72}" type="slidenum">
              <a:rPr lang="en-IN" smtClean="0"/>
              <a:t>50</a:t>
            </a:fld>
            <a:endParaRPr lang="en-IN"/>
          </a:p>
        </p:txBody>
      </p:sp>
    </p:spTree>
    <p:extLst>
      <p:ext uri="{BB962C8B-B14F-4D97-AF65-F5344CB8AC3E}">
        <p14:creationId xmlns:p14="http://schemas.microsoft.com/office/powerpoint/2010/main" val="1134615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5F80-55B7-DC2F-C90A-B1658F56FC4E}"/>
              </a:ext>
            </a:extLst>
          </p:cNvPr>
          <p:cNvSpPr>
            <a:spLocks noGrp="1"/>
          </p:cNvSpPr>
          <p:nvPr>
            <p:ph type="title"/>
          </p:nvPr>
        </p:nvSpPr>
        <p:spPr/>
        <p:txBody>
          <a:bodyPr/>
          <a:lstStyle/>
          <a:p>
            <a:r>
              <a:rPr lang="en-IN" dirty="0"/>
              <a:t>git rebase: cons</a:t>
            </a:r>
          </a:p>
        </p:txBody>
      </p:sp>
      <p:sp>
        <p:nvSpPr>
          <p:cNvPr id="3" name="Content Placeholder 2">
            <a:extLst>
              <a:ext uri="{FF2B5EF4-FFF2-40B4-BE49-F238E27FC236}">
                <a16:creationId xmlns:a16="http://schemas.microsoft.com/office/drawing/2014/main" id="{E55A7454-3B65-477B-4958-8D68FD90F97A}"/>
              </a:ext>
            </a:extLst>
          </p:cNvPr>
          <p:cNvSpPr>
            <a:spLocks noGrp="1"/>
          </p:cNvSpPr>
          <p:nvPr>
            <p:ph idx="1"/>
          </p:nvPr>
        </p:nvSpPr>
        <p:spPr>
          <a:xfrm>
            <a:off x="423081" y="2015732"/>
            <a:ext cx="11586949" cy="3450613"/>
          </a:xfrm>
        </p:spPr>
        <p:txBody>
          <a:bodyPr>
            <a:normAutofit/>
          </a:bodyPr>
          <a:lstStyle/>
          <a:p>
            <a:r>
              <a:rPr lang="en-US" sz="2800" dirty="0"/>
              <a:t>Because rebase rewrites project history, you lose the context provided by a merge commit, i.e. you won’t be able to see when upstream changes were actually integrated into the feature branch. </a:t>
            </a:r>
          </a:p>
          <a:p>
            <a:r>
              <a:rPr lang="en-US" sz="2800" dirty="0"/>
              <a:t>More importantly, you could potentially cause extreme difficulty by rebasing master to the tip of your feature branch, leading git to think that your master branch’s history has diverged from the rest </a:t>
            </a:r>
            <a:endParaRPr lang="en-IN" sz="2800" dirty="0"/>
          </a:p>
        </p:txBody>
      </p:sp>
      <p:sp>
        <p:nvSpPr>
          <p:cNvPr id="4" name="Slide Number Placeholder 3">
            <a:extLst>
              <a:ext uri="{FF2B5EF4-FFF2-40B4-BE49-F238E27FC236}">
                <a16:creationId xmlns:a16="http://schemas.microsoft.com/office/drawing/2014/main" id="{067A57C2-0FF0-F5CA-3254-2EC7911DECB2}"/>
              </a:ext>
            </a:extLst>
          </p:cNvPr>
          <p:cNvSpPr>
            <a:spLocks noGrp="1"/>
          </p:cNvSpPr>
          <p:nvPr>
            <p:ph type="sldNum" sz="quarter" idx="12"/>
          </p:nvPr>
        </p:nvSpPr>
        <p:spPr/>
        <p:txBody>
          <a:bodyPr/>
          <a:lstStyle/>
          <a:p>
            <a:fld id="{CBABCCC1-BF11-4F37-963E-1BCD5B23FD72}" type="slidenum">
              <a:rPr lang="en-IN" smtClean="0"/>
              <a:t>51</a:t>
            </a:fld>
            <a:endParaRPr lang="en-IN"/>
          </a:p>
        </p:txBody>
      </p:sp>
    </p:spTree>
    <p:extLst>
      <p:ext uri="{BB962C8B-B14F-4D97-AF65-F5344CB8AC3E}">
        <p14:creationId xmlns:p14="http://schemas.microsoft.com/office/powerpoint/2010/main" val="1086317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8C00-9CF8-EB50-DFF2-9442D9536A59}"/>
              </a:ext>
            </a:extLst>
          </p:cNvPr>
          <p:cNvSpPr>
            <a:spLocks noGrp="1"/>
          </p:cNvSpPr>
          <p:nvPr>
            <p:ph type="title"/>
          </p:nvPr>
        </p:nvSpPr>
        <p:spPr/>
        <p:txBody>
          <a:bodyPr/>
          <a:lstStyle/>
          <a:p>
            <a:r>
              <a:rPr lang="en-IN" dirty="0"/>
              <a:t>Merge conflicts</a:t>
            </a:r>
          </a:p>
        </p:txBody>
      </p:sp>
      <p:sp>
        <p:nvSpPr>
          <p:cNvPr id="3" name="Content Placeholder 2">
            <a:extLst>
              <a:ext uri="{FF2B5EF4-FFF2-40B4-BE49-F238E27FC236}">
                <a16:creationId xmlns:a16="http://schemas.microsoft.com/office/drawing/2014/main" id="{3FBA95E1-8777-E119-EBD1-BC3A0A045509}"/>
              </a:ext>
            </a:extLst>
          </p:cNvPr>
          <p:cNvSpPr>
            <a:spLocks noGrp="1"/>
          </p:cNvSpPr>
          <p:nvPr>
            <p:ph idx="1"/>
          </p:nvPr>
        </p:nvSpPr>
        <p:spPr>
          <a:xfrm>
            <a:off x="150125" y="2015732"/>
            <a:ext cx="11887200" cy="4037749"/>
          </a:xfrm>
        </p:spPr>
        <p:txBody>
          <a:bodyPr/>
          <a:lstStyle/>
          <a:p>
            <a:r>
              <a:rPr lang="en-US" dirty="0"/>
              <a:t>Merge conflicts arise when two members of the same development team work on the same file and try to merge in their respective changes. </a:t>
            </a:r>
          </a:p>
          <a:p>
            <a:r>
              <a:rPr lang="en-US" dirty="0"/>
              <a:t> The proper way to avoid merge conflicts would be to ensure that only one branch is fully committed, pushed, and merged to master, allowing the other branch to integrate any changes before attempting to push and merge to master. </a:t>
            </a:r>
          </a:p>
          <a:p>
            <a:r>
              <a:rPr lang="en-US" dirty="0"/>
              <a:t>If merge conflicts arise, don’t fret! Many text editors (as well as </a:t>
            </a:r>
            <a:r>
              <a:rPr lang="en-US" dirty="0" err="1"/>
              <a:t>Github</a:t>
            </a:r>
            <a:r>
              <a:rPr lang="en-US" dirty="0"/>
              <a:t>) provide tools to help track down conflicts and resolve them. Often times, it will show incoming changes juxtaposed with the current state of your file, and allow you to choose which to keep (one or both)</a:t>
            </a:r>
            <a:endParaRPr lang="en-IN" dirty="0"/>
          </a:p>
        </p:txBody>
      </p:sp>
      <p:sp>
        <p:nvSpPr>
          <p:cNvPr id="4" name="Slide Number Placeholder 3">
            <a:extLst>
              <a:ext uri="{FF2B5EF4-FFF2-40B4-BE49-F238E27FC236}">
                <a16:creationId xmlns:a16="http://schemas.microsoft.com/office/drawing/2014/main" id="{EB6DE916-DA15-2E06-4757-E2EDF8BE31BF}"/>
              </a:ext>
            </a:extLst>
          </p:cNvPr>
          <p:cNvSpPr>
            <a:spLocks noGrp="1"/>
          </p:cNvSpPr>
          <p:nvPr>
            <p:ph type="sldNum" sz="quarter" idx="12"/>
          </p:nvPr>
        </p:nvSpPr>
        <p:spPr/>
        <p:txBody>
          <a:bodyPr/>
          <a:lstStyle/>
          <a:p>
            <a:fld id="{CBABCCC1-BF11-4F37-963E-1BCD5B23FD72}" type="slidenum">
              <a:rPr lang="en-IN" smtClean="0"/>
              <a:t>52</a:t>
            </a:fld>
            <a:endParaRPr lang="en-IN"/>
          </a:p>
        </p:txBody>
      </p:sp>
    </p:spTree>
    <p:extLst>
      <p:ext uri="{BB962C8B-B14F-4D97-AF65-F5344CB8AC3E}">
        <p14:creationId xmlns:p14="http://schemas.microsoft.com/office/powerpoint/2010/main" val="992182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53</a:t>
            </a:fld>
            <a:endParaRPr lang="en-IN"/>
          </a:p>
        </p:txBody>
      </p:sp>
      <p:sp>
        <p:nvSpPr>
          <p:cNvPr id="7" name="Content Placeholder 2">
            <a:extLst>
              <a:ext uri="{FF2B5EF4-FFF2-40B4-BE49-F238E27FC236}">
                <a16:creationId xmlns:a16="http://schemas.microsoft.com/office/drawing/2014/main" id="{97C577F6-4995-BA7C-162D-8A64B0049014}"/>
              </a:ext>
            </a:extLst>
          </p:cNvPr>
          <p:cNvSpPr>
            <a:spLocks noGrp="1"/>
          </p:cNvSpPr>
          <p:nvPr>
            <p:ph idx="1"/>
          </p:nvPr>
        </p:nvSpPr>
        <p:spPr>
          <a:xfrm>
            <a:off x="978130" y="2170237"/>
            <a:ext cx="7886700" cy="3721099"/>
          </a:xfrm>
        </p:spPr>
        <p:txBody>
          <a:bodyPr/>
          <a:lstStyle/>
          <a:p>
            <a:pPr marL="514350" indent="-514350">
              <a:buFont typeface="+mj-lt"/>
              <a:buAutoNum type="arabicPeriod"/>
            </a:pPr>
            <a:r>
              <a:rPr lang="en-US" dirty="0"/>
              <a:t>Describe about work flow of </a:t>
            </a:r>
            <a:r>
              <a:rPr lang="en-GB" altLang="en-US" dirty="0" err="1"/>
              <a:t>github</a:t>
            </a:r>
            <a:r>
              <a:rPr lang="en-GB" altLang="en-US" dirty="0"/>
              <a:t>.</a:t>
            </a:r>
          </a:p>
          <a:p>
            <a:pPr>
              <a:buNone/>
            </a:pPr>
            <a:r>
              <a:rPr lang="en-US" dirty="0"/>
              <a:t>2.</a:t>
            </a:r>
            <a:r>
              <a:rPr lang="en-GB" dirty="0"/>
              <a:t>     List the Various commands in </a:t>
            </a:r>
            <a:r>
              <a:rPr lang="en-GB" dirty="0" err="1"/>
              <a:t>github</a:t>
            </a:r>
            <a:r>
              <a:rPr lang="en-GB" dirty="0"/>
              <a:t>.</a:t>
            </a:r>
          </a:p>
          <a:p>
            <a:pPr marL="514350" indent="-514350">
              <a:buAutoNum type="arabicPeriod" startAt="3"/>
            </a:pPr>
            <a:r>
              <a:rPr lang="en-GB" dirty="0"/>
              <a:t>Difference between branching and merging in </a:t>
            </a:r>
            <a:r>
              <a:rPr lang="en-GB" dirty="0" err="1"/>
              <a:t>github</a:t>
            </a:r>
            <a:endParaRPr lang="en-GB" altLang="en-US" dirty="0"/>
          </a:p>
          <a:p>
            <a:pPr marL="514350" indent="-514350">
              <a:buAutoNum type="arabicPeriod" startAt="3"/>
            </a:pPr>
            <a:r>
              <a:rPr lang="en-GB" dirty="0"/>
              <a:t>Importance of installing and deploying a file in </a:t>
            </a:r>
            <a:r>
              <a:rPr lang="en-GB" dirty="0" err="1"/>
              <a:t>github</a:t>
            </a:r>
            <a:r>
              <a:rPr lang="en-GB" dirty="0"/>
              <a:t> via </a:t>
            </a:r>
            <a:r>
              <a:rPr lang="en-GB" dirty="0" err="1"/>
              <a:t>gitbash</a:t>
            </a:r>
            <a:r>
              <a:rPr lang="en-GB" altLang="en-US" dirty="0"/>
              <a:t>.</a:t>
            </a:r>
          </a:p>
          <a:p>
            <a:pPr marL="514350" indent="-514350">
              <a:buAutoNum type="arabicPeriod" startAt="3"/>
            </a:pPr>
            <a:r>
              <a:rPr lang="en-GB" dirty="0"/>
              <a:t>Infer about pros and cons on git rebase in project management.</a:t>
            </a:r>
          </a:p>
          <a:p>
            <a:pPr>
              <a:buNone/>
            </a:pPr>
            <a:endParaRPr lang="en-GB" dirty="0"/>
          </a:p>
          <a:p>
            <a:pPr>
              <a:buNone/>
            </a:pPr>
            <a:endParaRPr lang="en-US" dirty="0"/>
          </a:p>
        </p:txBody>
      </p:sp>
    </p:spTree>
    <p:extLst>
      <p:ext uri="{BB962C8B-B14F-4D97-AF65-F5344CB8AC3E}">
        <p14:creationId xmlns:p14="http://schemas.microsoft.com/office/powerpoint/2010/main" val="61901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54</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t>55</a:t>
            </a:fld>
            <a:endParaRPr lang="en-IN"/>
          </a:p>
        </p:txBody>
      </p:sp>
      <p:sp>
        <p:nvSpPr>
          <p:cNvPr id="6" name="Rounded Rectangle 3">
            <a:extLst>
              <a:ext uri="{FF2B5EF4-FFF2-40B4-BE49-F238E27FC236}">
                <a16:creationId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46A0-F240-C8FF-C4D1-56E92238FADF}"/>
              </a:ext>
            </a:extLst>
          </p:cNvPr>
          <p:cNvSpPr>
            <a:spLocks noGrp="1"/>
          </p:cNvSpPr>
          <p:nvPr>
            <p:ph type="title"/>
          </p:nvPr>
        </p:nvSpPr>
        <p:spPr/>
        <p:txBody>
          <a:bodyPr/>
          <a:lstStyle/>
          <a:p>
            <a:r>
              <a:rPr lang="en-IN" dirty="0"/>
              <a:t>Configuring git</a:t>
            </a:r>
          </a:p>
        </p:txBody>
      </p:sp>
      <p:sp>
        <p:nvSpPr>
          <p:cNvPr id="4" name="Slide Number Placeholder 3">
            <a:extLst>
              <a:ext uri="{FF2B5EF4-FFF2-40B4-BE49-F238E27FC236}">
                <a16:creationId xmlns:a16="http://schemas.microsoft.com/office/drawing/2014/main" id="{E253A720-0865-3F95-C4F1-3380F6829410}"/>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6" name="Content Placeholder 5">
            <a:extLst>
              <a:ext uri="{FF2B5EF4-FFF2-40B4-BE49-F238E27FC236}">
                <a16:creationId xmlns:a16="http://schemas.microsoft.com/office/drawing/2014/main" id="{479AECB4-E892-ECF1-BC53-E7B066D66B27}"/>
              </a:ext>
            </a:extLst>
          </p:cNvPr>
          <p:cNvSpPr>
            <a:spLocks noGrp="1"/>
          </p:cNvSpPr>
          <p:nvPr>
            <p:ph idx="1"/>
          </p:nvPr>
        </p:nvSpPr>
        <p:spPr/>
        <p:txBody>
          <a:bodyPr>
            <a:normAutofit fontScale="92500" lnSpcReduction="20000"/>
          </a:bodyPr>
          <a:lstStyle/>
          <a:p>
            <a:r>
              <a:rPr lang="en-US" dirty="0"/>
              <a:t># Set your name</a:t>
            </a:r>
          </a:p>
          <a:p>
            <a:r>
              <a:rPr lang="en-US" dirty="0"/>
              <a:t>git config --global user.name "Your Name"</a:t>
            </a:r>
          </a:p>
          <a:p>
            <a:endParaRPr lang="en-US" dirty="0"/>
          </a:p>
          <a:p>
            <a:r>
              <a:rPr lang="en-US" dirty="0"/>
              <a:t># Set your email</a:t>
            </a:r>
          </a:p>
          <a:p>
            <a:r>
              <a:rPr lang="en-US" dirty="0"/>
              <a:t>git config --global </a:t>
            </a:r>
            <a:r>
              <a:rPr lang="en-US" dirty="0" err="1"/>
              <a:t>user.email</a:t>
            </a:r>
            <a:r>
              <a:rPr lang="en-US" dirty="0"/>
              <a:t> "bindugarikapati7@gmail.com"</a:t>
            </a:r>
          </a:p>
          <a:p>
            <a:endParaRPr lang="en-US" dirty="0"/>
          </a:p>
          <a:p>
            <a:r>
              <a:rPr lang="en-US" dirty="0"/>
              <a:t># Verify the configuration</a:t>
            </a:r>
          </a:p>
          <a:p>
            <a:r>
              <a:rPr lang="en-US" dirty="0"/>
              <a:t>git config --global --list</a:t>
            </a:r>
          </a:p>
          <a:p>
            <a:endParaRPr lang="en-IN" dirty="0"/>
          </a:p>
        </p:txBody>
      </p:sp>
    </p:spTree>
    <p:extLst>
      <p:ext uri="{BB962C8B-B14F-4D97-AF65-F5344CB8AC3E}">
        <p14:creationId xmlns:p14="http://schemas.microsoft.com/office/powerpoint/2010/main" val="410643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D7B25-9627-5D80-FC2F-0974471EBA5D}"/>
              </a:ext>
            </a:extLst>
          </p:cNvPr>
          <p:cNvSpPr>
            <a:spLocks noGrp="1"/>
          </p:cNvSpPr>
          <p:nvPr>
            <p:ph idx="1"/>
          </p:nvPr>
        </p:nvSpPr>
        <p:spPr/>
        <p:txBody>
          <a:bodyPr/>
          <a:lstStyle/>
          <a:p>
            <a:r>
              <a:rPr lang="en-IN" dirty="0"/>
              <a:t>$ git config --global user.name "Bindu </a:t>
            </a:r>
            <a:r>
              <a:rPr lang="en-IN" dirty="0" err="1"/>
              <a:t>Garikapati</a:t>
            </a:r>
            <a:r>
              <a:rPr lang="en-IN" dirty="0"/>
              <a:t>"</a:t>
            </a:r>
          </a:p>
          <a:p>
            <a:r>
              <a:rPr lang="en-IN" dirty="0"/>
              <a:t>$ git config --global </a:t>
            </a:r>
            <a:r>
              <a:rPr lang="en-IN" dirty="0" err="1"/>
              <a:t>user.email</a:t>
            </a:r>
            <a:r>
              <a:rPr lang="en-IN" dirty="0"/>
              <a:t> "bindugarikapati7@gmail.com"</a:t>
            </a:r>
          </a:p>
          <a:p>
            <a:r>
              <a:rPr lang="en-IN" dirty="0"/>
              <a:t>$ git config --global --list</a:t>
            </a:r>
          </a:p>
          <a:p>
            <a:r>
              <a:rPr lang="en-IN" dirty="0"/>
              <a:t>user.name=Bindu </a:t>
            </a:r>
            <a:r>
              <a:rPr lang="en-IN" dirty="0" err="1"/>
              <a:t>Garikapati</a:t>
            </a:r>
            <a:endParaRPr lang="en-IN" dirty="0"/>
          </a:p>
          <a:p>
            <a:r>
              <a:rPr lang="en-IN" dirty="0"/>
              <a:t>user.email=bindugarikapati7@gmail.com</a:t>
            </a:r>
          </a:p>
          <a:p>
            <a:endParaRPr lang="en-IN" dirty="0"/>
          </a:p>
        </p:txBody>
      </p:sp>
      <p:sp>
        <p:nvSpPr>
          <p:cNvPr id="4" name="Slide Number Placeholder 3">
            <a:extLst>
              <a:ext uri="{FF2B5EF4-FFF2-40B4-BE49-F238E27FC236}">
                <a16:creationId xmlns:a16="http://schemas.microsoft.com/office/drawing/2014/main" id="{79F4244C-2A43-7028-062C-D98B53D4163B}"/>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5" name="Rectangle 1">
            <a:extLst>
              <a:ext uri="{FF2B5EF4-FFF2-40B4-BE49-F238E27FC236}">
                <a16:creationId xmlns:a16="http://schemas.microsoft.com/office/drawing/2014/main" id="{CC96B9BE-8687-C088-EAC5-F019F2CCD332}"/>
              </a:ext>
            </a:extLst>
          </p:cNvPr>
          <p:cNvSpPr>
            <a:spLocks noGrp="1" noChangeArrowheads="1"/>
          </p:cNvSpPr>
          <p:nvPr>
            <p:ph type="title"/>
          </p:nvPr>
        </p:nvSpPr>
        <p:spPr bwMode="auto">
          <a:xfrm>
            <a:off x="1294361" y="1006271"/>
            <a:ext cx="6409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3">
                    <a:lumMod val="75000"/>
                  </a:schemeClr>
                </a:solidFill>
                <a:effectLst/>
                <a:latin typeface="Times New Roman" panose="02020603050405020304" pitchFamily="18" charset="0"/>
                <a:cs typeface="Times New Roman" panose="02020603050405020304" pitchFamily="18" charset="0"/>
              </a:rPr>
              <a:t>configure Git with the email ID bindugarikapati7@gmail.com: </a:t>
            </a:r>
          </a:p>
        </p:txBody>
      </p:sp>
    </p:spTree>
    <p:extLst>
      <p:ext uri="{BB962C8B-B14F-4D97-AF65-F5344CB8AC3E}">
        <p14:creationId xmlns:p14="http://schemas.microsoft.com/office/powerpoint/2010/main" val="9859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D56C-ED36-91C0-9CF2-DBD4968F09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724FC4-1DB7-E80C-CFB1-87876365A018}"/>
              </a:ext>
            </a:extLst>
          </p:cNvPr>
          <p:cNvSpPr>
            <a:spLocks noGrp="1"/>
          </p:cNvSpPr>
          <p:nvPr>
            <p:ph idx="1"/>
          </p:nvPr>
        </p:nvSpPr>
        <p:spPr/>
        <p:txBody>
          <a:bodyPr/>
          <a:lstStyle/>
          <a:p>
            <a:pPr marL="0" indent="0">
              <a:buNone/>
            </a:pPr>
            <a:r>
              <a:rPr lang="en-US" b="1" dirty="0">
                <a:solidFill>
                  <a:schemeClr val="accent3">
                    <a:lumMod val="75000"/>
                  </a:schemeClr>
                </a:solidFill>
              </a:rPr>
              <a:t>Initialize a Git Repository:</a:t>
            </a:r>
          </a:p>
          <a:p>
            <a:r>
              <a:rPr lang="en-US" dirty="0"/>
              <a:t>$ git </a:t>
            </a:r>
            <a:r>
              <a:rPr lang="en-US" dirty="0" err="1"/>
              <a:t>initInitialized</a:t>
            </a:r>
            <a:r>
              <a:rPr lang="en-US" dirty="0"/>
              <a:t> empty Git repository in /path/to/your/directory/.git/</a:t>
            </a:r>
          </a:p>
          <a:p>
            <a:pPr marL="0" indent="0">
              <a:buNone/>
            </a:pPr>
            <a:r>
              <a:rPr lang="en-US" b="1" dirty="0">
                <a:solidFill>
                  <a:schemeClr val="accent3">
                    <a:lumMod val="75000"/>
                  </a:schemeClr>
                </a:solidFill>
              </a:rPr>
              <a:t>Create Text Files:</a:t>
            </a:r>
          </a:p>
          <a:p>
            <a:r>
              <a:rPr lang="en-US" dirty="0"/>
              <a:t>$ echo "Hello, this is my first file." &gt; file1.txt</a:t>
            </a:r>
          </a:p>
          <a:p>
            <a:r>
              <a:rPr lang="en-US" dirty="0"/>
              <a:t>$ echo "This is my second file." &gt; file2.txt</a:t>
            </a:r>
          </a:p>
          <a:p>
            <a:endParaRPr lang="en-IN" dirty="0"/>
          </a:p>
        </p:txBody>
      </p:sp>
      <p:sp>
        <p:nvSpPr>
          <p:cNvPr id="4" name="Slide Number Placeholder 3">
            <a:extLst>
              <a:ext uri="{FF2B5EF4-FFF2-40B4-BE49-F238E27FC236}">
                <a16:creationId xmlns:a16="http://schemas.microsoft.com/office/drawing/2014/main" id="{104B49F5-E0D4-7F14-235D-B8A27BE77A08}"/>
              </a:ext>
            </a:extLst>
          </p:cNvPr>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329103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3B3A-16DC-7D44-323D-2DF8893DC25F}"/>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2FFDAC94-1385-36C6-F0F3-D0780940C527}"/>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6" name="Content Placeholder 5">
            <a:extLst>
              <a:ext uri="{FF2B5EF4-FFF2-40B4-BE49-F238E27FC236}">
                <a16:creationId xmlns:a16="http://schemas.microsoft.com/office/drawing/2014/main" id="{E1121A6B-5634-C435-4D76-C4CC602E145A}"/>
              </a:ext>
            </a:extLst>
          </p:cNvPr>
          <p:cNvSpPr>
            <a:spLocks noGrp="1"/>
          </p:cNvSpPr>
          <p:nvPr>
            <p:ph idx="1"/>
          </p:nvPr>
        </p:nvSpPr>
        <p:spPr/>
        <p:txBody>
          <a:bodyPr>
            <a:normAutofit fontScale="92500" lnSpcReduction="20000"/>
          </a:bodyPr>
          <a:lstStyle/>
          <a:p>
            <a:pPr marL="0" indent="0">
              <a:buNone/>
            </a:pPr>
            <a:r>
              <a:rPr lang="en-IN" b="1" dirty="0">
                <a:solidFill>
                  <a:schemeClr val="accent3">
                    <a:lumMod val="75000"/>
                  </a:schemeClr>
                </a:solidFill>
              </a:rPr>
              <a:t>Check the Status: </a:t>
            </a:r>
            <a:r>
              <a:rPr lang="en-US" b="1" dirty="0"/>
              <a:t>$ git status</a:t>
            </a:r>
          </a:p>
          <a:p>
            <a:pPr marL="0" indent="0">
              <a:buNone/>
            </a:pPr>
            <a:r>
              <a:rPr lang="en-US" dirty="0">
                <a:latin typeface="Times New Roman" panose="02020603050405020304" pitchFamily="18" charset="0"/>
                <a:cs typeface="Times New Roman" panose="02020603050405020304" pitchFamily="18" charset="0"/>
              </a:rPr>
              <a:t>On branch main</a:t>
            </a:r>
          </a:p>
          <a:p>
            <a:pPr marL="0" indent="0">
              <a:buNone/>
            </a:pPr>
            <a:r>
              <a:rPr lang="en-US" dirty="0">
                <a:latin typeface="Times New Roman" panose="02020603050405020304" pitchFamily="18" charset="0"/>
                <a:cs typeface="Times New Roman" panose="02020603050405020304" pitchFamily="18" charset="0"/>
              </a:rPr>
              <a:t>No commits yet</a:t>
            </a:r>
          </a:p>
          <a:p>
            <a:pPr marL="0" indent="0">
              <a:buNone/>
            </a:pPr>
            <a:r>
              <a:rPr lang="en-US" dirty="0">
                <a:latin typeface="Times New Roman" panose="02020603050405020304" pitchFamily="18" charset="0"/>
                <a:cs typeface="Times New Roman" panose="02020603050405020304" pitchFamily="18" charset="0"/>
              </a:rPr>
              <a:t>Untracked files:</a:t>
            </a:r>
          </a:p>
          <a:p>
            <a:pPr marL="0" indent="0">
              <a:buNone/>
            </a:pPr>
            <a:r>
              <a:rPr lang="en-US" dirty="0">
                <a:latin typeface="Times New Roman" panose="02020603050405020304" pitchFamily="18" charset="0"/>
                <a:cs typeface="Times New Roman" panose="02020603050405020304" pitchFamily="18" charset="0"/>
              </a:rPr>
              <a:t>  (use "git add &lt;file&gt;..." to include in what will be committed)</a:t>
            </a:r>
          </a:p>
          <a:p>
            <a:pPr marL="0" indent="0">
              <a:buNone/>
            </a:pPr>
            <a:r>
              <a:rPr lang="en-US" dirty="0">
                <a:latin typeface="Times New Roman" panose="02020603050405020304" pitchFamily="18" charset="0"/>
                <a:cs typeface="Times New Roman" panose="02020603050405020304" pitchFamily="18" charset="0"/>
              </a:rPr>
              <a:t>	file1.txt</a:t>
            </a:r>
          </a:p>
          <a:p>
            <a:pPr marL="0" indent="0">
              <a:buNone/>
            </a:pPr>
            <a:r>
              <a:rPr lang="en-US" dirty="0">
                <a:latin typeface="Times New Roman" panose="02020603050405020304" pitchFamily="18" charset="0"/>
                <a:cs typeface="Times New Roman" panose="02020603050405020304" pitchFamily="18" charset="0"/>
              </a:rPr>
              <a:t>	file2.txt</a:t>
            </a:r>
          </a:p>
          <a:p>
            <a:pPr marL="0" indent="0">
              <a:buNone/>
            </a:pPr>
            <a:r>
              <a:rPr lang="en-US" dirty="0">
                <a:latin typeface="Times New Roman" panose="02020603050405020304" pitchFamily="18" charset="0"/>
                <a:cs typeface="Times New Roman" panose="02020603050405020304" pitchFamily="18" charset="0"/>
              </a:rPr>
              <a:t>nothing added to commit but untracked files present (use "git add" to track)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b="1" dirty="0">
              <a:solidFill>
                <a:schemeClr val="accent3">
                  <a:lumMod val="75000"/>
                </a:schemeClr>
              </a:solidFill>
            </a:endParaRPr>
          </a:p>
        </p:txBody>
      </p:sp>
    </p:spTree>
    <p:extLst>
      <p:ext uri="{BB962C8B-B14F-4D97-AF65-F5344CB8AC3E}">
        <p14:creationId xmlns:p14="http://schemas.microsoft.com/office/powerpoint/2010/main" val="25735034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827</TotalTime>
  <Words>2206</Words>
  <Application>Microsoft Office PowerPoint</Application>
  <PresentationFormat>Widescreen</PresentationFormat>
  <Paragraphs>255</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 Unicode MS</vt:lpstr>
      <vt:lpstr>BioRhyme ExtraBold</vt:lpstr>
      <vt:lpstr>Calibri</vt:lpstr>
      <vt:lpstr>Gill Sans Light</vt:lpstr>
      <vt:lpstr>Gill Sans MT</vt:lpstr>
      <vt:lpstr>Lucida Grande</vt:lpstr>
      <vt:lpstr>Poppins</vt:lpstr>
      <vt:lpstr>Times New Roman</vt:lpstr>
      <vt:lpstr>Gallery</vt:lpstr>
      <vt:lpstr>PowerPoint Presentation</vt:lpstr>
      <vt:lpstr>PowerPoint Presentation</vt:lpstr>
      <vt:lpstr>What is Git?</vt:lpstr>
      <vt:lpstr>PowerPoint Presentation</vt:lpstr>
      <vt:lpstr>Deploy Files to Github via GIT </vt:lpstr>
      <vt:lpstr>Configuring git</vt:lpstr>
      <vt:lpstr>configure Git with the email ID bindugarikapati7@gmail.com: </vt:lpstr>
      <vt:lpstr>PowerPoint Presentation</vt:lpstr>
      <vt:lpstr>PowerPoint Presentation</vt:lpstr>
      <vt:lpstr>PowerPoint Presentation</vt:lpstr>
      <vt:lpstr>PowerPoint Presentation</vt:lpstr>
      <vt:lpstr>PowerPoint Presentation</vt:lpstr>
      <vt:lpstr>Generate the SSH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git with Github</vt:lpstr>
      <vt:lpstr>Connecting git with Github</vt:lpstr>
      <vt:lpstr>PowerPoint Presentation</vt:lpstr>
      <vt:lpstr>Basic git / Github workflow</vt:lpstr>
      <vt:lpstr>Basic git / Github workflow</vt:lpstr>
      <vt:lpstr>git branching</vt:lpstr>
      <vt:lpstr>Merging vs Rebasing</vt:lpstr>
      <vt:lpstr>git merge: pros</vt:lpstr>
      <vt:lpstr>git merge: cons</vt:lpstr>
      <vt:lpstr>git rebase: pros</vt:lpstr>
      <vt:lpstr>git rebase: pros</vt:lpstr>
      <vt:lpstr>git rebase: cons</vt:lpstr>
      <vt:lpstr>Merge conflicts</vt:lpstr>
      <vt:lpstr>SELF-ASSESSMENT QUESTIONS</vt:lpstr>
      <vt:lpstr>REFERENCES FOR FURTHER LEARNING OF THE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Mrs.G Bindu</cp:lastModifiedBy>
  <cp:revision>45</cp:revision>
  <dcterms:created xsi:type="dcterms:W3CDTF">2023-05-02T16:26:12Z</dcterms:created>
  <dcterms:modified xsi:type="dcterms:W3CDTF">2024-12-19T05:39:14Z</dcterms:modified>
</cp:coreProperties>
</file>