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handoutMasterIdLst>
    <p:handoutMasterId r:id="rId19"/>
  </p:handoutMasterIdLst>
  <p:sldIdLst>
    <p:sldId id="257" r:id="rId2"/>
    <p:sldId id="280" r:id="rId3"/>
    <p:sldId id="281" r:id="rId4"/>
    <p:sldId id="282" r:id="rId5"/>
    <p:sldId id="302" r:id="rId6"/>
    <p:sldId id="303" r:id="rId7"/>
    <p:sldId id="305" r:id="rId8"/>
    <p:sldId id="304" r:id="rId9"/>
    <p:sldId id="306" r:id="rId10"/>
    <p:sldId id="307" r:id="rId11"/>
    <p:sldId id="308" r:id="rId12"/>
    <p:sldId id="309" r:id="rId13"/>
    <p:sldId id="310" r:id="rId14"/>
    <p:sldId id="311" r:id="rId15"/>
    <p:sldId id="312" r:id="rId16"/>
    <p:sldId id="31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342"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24-06-2024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367802937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96241609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microservices.today/CI-CD-Solution-with-AWS/" TargetMode="External"/><Relationship Id="rId3" Type="http://schemas.openxmlformats.org/officeDocument/2006/relationships/hyperlink" Target="https://aws.amazon.com/getting-started/projects/set-up-ci-cd-pipeline/" TargetMode="External"/><Relationship Id="rId7" Type="http://schemas.openxmlformats.org/officeDocument/2006/relationships/hyperlink" Target="https://medium.com/@tomershaiman/building-a-ci-cd-pipeline-on-azure-kubernetes-service-aks-part-1-5d2b3a7968ca" TargetMode="External"/><Relationship Id="rId2" Type="http://schemas.openxmlformats.org/officeDocument/2006/relationships/hyperlink" Target="https://dzone.com/articles/learn-how-to-setup-a-cicd-pipeline-from-scratch" TargetMode="External"/><Relationship Id="rId1" Type="http://schemas.openxmlformats.org/officeDocument/2006/relationships/slideLayout" Target="../slideLayouts/slideLayout2.xml"/><Relationship Id="rId6" Type="http://schemas.openxmlformats.org/officeDocument/2006/relationships/hyperlink" Target="https://aws.amazon.com/getting-started/tutorials/continuous-deployment-pipeline/" TargetMode="External"/><Relationship Id="rId5" Type="http://schemas.openxmlformats.org/officeDocument/2006/relationships/hyperlink" Target="https://xebialabs.com/the-ultimate-devops-tool-chest/" TargetMode="External"/><Relationship Id="rId4" Type="http://schemas.openxmlformats.org/officeDocument/2006/relationships/hyperlink" Target="https://xebialabs.com/periodic-table-of-devops-tool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cs typeface="Poppins" panose="00000500000000000000" pitchFamily="2" charset="0"/>
                <a:sym typeface="BioRhyme ExtraBold"/>
              </a:rPr>
              <a:t>    COURSE NAME – Cloud and </a:t>
            </a:r>
            <a:r>
              <a:rPr lang="en-US" b="1" dirty="0" err="1">
                <a:solidFill>
                  <a:srgbClr val="C00000"/>
                </a:solidFill>
                <a:cs typeface="Poppins" panose="00000500000000000000" pitchFamily="2" charset="0"/>
                <a:sym typeface="BioRhyme ExtraBold"/>
              </a:rPr>
              <a:t>devops</a:t>
            </a:r>
            <a:br>
              <a:rPr lang="en-US" b="1" dirty="0" err="1">
                <a:solidFill>
                  <a:srgbClr val="C00000"/>
                </a:solidFill>
                <a:cs typeface="Poppins" panose="00000500000000000000" pitchFamily="2" charset="0"/>
                <a:sym typeface="BioRhyme ExtraBold"/>
              </a:rPr>
            </a:br>
            <a:r>
              <a:rPr lang="en-US" b="1" dirty="0" err="1">
                <a:solidFill>
                  <a:srgbClr val="C00000"/>
                </a:solidFill>
                <a:cs typeface="Poppins" panose="00000500000000000000" pitchFamily="2" charset="0"/>
                <a:sym typeface="BioRhyme ExtraBold"/>
              </a:rPr>
              <a:t>              </a:t>
            </a:r>
            <a:r>
              <a:rPr lang="en-US" b="1" dirty="0">
                <a:solidFill>
                  <a:srgbClr val="C00000"/>
                </a:solidFill>
                <a:cs typeface="Poppins" panose="00000500000000000000" pitchFamily="2" charset="0"/>
                <a:sym typeface="BioRhyme ExtraBold"/>
              </a:rPr>
              <a:t>COURSE CODE:22CS2243F</a:t>
            </a:r>
            <a:endParaRPr lang="en-IN"/>
          </a:p>
        </p:txBody>
      </p:sp>
      <p:sp>
        <p:nvSpPr>
          <p:cNvPr id="3" name="Content Placeholder 2"/>
          <p:cNvSpPr>
            <a:spLocks noGrp="1"/>
          </p:cNvSpPr>
          <p:nvPr>
            <p:ph idx="1"/>
          </p:nvPr>
        </p:nvSpPr>
        <p:spPr/>
        <p:txBody>
          <a:bodyPr>
            <a:norm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Cohort-E27 (SEDP)</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Software engineering mis and </a:t>
            </a:r>
            <a:r>
              <a:rPr lang="en-US" sz="2800" b="1" cap="all" dirty="0" err="1">
                <a:solidFill>
                  <a:srgbClr val="C00000"/>
                </a:solidFill>
                <a:cs typeface="Poppins" panose="00000500000000000000" pitchFamily="2" charset="0"/>
                <a:sym typeface="BioRhyme ExtraBold"/>
              </a:rPr>
              <a:t>Devops</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prepared by </a:t>
            </a:r>
            <a:r>
              <a:rPr lang="en-US" sz="2800" b="1" cap="all" dirty="0" smtClean="0">
                <a:solidFill>
                  <a:srgbClr val="C00000"/>
                </a:solidFill>
                <a:cs typeface="Poppins" panose="00000500000000000000" pitchFamily="2" charset="0"/>
                <a:sym typeface="BioRhyme ExtraBold"/>
              </a:rPr>
              <a:t>:</a:t>
            </a:r>
            <a:r>
              <a:rPr lang="en-US" sz="2800" b="1" cap="all" dirty="0" err="1" smtClean="0">
                <a:solidFill>
                  <a:srgbClr val="C00000"/>
                </a:solidFill>
                <a:cs typeface="Poppins" panose="00000500000000000000" pitchFamily="2" charset="0"/>
                <a:sym typeface="BioRhyme ExtraBold"/>
              </a:rPr>
              <a:t>Anjaneyulu</a:t>
            </a:r>
            <a:r>
              <a:rPr lang="en-US" sz="2800" b="1" cap="all" dirty="0" smtClean="0">
                <a:solidFill>
                  <a:srgbClr val="C00000"/>
                </a:solidFill>
                <a:cs typeface="Poppins" panose="00000500000000000000" pitchFamily="2" charset="0"/>
                <a:sym typeface="BioRhyme ExtraBold"/>
              </a:rPr>
              <a:t> .G</a:t>
            </a:r>
            <a:endParaRPr lang="en-US" sz="28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800" b="1" cap="all" dirty="0" err="1">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Topic:</a:t>
            </a:r>
          </a:p>
          <a:p>
            <a:pPr marL="0" indent="0" algn="ctr">
              <a:buNone/>
            </a:pPr>
            <a:r>
              <a:rPr lang="en-US" sz="2800" b="1" cap="all" dirty="0">
                <a:solidFill>
                  <a:srgbClr val="C00000"/>
                </a:solidFill>
                <a:cs typeface="Poppins" panose="00000500000000000000" pitchFamily="2" charset="0"/>
              </a:rPr>
              <a:t>introduction  to cloud computing </a:t>
            </a:r>
          </a:p>
          <a:p>
            <a:pPr marR="0" lvl="0" indent="0" algn="ctr">
              <a:spcBef>
                <a:spcPts val="0"/>
              </a:spcBef>
              <a:spcAft>
                <a:spcPts val="0"/>
              </a:spcAft>
              <a:buNone/>
            </a:pPr>
            <a:endParaRPr lang="en-US" sz="28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800" b="1" dirty="0">
              <a:solidFill>
                <a:schemeClr val="bg1">
                  <a:lumMod val="50000"/>
                </a:schemeClr>
              </a:solidFill>
              <a:ea typeface="BioRhyme ExtraBold"/>
              <a:cs typeface="Poppins" panose="00000500000000000000" pitchFamily="2" charset="0"/>
              <a:sym typeface="BioRhyme ExtraBold"/>
            </a:endParaRPr>
          </a:p>
          <a:p>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sym typeface="+mn-ea"/>
              </a:rPr>
              <a:t>Compliance with standard procedures and operations: Specific procedures have to be put in place when deploying and executing applications according to third-party compliance standards. This is not possible in the case of the publ</a:t>
            </a:r>
          </a:p>
          <a:p>
            <a:r>
              <a:rPr lang="en-US">
                <a:sym typeface="+mn-ea"/>
              </a:rPr>
              <a:t>The restricted area of operations: Private cloud is accessible within a particular area. So the area of accessibility is restricted.</a:t>
            </a:r>
            <a:endParaRPr lang="en-US"/>
          </a:p>
          <a:p>
            <a:r>
              <a:rPr lang="en-US">
                <a:sym typeface="+mn-ea"/>
              </a:rPr>
              <a:t>Expertise requires:  In the private cloud security concerns are less since customer data and other sensitive information do not flow out of private infrastructure. Hence skilled people are required to manage &amp; operate cloud services.</a:t>
            </a:r>
            <a:endParaRPr lang="en-US"/>
          </a:p>
          <a:p>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hybrid cloud</a:t>
            </a:r>
          </a:p>
        </p:txBody>
      </p:sp>
      <p:sp>
        <p:nvSpPr>
          <p:cNvPr id="3" name="Content Placeholder 2"/>
          <p:cNvSpPr>
            <a:spLocks noGrp="1"/>
          </p:cNvSpPr>
          <p:nvPr>
            <p:ph idx="1"/>
          </p:nvPr>
        </p:nvSpPr>
        <p:spPr/>
        <p:txBody>
          <a:bodyPr>
            <a:normAutofit fontScale="25000" lnSpcReduction="20000"/>
          </a:bodyPr>
          <a:lstStyle/>
          <a:p>
            <a:r>
              <a:rPr lang="en-US" sz="8000"/>
              <a:t>A hybrid cloud is a heterogeneous distributed system formed by combining facilities of the public cloud and private cloud. </a:t>
            </a:r>
          </a:p>
          <a:p>
            <a:r>
              <a:rPr lang="en-US" sz="8000"/>
              <a:t>For this reason, they are also called heterogeneous clouds. </a:t>
            </a:r>
          </a:p>
          <a:p>
            <a:r>
              <a:rPr lang="en-US" sz="8000"/>
              <a:t>A major drawback of private deployments is the inability to scale on-demand and efficiently address peak loads. </a:t>
            </a:r>
          </a:p>
          <a:p>
            <a:r>
              <a:rPr lang="en-US" sz="8000"/>
              <a:t>Here public clouds are needed. Hence, a hybrid cloud takes advantage of both public and private clouds. </a:t>
            </a:r>
          </a:p>
          <a:p>
            <a:r>
              <a:rPr lang="en-US" sz="8000"/>
              <a:t>Examples: AWS Outposts, Azure Stack, Google Anthos, IBM Cloud Satellite, Oracle Cloud at Customer</a:t>
            </a:r>
          </a:p>
          <a:p>
            <a:endParaRPr lang="en-US" sz="8000"/>
          </a:p>
        </p:txBody>
      </p:sp>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&amp; disadvanatages</a:t>
            </a:r>
          </a:p>
        </p:txBody>
      </p:sp>
      <p:sp>
        <p:nvSpPr>
          <p:cNvPr id="3" name="Content Placeholder 2"/>
          <p:cNvSpPr>
            <a:spLocks noGrp="1"/>
          </p:cNvSpPr>
          <p:nvPr>
            <p:ph idx="1"/>
          </p:nvPr>
        </p:nvSpPr>
        <p:spPr/>
        <p:txBody>
          <a:bodyPr>
            <a:noAutofit/>
          </a:bodyPr>
          <a:lstStyle/>
          <a:p>
            <a:r>
              <a:rPr lang="en-US">
                <a:sym typeface="+mn-ea"/>
              </a:rPr>
              <a:t>Hybrid cloud is available at a cheap cost than other clouds because it is formed by a distributed system.</a:t>
            </a:r>
            <a:endParaRPr lang="en-US"/>
          </a:p>
          <a:p>
            <a:r>
              <a:rPr lang="en-US">
                <a:sym typeface="+mn-ea"/>
              </a:rPr>
              <a:t>It works comes up with working fast with lower </a:t>
            </a:r>
          </a:p>
          <a:p>
            <a:pPr marL="0" indent="0">
              <a:buNone/>
            </a:pPr>
            <a:r>
              <a:rPr lang="en-US">
                <a:sym typeface="+mn-ea"/>
              </a:rPr>
              <a:t>cost and facilitates  reducing the latency  data transfer </a:t>
            </a:r>
          </a:p>
          <a:p>
            <a:pPr marL="0" indent="0">
              <a:buNone/>
            </a:pPr>
            <a:r>
              <a:rPr lang="en-US">
                <a:sym typeface="+mn-ea"/>
              </a:rPr>
              <a:t>process.</a:t>
            </a:r>
            <a:endParaRPr lang="en-US"/>
          </a:p>
          <a:p>
            <a:r>
              <a:rPr lang="en-US">
                <a:sym typeface="+mn-ea"/>
              </a:rPr>
              <a:t>Most important thing is security. A hybrid cloud is </a:t>
            </a:r>
          </a:p>
          <a:p>
            <a:pPr marL="0" indent="0">
              <a:buNone/>
            </a:pPr>
            <a:r>
              <a:rPr lang="en-US">
                <a:sym typeface="+mn-ea"/>
              </a:rPr>
              <a:t>totally</a:t>
            </a:r>
          </a:p>
          <a:p>
            <a:r>
              <a:rPr lang="en-US">
                <a:sym typeface="+mn-ea"/>
              </a:rPr>
              <a:t> safe and secure because it works on the distributed</a:t>
            </a:r>
          </a:p>
          <a:p>
            <a:pPr marL="0" indent="0">
              <a:buNone/>
            </a:pPr>
            <a:r>
              <a:rPr lang="en-US">
                <a:sym typeface="+mn-ea"/>
              </a:rPr>
              <a:t> system network.</a:t>
            </a:r>
            <a:endParaRPr lang="en-US"/>
          </a:p>
          <a:p>
            <a:endParaRPr lang="en-US" sz="700"/>
          </a:p>
        </p:txBody>
      </p:sp>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pic>
        <p:nvPicPr>
          <p:cNvPr id="5" name="Picture 4"/>
          <p:cNvPicPr>
            <a:picLocks noChangeAspect="1"/>
          </p:cNvPicPr>
          <p:nvPr>
            <p:custDataLst>
              <p:tags r:id="rId1"/>
            </p:custDataLst>
          </p:nvPr>
        </p:nvPicPr>
        <p:blipFill>
          <a:blip r:embed="rId3"/>
          <a:stretch>
            <a:fillRect/>
          </a:stretch>
        </p:blipFill>
        <p:spPr>
          <a:xfrm>
            <a:off x="7179945" y="2841625"/>
            <a:ext cx="4232910" cy="31743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sym typeface="+mn-ea"/>
              </a:rPr>
              <a:t>It’s possible that businesses lack the internal knowledge necessary to create such a hybrid environment. </a:t>
            </a:r>
          </a:p>
          <a:p>
            <a:r>
              <a:rPr lang="en-US">
                <a:sym typeface="+mn-ea"/>
              </a:rPr>
              <a:t>Managing security may also be more challenging. Different access levels and security considerations may apply in each environment.</a:t>
            </a:r>
            <a:endParaRPr lang="en-US"/>
          </a:p>
          <a:p>
            <a:r>
              <a:rPr lang="en-US">
                <a:sym typeface="+mn-ea"/>
              </a:rPr>
              <a:t>Managing a hybrid cloud may be more difficult. With all of the alternatives and choices available today, not to mention the new PaaS components and technologies that will be released every day going forward, public cloud and migration to public cloud are already complicated enough. It could just feel like a step too far to include hybrid.</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community cloud</a:t>
            </a:r>
          </a:p>
        </p:txBody>
      </p:sp>
      <p:sp>
        <p:nvSpPr>
          <p:cNvPr id="3" name="Content Placeholder 2"/>
          <p:cNvSpPr>
            <a:spLocks noGrp="1"/>
          </p:cNvSpPr>
          <p:nvPr>
            <p:ph idx="1"/>
          </p:nvPr>
        </p:nvSpPr>
        <p:spPr/>
        <p:txBody>
          <a:bodyPr>
            <a:normAutofit fontScale="32500" lnSpcReduction="10000"/>
          </a:bodyPr>
          <a:lstStyle/>
          <a:p>
            <a:r>
              <a:rPr lang="en-US" sz="8000"/>
              <a:t>Community clouds are distributed systems created by integrating the services of different clouds to address the specific needs of an industry, a community, or a business sector. But sharing responsibilities among the organizations is difficult.</a:t>
            </a:r>
          </a:p>
          <a:p>
            <a:r>
              <a:rPr lang="en-US" sz="8000"/>
              <a:t>In the community cloud, the infrastructure is shared between organizations that have shared concerns or tasks. An organization or a third party may manage the cloud. </a:t>
            </a:r>
          </a:p>
          <a:p>
            <a:r>
              <a:rPr lang="en-US" sz="8000"/>
              <a:t>Examples: CloudSigma, Nextcloud, Synology C2, OwnCloud, Stratoscale</a:t>
            </a:r>
          </a:p>
          <a:p>
            <a:endParaRPr lang="en-US" sz="8000"/>
          </a:p>
        </p:txBody>
      </p:sp>
      <p:sp>
        <p:nvSpPr>
          <p:cNvPr id="4" name="Slide Number Placeholder 3"/>
          <p:cNvSpPr>
            <a:spLocks noGrp="1"/>
          </p:cNvSpPr>
          <p:nvPr>
            <p:ph type="sldNum" sz="quarter" idx="12"/>
          </p:nvPr>
        </p:nvSpPr>
        <p:spPr/>
        <p:txBody>
          <a:bodyPr/>
          <a:lstStyle/>
          <a:p>
            <a:fld id="{CBABCCC1-BF11-4F37-963E-1BCD5B23FD72}" type="slidenum">
              <a:rPr lang="en-IN" smtClean="0"/>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Font typeface="Arial" panose="020B0604020202020204" pitchFamily="34" charset="0"/>
              <a:buChar char="•"/>
            </a:pPr>
            <a:r>
              <a:rPr lang="en-US" sz="8000">
                <a:sym typeface="+mn-ea"/>
              </a:rPr>
              <a:t>Because the entire cloud is shared by numerous enterprises or a community, community clouds are cost-effective.</a:t>
            </a:r>
            <a:endParaRPr lang="en-US" sz="8000"/>
          </a:p>
          <a:p>
            <a:r>
              <a:rPr lang="en-US" sz="8000">
                <a:sym typeface="+mn-ea"/>
              </a:rPr>
              <a:t>Because it works with every user, the community cloud is adaptable and scalable. Users can alter the documents according to their needs and requirements.</a:t>
            </a:r>
            <a:endParaRPr lang="en-US" sz="8000"/>
          </a:p>
          <a:p>
            <a:r>
              <a:rPr lang="en-US" sz="8000">
                <a:sym typeface="+mn-ea"/>
              </a:rPr>
              <a:t>Public cloud is less secure than the community cloud, which is more secure than private cloud</a:t>
            </a:r>
            <a:endParaRPr lang="en-US" sz="8000"/>
          </a:p>
          <a:p>
            <a:pPr marL="0" indent="0">
              <a:buNone/>
            </a:pPr>
            <a:r>
              <a:rPr lang="en-US" sz="8000">
                <a:sym typeface="+mn-ea"/>
              </a:rPr>
              <a:t>Not all businesses should choose community cloud.</a:t>
            </a:r>
            <a:endParaRPr lang="en-US" sz="8000"/>
          </a:p>
          <a:p>
            <a:r>
              <a:rPr lang="en-US" sz="8000">
                <a:sym typeface="+mn-ea"/>
              </a:rPr>
              <a:t>Gradual adoption of data</a:t>
            </a:r>
            <a:endParaRPr lang="en-US" sz="8000"/>
          </a:p>
          <a:p>
            <a:r>
              <a:rPr lang="en-US" sz="8000">
                <a:sym typeface="+mn-ea"/>
              </a:rPr>
              <a:t>It’s challenging for corporations to share duties.</a:t>
            </a:r>
            <a:endParaRPr lang="en-US" sz="8000"/>
          </a:p>
          <a:p>
            <a:endParaRPr lang="en-US" sz="8000"/>
          </a:p>
        </p:txBody>
      </p:sp>
      <p:sp>
        <p:nvSpPr>
          <p:cNvPr id="4" name="Slide Number Placeholder 3"/>
          <p:cNvSpPr>
            <a:spLocks noGrp="1"/>
          </p:cNvSpPr>
          <p:nvPr>
            <p:ph type="sldNum" sz="quarter" idx="12"/>
          </p:nvPr>
        </p:nvSpPr>
        <p:spPr/>
        <p:txBody>
          <a:bodyPr/>
          <a:lstStyle/>
          <a:p>
            <a:fld id="{CBABCCC1-BF11-4F37-963E-1BCD5B23FD72}" type="slidenum">
              <a:rPr lang="en-IN" smtClean="0"/>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normAutofit lnSpcReduction="10000"/>
          </a:bodyPr>
          <a:lstStyle/>
          <a:p>
            <a:pPr marL="882650" marR="302260" indent="-287020">
              <a:lnSpc>
                <a:spcPct val="100000"/>
              </a:lnSpc>
              <a:spcBef>
                <a:spcPts val="105"/>
              </a:spcBef>
              <a:buClr>
                <a:srgbClr val="000000"/>
              </a:buClr>
              <a:buFont typeface="Arial MT"/>
              <a:buChar char="•"/>
              <a:tabLst>
                <a:tab pos="882650" algn="l"/>
                <a:tab pos="883285" algn="l"/>
              </a:tabLst>
            </a:pPr>
            <a:r>
              <a:rPr spc="-5" dirty="0">
                <a:sym typeface="+mn-ea"/>
                <a:hlinkClick r:id="rId2"/>
              </a:rPr>
              <a:t>https://dzone.com/articles/learn-how-to-setup-a-cicd-pipeline-from- </a:t>
            </a:r>
            <a:r>
              <a:rPr spc="-484" dirty="0">
                <a:sym typeface="+mn-ea"/>
                <a:hlinkClick r:id="rId2"/>
              </a:rPr>
              <a:t> </a:t>
            </a:r>
            <a:r>
              <a:rPr spc="-5" dirty="0">
                <a:sym typeface="+mn-ea"/>
                <a:hlinkClick r:id="rId2"/>
              </a:rPr>
              <a:t>scratch</a:t>
            </a:r>
            <a:endParaRPr spc="-5" dirty="0"/>
          </a:p>
          <a:p>
            <a:pPr marL="946785" indent="-350520">
              <a:lnSpc>
                <a:spcPct val="100000"/>
              </a:lnSpc>
              <a:buClr>
                <a:srgbClr val="000000"/>
              </a:buClr>
              <a:buFont typeface="Arial MT"/>
              <a:buChar char="•"/>
              <a:tabLst>
                <a:tab pos="946150" algn="l"/>
                <a:tab pos="946785" algn="l"/>
              </a:tabLst>
            </a:pPr>
            <a:r>
              <a:rPr spc="-5" dirty="0">
                <a:sym typeface="+mn-ea"/>
                <a:hlinkClick r:id="rId3"/>
              </a:rPr>
              <a:t>https://aws.amazon.com/getting-started/projects/set-up-ci-cd-pipeline/</a:t>
            </a:r>
            <a:endParaRPr spc="-5" dirty="0"/>
          </a:p>
          <a:p>
            <a:pPr marL="882650" indent="-287020">
              <a:lnSpc>
                <a:spcPct val="100000"/>
              </a:lnSpc>
              <a:buClr>
                <a:srgbClr val="000000"/>
              </a:buClr>
              <a:buFont typeface="Arial MT"/>
              <a:buChar char="•"/>
              <a:tabLst>
                <a:tab pos="882650" algn="l"/>
                <a:tab pos="883285" algn="l"/>
              </a:tabLst>
            </a:pPr>
            <a:r>
              <a:rPr spc="-5" dirty="0">
                <a:sym typeface="+mn-ea"/>
                <a:hlinkClick r:id="rId4"/>
              </a:rPr>
              <a:t>https://xebialabs.com/periodic-table-of-devops-tools/</a:t>
            </a:r>
            <a:endParaRPr spc="-5" dirty="0"/>
          </a:p>
          <a:p>
            <a:pPr marL="882650" indent="-287020">
              <a:lnSpc>
                <a:spcPct val="100000"/>
              </a:lnSpc>
              <a:buClr>
                <a:srgbClr val="000000"/>
              </a:buClr>
              <a:buFont typeface="Arial MT"/>
              <a:buChar char="•"/>
              <a:tabLst>
                <a:tab pos="882650" algn="l"/>
                <a:tab pos="883285" algn="l"/>
              </a:tabLst>
            </a:pPr>
            <a:r>
              <a:rPr spc="-5" dirty="0">
                <a:sym typeface="+mn-ea"/>
                <a:hlinkClick r:id="rId5"/>
              </a:rPr>
              <a:t>https://xebialabs.com/the-ultimate-devops-tool-chest</a:t>
            </a:r>
            <a:r>
              <a:rPr spc="-5" dirty="0">
                <a:solidFill>
                  <a:srgbClr val="000000"/>
                </a:solidFill>
                <a:sym typeface="+mn-ea"/>
              </a:rPr>
              <a:t>/</a:t>
            </a:r>
            <a:endParaRPr u="none" spc="-5" dirty="0">
              <a:solidFill>
                <a:srgbClr val="000000"/>
              </a:solidFill>
            </a:endParaRPr>
          </a:p>
          <a:p>
            <a:pPr marL="882650" marR="1024890" indent="-287020">
              <a:lnSpc>
                <a:spcPct val="100000"/>
              </a:lnSpc>
              <a:buClr>
                <a:srgbClr val="000000"/>
              </a:buClr>
              <a:buFont typeface="Arial MT"/>
              <a:buChar char="•"/>
              <a:tabLst>
                <a:tab pos="882650" algn="l"/>
                <a:tab pos="883285" algn="l"/>
              </a:tabLst>
            </a:pPr>
            <a:r>
              <a:rPr spc="-5" dirty="0">
                <a:sym typeface="+mn-ea"/>
                <a:hlinkClick r:id="rId6"/>
              </a:rPr>
              <a:t>https://aws.amazon.com/getting-started/tutorials/continuous- </a:t>
            </a:r>
            <a:r>
              <a:rPr spc="-484" dirty="0">
                <a:sym typeface="+mn-ea"/>
                <a:hlinkClick r:id="rId6"/>
              </a:rPr>
              <a:t> </a:t>
            </a:r>
            <a:r>
              <a:rPr spc="-5" dirty="0">
                <a:sym typeface="+mn-ea"/>
                <a:hlinkClick r:id="rId6"/>
              </a:rPr>
              <a:t>deployment-pipeline/</a:t>
            </a:r>
            <a:endParaRPr spc="-5" dirty="0"/>
          </a:p>
          <a:p>
            <a:pPr marL="882650" indent="-287020">
              <a:lnSpc>
                <a:spcPct val="100000"/>
              </a:lnSpc>
              <a:buClr>
                <a:srgbClr val="000000"/>
              </a:buClr>
              <a:buFont typeface="Arial MT"/>
              <a:buChar char="•"/>
              <a:tabLst>
                <a:tab pos="882650" algn="l"/>
                <a:tab pos="883285" algn="l"/>
              </a:tabLst>
            </a:pPr>
            <a:r>
              <a:rPr spc="-5" dirty="0">
                <a:sym typeface="+mn-ea"/>
                <a:hlinkClick r:id="rId7"/>
              </a:rPr>
              <a:t>https://medium.com/@tomershaiman/building-a-ci-cd-pipeline-on-</a:t>
            </a:r>
            <a:endParaRPr spc="-5" dirty="0"/>
          </a:p>
          <a:p>
            <a:pPr marL="882650">
              <a:lnSpc>
                <a:spcPct val="100000"/>
              </a:lnSpc>
              <a:spcBef>
                <a:spcPts val="5"/>
              </a:spcBef>
            </a:pPr>
            <a:r>
              <a:rPr spc="-5" dirty="0">
                <a:sym typeface="+mn-ea"/>
                <a:hlinkClick r:id="rId7"/>
              </a:rPr>
              <a:t>azure-kubernetes-service-aks-part-1-5d2b3a7968ca</a:t>
            </a:r>
            <a:endParaRPr spc="-5" dirty="0"/>
          </a:p>
          <a:p>
            <a:pPr marL="882650" indent="-287020">
              <a:lnSpc>
                <a:spcPct val="100000"/>
              </a:lnSpc>
              <a:buClr>
                <a:srgbClr val="000000"/>
              </a:buClr>
              <a:buFont typeface="Arial MT"/>
              <a:buChar char="•"/>
              <a:tabLst>
                <a:tab pos="882650" algn="l"/>
                <a:tab pos="883285" algn="l"/>
              </a:tabLst>
            </a:pPr>
            <a:r>
              <a:rPr spc="-10" dirty="0">
                <a:sym typeface="+mn-ea"/>
                <a:hlinkClick r:id="rId8"/>
              </a:rPr>
              <a:t>http://microservices.today/CI-CD-Solution-with-AWS/</a:t>
            </a:r>
            <a:endParaRPr spc="-10" dirty="0">
              <a:hlinkClick r:id="rId8"/>
            </a:endParaRPr>
          </a:p>
          <a:p>
            <a:endParaRPr lang="en-US"/>
          </a:p>
          <a:p>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t>16</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Cloud computing</a:t>
            </a:r>
            <a:endParaRPr lang="en-IN" altLang="en-US"/>
          </a:p>
        </p:txBody>
      </p:sp>
      <p:sp>
        <p:nvSpPr>
          <p:cNvPr id="39939" name="Content Placeholder 7"/>
          <p:cNvSpPr>
            <a:spLocks noGrp="1"/>
          </p:cNvSpPr>
          <p:nvPr>
            <p:ph idx="1"/>
          </p:nvPr>
        </p:nvSpPr>
        <p:spPr>
          <a:xfrm>
            <a:off x="187325" y="1825625"/>
            <a:ext cx="4818063" cy="4351338"/>
          </a:xfrm>
        </p:spPr>
        <p:txBody>
          <a:bodyPr>
            <a:normAutofit lnSpcReduction="10000"/>
          </a:bodyPr>
          <a:lstStyle/>
          <a:p>
            <a:pPr algn="just" eaLnBrk="1" hangingPunct="1"/>
            <a:r>
              <a:rPr lang="en-US" altLang="en-US" sz="2000"/>
              <a:t>Cloud computing is regarded as a groundbreaking innovation of recent years. </a:t>
            </a:r>
          </a:p>
          <a:p>
            <a:pPr algn="just" eaLnBrk="1" hangingPunct="1"/>
            <a:r>
              <a:rPr lang="en-US" altLang="en-US" sz="2000"/>
              <a:t>It is reshaping the technology landscape. With breakthroughs made in appropriate service and business models, cloud computing has expanded to its role as a backbone for IT services. </a:t>
            </a:r>
          </a:p>
          <a:p>
            <a:pPr algn="just" eaLnBrk="1" hangingPunct="1"/>
            <a:r>
              <a:rPr lang="en-US" altLang="en-US" sz="2000"/>
              <a:t>Based on experience, organizations improved from dedicated servers to consolidation and then to virtualization and cloud computing</a:t>
            </a:r>
          </a:p>
        </p:txBody>
      </p:sp>
      <p:pic>
        <p:nvPicPr>
          <p:cNvPr id="39940" name="Content Placeholder 3"/>
          <p:cNvPicPr>
            <a:picLocks noChangeAspect="1"/>
          </p:cNvPicPr>
          <p:nvPr/>
        </p:nvPicPr>
        <p:blipFill>
          <a:blip r:embed="rId2">
            <a:extLst>
              <a:ext uri="{28A0092B-C50C-407E-A947-70E740481C1C}">
                <a14:useLocalDpi xmlns:a14="http://schemas.microsoft.com/office/drawing/2010/main" val="0"/>
              </a:ext>
            </a:extLst>
          </a:blip>
          <a:srcRect t="2075" r="2" b="2"/>
          <a:stretch>
            <a:fillRect/>
          </a:stretch>
        </p:blipFill>
        <p:spPr bwMode="auto">
          <a:xfrm>
            <a:off x="5188585" y="1905000"/>
            <a:ext cx="6232525"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2279650"/>
            <a:ext cx="5830888" cy="319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Freeform: Shape 10"/>
          <p:cNvSpPr>
            <a:spLocks noGrp="1" noRot="1" noChangeAspect="1" noMove="1" noResize="1" noEditPoints="1" noAdjustHandles="1" noChangeArrowheads="1" noChangeShapeType="1" noTextEdit="1"/>
          </p:cNvSpPr>
          <p:nvPr/>
        </p:nvSpPr>
        <p:spPr bwMode="auto">
          <a:xfrm flipH="1" flipV="1">
            <a:off x="779463" y="1884363"/>
            <a:ext cx="3276600" cy="2852737"/>
          </a:xfrm>
          <a:custGeom>
            <a:avLst/>
            <a:gdLst>
              <a:gd name="T0" fmla="*/ 3279398 w 3275668"/>
              <a:gd name="T1" fmla="*/ 2851024 h 2853308"/>
              <a:gd name="T2" fmla="*/ 655 w 3275668"/>
              <a:gd name="T3" fmla="*/ 2851024 h 2853308"/>
              <a:gd name="T4" fmla="*/ 0 w 3275668"/>
              <a:gd name="T5" fmla="*/ 2465589 h 2853308"/>
              <a:gd name="T6" fmla="*/ 2873162 w 3275668"/>
              <a:gd name="T7" fmla="*/ 2466912 h 2853308"/>
              <a:gd name="T8" fmla="*/ 2873162 w 3275668"/>
              <a:gd name="T9" fmla="*/ 0 h 2853308"/>
              <a:gd name="T10" fmla="*/ 3279398 w 3275668"/>
              <a:gd name="T11" fmla="*/ 0 h 28533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75668" h="2853308">
                <a:moveTo>
                  <a:pt x="3275668" y="2853308"/>
                </a:moveTo>
                <a:lnTo>
                  <a:pt x="655" y="2853308"/>
                </a:lnTo>
                <a:cubicBezTo>
                  <a:pt x="-655" y="2720171"/>
                  <a:pt x="1310" y="2600702"/>
                  <a:pt x="0" y="2467565"/>
                </a:cubicBezTo>
                <a:lnTo>
                  <a:pt x="2869894" y="2468888"/>
                </a:lnTo>
                <a:lnTo>
                  <a:pt x="2869894" y="0"/>
                </a:lnTo>
                <a:lnTo>
                  <a:pt x="3275668" y="0"/>
                </a:lnTo>
                <a:lnTo>
                  <a:pt x="3275668" y="2853308"/>
                </a:lnTo>
                <a:close/>
              </a:path>
            </a:pathLst>
          </a:custGeom>
          <a:solidFill>
            <a:srgbClr val="4C4C4C"/>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en-IN"/>
          </a:p>
        </p:txBody>
      </p:sp>
      <p:sp>
        <p:nvSpPr>
          <p:cNvPr id="40964" name="Freeform: Shape 12"/>
          <p:cNvSpPr>
            <a:spLocks noGrp="1" noRot="1" noChangeAspect="1" noMove="1" noResize="1" noEditPoints="1" noAdjustHandles="1" noChangeArrowheads="1" noChangeShapeType="1" noTextEdit="1"/>
          </p:cNvSpPr>
          <p:nvPr/>
        </p:nvSpPr>
        <p:spPr bwMode="auto">
          <a:xfrm>
            <a:off x="4056063" y="3222625"/>
            <a:ext cx="3243262" cy="2827338"/>
          </a:xfrm>
          <a:custGeom>
            <a:avLst/>
            <a:gdLst>
              <a:gd name="T0" fmla="*/ 2838262 w 3242952"/>
              <a:gd name="T1" fmla="*/ 0 h 2828156"/>
              <a:gd name="T2" fmla="*/ 3244192 w 3242952"/>
              <a:gd name="T3" fmla="*/ 0 h 2828156"/>
              <a:gd name="T4" fmla="*/ 3244192 w 3242952"/>
              <a:gd name="T5" fmla="*/ 2824885 h 2828156"/>
              <a:gd name="T6" fmla="*/ 0 w 3242952"/>
              <a:gd name="T7" fmla="*/ 2824885 h 2828156"/>
              <a:gd name="T8" fmla="*/ 0 w 3242952"/>
              <a:gd name="T9" fmla="*/ 2440034 h 2828156"/>
              <a:gd name="T10" fmla="*/ 2838262 w 3242952"/>
              <a:gd name="T11" fmla="*/ 2440470 h 2828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42952" h="2828156">
                <a:moveTo>
                  <a:pt x="2837178" y="0"/>
                </a:moveTo>
                <a:lnTo>
                  <a:pt x="3242952" y="0"/>
                </a:lnTo>
                <a:lnTo>
                  <a:pt x="3242952" y="2828156"/>
                </a:lnTo>
                <a:lnTo>
                  <a:pt x="0" y="2828156"/>
                </a:lnTo>
                <a:lnTo>
                  <a:pt x="0" y="2442859"/>
                </a:lnTo>
                <a:lnTo>
                  <a:pt x="2837178" y="2443295"/>
                </a:lnTo>
                <a:lnTo>
                  <a:pt x="2837178" y="0"/>
                </a:lnTo>
                <a:close/>
              </a:path>
            </a:pathLst>
          </a:custGeom>
          <a:solidFill>
            <a:srgbClr val="4C4C4C"/>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en-IN"/>
          </a:p>
        </p:txBody>
      </p:sp>
      <p:sp>
        <p:nvSpPr>
          <p:cNvPr id="40965" name="Content Placeholder 7"/>
          <p:cNvSpPr>
            <a:spLocks noGrp="1"/>
          </p:cNvSpPr>
          <p:nvPr>
            <p:ph idx="1"/>
          </p:nvPr>
        </p:nvSpPr>
        <p:spPr>
          <a:xfrm>
            <a:off x="7781925" y="2279650"/>
            <a:ext cx="3625850" cy="3386138"/>
          </a:xfrm>
        </p:spPr>
        <p:txBody>
          <a:bodyPr anchor="ctr">
            <a:normAutofit fontScale="90000" lnSpcReduction="20000"/>
          </a:bodyPr>
          <a:lstStyle/>
          <a:p>
            <a:pPr algn="just" eaLnBrk="1" hangingPunct="1"/>
            <a:r>
              <a:rPr lang="en-US" altLang="en-US" sz="2400"/>
              <a:t>It has opened various opportunities in terms of the availability of application—deployment environments, considering three service models and four deployment models as shown in the following diagram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3075"/>
            <a:ext cx="10515600" cy="5703888"/>
          </a:xfrm>
        </p:spPr>
        <p:txBody>
          <a:bodyPr rtlCol="0">
            <a:normAutofit/>
          </a:bodyPr>
          <a:lstStyle/>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r>
              <a:rPr lang="en-US" dirty="0"/>
              <a:t>There are four cloud deployment models, each addressing specific requirements:</a:t>
            </a:r>
          </a:p>
          <a:p>
            <a:pPr eaLnBrk="1" fontAlgn="auto" hangingPunct="1">
              <a:spcAft>
                <a:spcPts val="0"/>
              </a:spcAft>
              <a:defRPr/>
            </a:pPr>
            <a:r>
              <a:rPr lang="en-US" dirty="0"/>
              <a:t> </a:t>
            </a:r>
            <a:r>
              <a:rPr lang="en-US" dirty="0">
                <a:solidFill>
                  <a:schemeClr val="accent1">
                    <a:lumMod val="75000"/>
                  </a:schemeClr>
                </a:solidFill>
              </a:rPr>
              <a:t>Public cloud</a:t>
            </a:r>
            <a:r>
              <a:rPr lang="en-US" dirty="0"/>
              <a:t>: This cloud Infrastructure is available to the general public </a:t>
            </a:r>
          </a:p>
          <a:p>
            <a:pPr eaLnBrk="1" fontAlgn="auto" hangingPunct="1">
              <a:spcAft>
                <a:spcPts val="0"/>
              </a:spcAft>
              <a:defRPr/>
            </a:pPr>
            <a:r>
              <a:rPr lang="en-US" dirty="0">
                <a:solidFill>
                  <a:schemeClr val="accent1">
                    <a:lumMod val="75000"/>
                  </a:schemeClr>
                </a:solidFill>
              </a:rPr>
              <a:t>Private cloud</a:t>
            </a:r>
            <a:r>
              <a:rPr lang="en-US" dirty="0"/>
              <a:t>: This cloud Infrastructure is operated for and by a single organization </a:t>
            </a:r>
          </a:p>
          <a:p>
            <a:pPr eaLnBrk="1" fontAlgn="auto" hangingPunct="1">
              <a:spcAft>
                <a:spcPts val="0"/>
              </a:spcAft>
              <a:defRPr/>
            </a:pPr>
            <a:r>
              <a:rPr lang="en-US" dirty="0">
                <a:solidFill>
                  <a:schemeClr val="accent1">
                    <a:lumMod val="75000"/>
                  </a:schemeClr>
                </a:solidFill>
              </a:rPr>
              <a:t>Community cloud: </a:t>
            </a:r>
            <a:r>
              <a:rPr lang="en-US" dirty="0"/>
              <a:t>This cloud infrastructure is shared by specific community that has shared concerns </a:t>
            </a:r>
          </a:p>
          <a:p>
            <a:pPr eaLnBrk="1" fontAlgn="auto" hangingPunct="1">
              <a:spcAft>
                <a:spcPts val="0"/>
              </a:spcAft>
              <a:defRPr/>
            </a:pPr>
            <a:r>
              <a:rPr lang="en-US" dirty="0">
                <a:solidFill>
                  <a:schemeClr val="accent1">
                    <a:lumMod val="75000"/>
                  </a:schemeClr>
                </a:solidFill>
              </a:rPr>
              <a:t>Hybrid cloud: </a:t>
            </a:r>
            <a:r>
              <a:rPr lang="en-US" dirty="0"/>
              <a:t>This cloud infrastructure is a composition of two or more cloud models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public cloud</a:t>
            </a:r>
          </a:p>
        </p:txBody>
      </p:sp>
      <p:sp>
        <p:nvSpPr>
          <p:cNvPr id="3" name="Content Placeholder 2"/>
          <p:cNvSpPr>
            <a:spLocks noGrp="1"/>
          </p:cNvSpPr>
          <p:nvPr>
            <p:ph idx="1"/>
          </p:nvPr>
        </p:nvSpPr>
        <p:spPr/>
        <p:txBody>
          <a:bodyPr>
            <a:normAutofit fontScale="32500" lnSpcReduction="20000"/>
          </a:bodyPr>
          <a:lstStyle/>
          <a:p>
            <a:r>
              <a:rPr lang="en-US" sz="9600"/>
              <a:t>Public clouds are managed by third parties which provide cloud services over the internet to the public, these services are available as pay-as-you-go billing models. </a:t>
            </a:r>
          </a:p>
          <a:p>
            <a:r>
              <a:rPr lang="en-US" sz="9600"/>
              <a:t>They offer solutions for minimizing IT infrastructure costs and become a good option for handling peak loads on the local infrastructure. Public clouds are the go-to option for small enterprises, which can start their businesses without large upfront investments by completely relying on public infrastructure for their IT needs. </a:t>
            </a:r>
          </a:p>
          <a:p>
            <a:pPr marL="0" indent="0">
              <a:buNone/>
            </a:pPr>
            <a:endParaRPr lang="en-US" sz="9600"/>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610" y="1997710"/>
            <a:ext cx="9603105" cy="3468370"/>
          </a:xfrm>
        </p:spPr>
        <p:txBody>
          <a:bodyPr>
            <a:normAutofit fontScale="25000" lnSpcReduction="20000"/>
          </a:bodyPr>
          <a:lstStyle/>
          <a:p>
            <a:r>
              <a:rPr lang="en-US" sz="8000">
                <a:sym typeface="+mn-ea"/>
              </a:rPr>
              <a:t>The fundamental characteristics of public </a:t>
            </a:r>
          </a:p>
          <a:p>
            <a:pPr marL="0" indent="0">
              <a:buNone/>
            </a:pPr>
            <a:r>
              <a:rPr lang="en-US" sz="8000">
                <a:sym typeface="+mn-ea"/>
              </a:rPr>
              <a:t>clouds are multitenancy. </a:t>
            </a:r>
          </a:p>
          <a:p>
            <a:r>
              <a:rPr lang="en-US" sz="8000">
                <a:sym typeface="+mn-ea"/>
              </a:rPr>
              <a:t>A public cloud is meant to serve multiple</a:t>
            </a:r>
          </a:p>
          <a:p>
            <a:pPr marL="0" indent="0">
              <a:buNone/>
            </a:pPr>
            <a:r>
              <a:rPr lang="en-US" sz="8000">
                <a:sym typeface="+mn-ea"/>
              </a:rPr>
              <a:t>users, not a single customer.</a:t>
            </a:r>
          </a:p>
          <a:p>
            <a:r>
              <a:rPr lang="en-US" sz="8000">
                <a:sym typeface="+mn-ea"/>
              </a:rPr>
              <a:t> A user requires a virtual computing </a:t>
            </a:r>
          </a:p>
          <a:p>
            <a:pPr marL="0" indent="0">
              <a:buNone/>
            </a:pPr>
            <a:r>
              <a:rPr lang="en-US" sz="8000">
                <a:sym typeface="+mn-ea"/>
              </a:rPr>
              <a:t>environment that is separated, and most likely </a:t>
            </a:r>
          </a:p>
          <a:p>
            <a:r>
              <a:rPr lang="en-US" sz="8000">
                <a:sym typeface="+mn-ea"/>
              </a:rPr>
              <a:t>isolated, from other users. </a:t>
            </a:r>
          </a:p>
          <a:p>
            <a:r>
              <a:rPr lang="en-US" sz="8000">
                <a:sym typeface="+mn-ea"/>
              </a:rPr>
              <a:t>Examples: Amazon EC2, IBM, Azure, GCP</a:t>
            </a:r>
            <a:endParaRPr lang="en-US" sz="8000"/>
          </a:p>
          <a:p>
            <a:endParaRPr lang="en-US" sz="8000"/>
          </a:p>
          <a:p>
            <a:endParaRPr lang="en-US" sz="8000"/>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pic>
        <p:nvPicPr>
          <p:cNvPr id="5" name="Picture 4"/>
          <p:cNvPicPr>
            <a:picLocks noChangeAspect="1"/>
          </p:cNvPicPr>
          <p:nvPr>
            <p:custDataLst>
              <p:tags r:id="rId1"/>
            </p:custDataLst>
          </p:nvPr>
        </p:nvPicPr>
        <p:blipFill>
          <a:blip r:embed="rId3"/>
          <a:stretch>
            <a:fillRect/>
          </a:stretch>
        </p:blipFill>
        <p:spPr>
          <a:xfrm>
            <a:off x="7357745" y="2324735"/>
            <a:ext cx="4478020" cy="359854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610" y="804545"/>
            <a:ext cx="9603105" cy="582295"/>
          </a:xfrm>
        </p:spPr>
        <p:txBody>
          <a:bodyPr/>
          <a:lstStyle/>
          <a:p>
            <a:r>
              <a:rPr lang="en-US"/>
              <a:t>advanatages&amp; disadvantages</a:t>
            </a:r>
          </a:p>
        </p:txBody>
      </p:sp>
      <p:sp>
        <p:nvSpPr>
          <p:cNvPr id="3" name="Content Placeholder 2"/>
          <p:cNvSpPr>
            <a:spLocks noGrp="1"/>
          </p:cNvSpPr>
          <p:nvPr>
            <p:ph idx="1"/>
          </p:nvPr>
        </p:nvSpPr>
        <p:spPr/>
        <p:txBody>
          <a:bodyPr>
            <a:noAutofit/>
          </a:bodyPr>
          <a:lstStyle/>
          <a:p>
            <a:r>
              <a:rPr lang="en-US">
                <a:sym typeface="+mn-ea"/>
              </a:rPr>
              <a:t>Public cloud is easily able to scale up and down resources as per the demand of traffic and workload. It facilitates with performance optimization and cost efficiency.</a:t>
            </a:r>
            <a:endParaRPr lang="en-US"/>
          </a:p>
          <a:p>
            <a:r>
              <a:rPr lang="en-US">
                <a:sym typeface="+mn-ea"/>
              </a:rPr>
              <a:t>It works on pay-as-you-go cloud model and helps in resolving the investments needs in hardware and infrastructure reducing overall costs.</a:t>
            </a:r>
            <a:endParaRPr lang="en-US"/>
          </a:p>
          <a:p>
            <a:r>
              <a:rPr lang="en-US">
                <a:sym typeface="+mn-ea"/>
              </a:rPr>
              <a:t>It is difficult to trust and maintain data to a third-party provider may raise concerns about control and ownership</a:t>
            </a:r>
            <a:endParaRPr lang="en-US"/>
          </a:p>
          <a:p>
            <a:r>
              <a:rPr lang="en-US">
                <a:sym typeface="+mn-ea"/>
              </a:rPr>
              <a:t>The shared infrastructure of public cloud resources increases the risk of data breaches and unauthorized access. It raises security and privacy concerns.</a:t>
            </a:r>
            <a:endParaRPr lang="en-US"/>
          </a:p>
          <a:p>
            <a:r>
              <a:rPr lang="en-US">
                <a:sym typeface="+mn-ea"/>
              </a:rPr>
              <a:t>Public cloud comes with limited transparency about the underlying infrastructure which may make it challenging to monitor and manage performance effectively.</a:t>
            </a:r>
            <a:endParaRPr lang="en-US"/>
          </a:p>
          <a:p>
            <a:endParaRPr lang="en-US"/>
          </a:p>
          <a:p>
            <a:endParaRPr lang="en-US" sz="900"/>
          </a:p>
        </p:txBody>
      </p:sp>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private cloud</a:t>
            </a:r>
          </a:p>
        </p:txBody>
      </p:sp>
      <p:sp>
        <p:nvSpPr>
          <p:cNvPr id="3" name="Content Placeholder 2"/>
          <p:cNvSpPr>
            <a:spLocks noGrp="1"/>
          </p:cNvSpPr>
          <p:nvPr>
            <p:ph idx="1"/>
          </p:nvPr>
        </p:nvSpPr>
        <p:spPr/>
        <p:txBody>
          <a:bodyPr>
            <a:noAutofit/>
          </a:bodyPr>
          <a:lstStyle/>
          <a:p>
            <a:r>
              <a:rPr lang="en-US" sz="1900"/>
              <a:t>Private clouds are distributed systems that work on private infrastructure and provide the users with dynamic provisioning of computing resources. Instead of a pay-as-you-go model in private clouds, there could be other schemes that manage the usage of the cloud and proportionally billing of the different departments or sections of an enterprise. Private cloud providers are HP Data Centers, Ubuntu, Elastic-Private cloud, Microsoft, etc.</a:t>
            </a:r>
          </a:p>
          <a:p>
            <a:r>
              <a:rPr lang="en-US" sz="1900"/>
              <a:t>Examples: VMware vCloud Suite, OpenStack, Cisco Secure Cloud, Dell Cloud Solutions, HP Helion Eucalyptus</a:t>
            </a:r>
          </a:p>
          <a:p>
            <a:endParaRPr lang="en-US" sz="1900"/>
          </a:p>
        </p:txBody>
      </p:sp>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&amp;disadvantages</a:t>
            </a:r>
          </a:p>
        </p:txBody>
      </p:sp>
      <p:sp>
        <p:nvSpPr>
          <p:cNvPr id="3" name="Content Placeholder 2"/>
          <p:cNvSpPr>
            <a:spLocks noGrp="1"/>
          </p:cNvSpPr>
          <p:nvPr>
            <p:ph idx="1"/>
          </p:nvPr>
        </p:nvSpPr>
        <p:spPr/>
        <p:txBody>
          <a:bodyPr>
            <a:noAutofit/>
          </a:bodyPr>
          <a:lstStyle/>
          <a:p>
            <a:r>
              <a:rPr lang="en-US">
                <a:sym typeface="+mn-ea"/>
              </a:rPr>
              <a:t>Customer information protection: In the private cloud security concerns are less since customer data and other sensitive information do not flow out of private infrastructure.Infrastructure ensuring SLAs: Private cloud provides specific operations such as appropriate clustering, data</a:t>
            </a:r>
          </a:p>
          <a:p>
            <a:pPr marL="0" indent="0">
              <a:buNone/>
            </a:pPr>
            <a:r>
              <a:rPr lang="en-US">
                <a:sym typeface="+mn-ea"/>
              </a:rPr>
              <a:t> replication, system monitoring, and</a:t>
            </a:r>
          </a:p>
          <a:p>
            <a:pPr marL="0" indent="0">
              <a:buNone/>
            </a:pPr>
            <a:r>
              <a:rPr lang="en-US">
                <a:sym typeface="+mn-ea"/>
              </a:rPr>
              <a:t> maintenance, disaster </a:t>
            </a:r>
          </a:p>
          <a:p>
            <a:pPr marL="0" indent="0">
              <a:buNone/>
            </a:pPr>
            <a:r>
              <a:rPr lang="en-US">
                <a:sym typeface="+mn-ea"/>
              </a:rPr>
              <a:t>recovery, and other uptime services.</a:t>
            </a:r>
            <a:endParaRPr lang="en-US"/>
          </a:p>
          <a:p>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t>9</a:t>
            </a:fld>
            <a:endParaRPr lang="en-IN"/>
          </a:p>
        </p:txBody>
      </p:sp>
      <p:pic>
        <p:nvPicPr>
          <p:cNvPr id="5" name="Picture 4"/>
          <p:cNvPicPr>
            <a:picLocks noChangeAspect="1"/>
          </p:cNvPicPr>
          <p:nvPr>
            <p:custDataLst>
              <p:tags r:id="rId1"/>
            </p:custDataLst>
          </p:nvPr>
        </p:nvPicPr>
        <p:blipFill>
          <a:blip r:embed="rId3"/>
          <a:stretch>
            <a:fillRect/>
          </a:stretch>
        </p:blipFill>
        <p:spPr>
          <a:xfrm>
            <a:off x="5611495" y="3312160"/>
            <a:ext cx="6224270" cy="2436495"/>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 (1)</Template>
  <TotalTime>2</TotalTime>
  <Words>1157</Words>
  <Application>Microsoft Office PowerPoint</Application>
  <PresentationFormat>Custom</PresentationFormat>
  <Paragraphs>99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Gallery</vt:lpstr>
      <vt:lpstr>    COURSE NAME – Cloud and devops               COURSE CODE:22CS2243F</vt:lpstr>
      <vt:lpstr>Cloud computing</vt:lpstr>
      <vt:lpstr>PowerPoint Presentation</vt:lpstr>
      <vt:lpstr>PowerPoint Presentation</vt:lpstr>
      <vt:lpstr>public cloud</vt:lpstr>
      <vt:lpstr>PowerPoint Presentation</vt:lpstr>
      <vt:lpstr>advanatages&amp; disadvantages</vt:lpstr>
      <vt:lpstr>private cloud</vt:lpstr>
      <vt:lpstr>advantages &amp;disadvantages</vt:lpstr>
      <vt:lpstr>PowerPoint Presentation</vt:lpstr>
      <vt:lpstr>hybrid cloud</vt:lpstr>
      <vt:lpstr>advantages &amp; disadvanatages</vt:lpstr>
      <vt:lpstr>PowerPoint Presentation</vt:lpstr>
      <vt:lpstr>community cloud</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of cloud in devops: popular cloud providers</dc:title>
  <dc:creator>Dr S Sri Harsha</dc:creator>
  <cp:lastModifiedBy>Lenovo</cp:lastModifiedBy>
  <cp:revision>9</cp:revision>
  <dcterms:created xsi:type="dcterms:W3CDTF">2023-06-16T10:20:00Z</dcterms:created>
  <dcterms:modified xsi:type="dcterms:W3CDTF">2024-06-24T06:20:47Z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FB8935C2823D42FD997BA59794C97F4C_13</vt:lpwstr>
  </property>
  <property fmtid="{D5CDD505-2E9C-101B-9397-08002B2CF9AE}" pid="3" name="KSOProductBuildVer">
    <vt:lpwstr>1033-12.2.0.17119</vt:lpwstr>
  </property>
</Properties>
</file>