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
  </p:notesMasterIdLst>
  <p:handoutMasterIdLst>
    <p:handoutMasterId r:id="rId10"/>
  </p:handoutMasterIdLst>
  <p:sldIdLst>
    <p:sldId id="256" r:id="rId2"/>
    <p:sldId id="337" r:id="rId3"/>
    <p:sldId id="338" r:id="rId4"/>
    <p:sldId id="339" r:id="rId5"/>
    <p:sldId id="340" r:id="rId6"/>
    <p:sldId id="341" r:id="rId7"/>
    <p:sldId id="32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5DB6FF-6D1B-4136-AD7A-D75DE556D5C3}" v="10" dt="2024-06-25T06:08:44.790"/>
    <p1510:client id="{DBF89492-8981-4294-9428-3681A8021F43}" v="18" dt="2024-06-26T05:11:19.6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a16="http://schemas.microsoft.com/office/drawing/2014/main"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pPr/>
              <a:t>26-06-2024</a:t>
            </a:fld>
            <a:endParaRPr lang="en-IN"/>
          </a:p>
        </p:txBody>
      </p:sp>
      <p:sp>
        <p:nvSpPr>
          <p:cNvPr id="4" name="Footer Placeholder 3">
            <a:extLst>
              <a:ext uri="{FF2B5EF4-FFF2-40B4-BE49-F238E27FC236}">
                <a16:creationId xmlns:a16="http://schemas.microsoft.com/office/drawing/2014/main"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a16="http://schemas.microsoft.com/office/drawing/2014/main"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pPr/>
              <a:t>‹#›</a:t>
            </a:fld>
            <a:endParaRPr lang="en-IN"/>
          </a:p>
        </p:txBody>
      </p:sp>
    </p:spTree>
    <p:extLst>
      <p:ext uri="{BB962C8B-B14F-4D97-AF65-F5344CB8AC3E}">
        <p14:creationId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pPr/>
              <a:t>26-06-2024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pPr/>
              <a:t>‹#›</a:t>
            </a:fld>
            <a:endParaRPr lang="en-IN"/>
          </a:p>
        </p:txBody>
      </p:sp>
    </p:spTree>
    <p:extLst>
      <p:ext uri="{BB962C8B-B14F-4D97-AF65-F5344CB8AC3E}">
        <p14:creationId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pPr/>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64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pPr/>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pPr/>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id="{D33DD7EC-6054-A5D7-0F93-3916702EC90E}"/>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id="{DB6D7A70-9470-38A5-6785-933F5C089234}"/>
              </a:ext>
            </a:extLst>
          </p:cNvPr>
          <p:cNvPicPr>
            <a:picLocks noChangeAspect="1"/>
          </p:cNvPicPr>
          <p:nvPr userDrawn="1"/>
        </p:nvPicPr>
        <p:blipFill rotWithShape="1">
          <a:blip r:embed="rId14" cstate="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A51BE3ED-273E-B0A1-FC3A-EE01E1A92D27}"/>
              </a:ext>
            </a:extLst>
          </p:cNvPr>
          <p:cNvPicPr>
            <a:picLocks noChangeAspect="1"/>
          </p:cNvPicPr>
          <p:nvPr userDrawn="1"/>
        </p:nvPicPr>
        <p:blipFill rotWithShape="1">
          <a:blip r:embed="rId15" cstate="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F640656-3048-2A08-BF39-81705306F79A}"/>
              </a:ext>
            </a:extLst>
          </p:cNvPr>
          <p:cNvSpPr>
            <a:spLocks noGrp="1"/>
          </p:cNvSpPr>
          <p:nvPr>
            <p:ph type="subTitle" idx="4294967295"/>
          </p:nvPr>
        </p:nvSpPr>
        <p:spPr>
          <a:xfrm>
            <a:off x="1764801" y="4240746"/>
            <a:ext cx="8637587" cy="564934"/>
          </a:xfrm>
        </p:spPr>
        <p:txBody>
          <a:bodyPr>
            <a:normAutofit fontScale="25000" lnSpcReduction="20000"/>
          </a:bodyPr>
          <a:lstStyle/>
          <a:p>
            <a:pPr marR="0" lvl="0" indent="0" algn="ctr">
              <a:spcBef>
                <a:spcPts val="0"/>
              </a:spcBef>
              <a:spcAft>
                <a:spcPts val="0"/>
              </a:spcAft>
              <a:buNone/>
            </a:pPr>
            <a:r>
              <a:rPr lang="en-US" sz="12800" b="1" u="sng" dirty="0">
                <a:solidFill>
                  <a:srgbClr val="C00000"/>
                </a:solidFill>
                <a:ea typeface="BioRhyme ExtraBold"/>
                <a:cs typeface="Poppins" panose="00000500000000000000" pitchFamily="2" charset="0"/>
                <a:sym typeface="BioRhyme ExtraBold"/>
              </a:rPr>
              <a:t>Topic</a:t>
            </a:r>
          </a:p>
          <a:p>
            <a:pPr algn="ctr">
              <a:buNone/>
            </a:pPr>
            <a:r>
              <a:rPr lang="en-IN" sz="14400" b="1" cap="all" dirty="0">
                <a:ln/>
                <a:solidFill>
                  <a:srgbClr val="C00000"/>
                </a:solidFill>
                <a:cs typeface="Poppins" panose="00000500000000000000" pitchFamily="2" charset="0"/>
              </a:rPr>
              <a:t>  </a:t>
            </a:r>
            <a:endParaRPr lang="en-US" sz="14400" b="1" cap="all" dirty="0">
              <a:ln/>
              <a:solidFill>
                <a:srgbClr val="C00000"/>
              </a:solidFill>
              <a:cs typeface="Poppins" panose="00000500000000000000" pitchFamily="2" charset="0"/>
            </a:endParaRPr>
          </a:p>
          <a:p>
            <a:pPr algn="ctr">
              <a:buNone/>
            </a:pPr>
            <a:r>
              <a:rPr lang="en-IN" sz="128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p>
          <a:p>
            <a:pPr algn="ctr">
              <a:buNone/>
            </a:pPr>
            <a:endParaRPr lang="en-IN" sz="8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Google Shape;475;p16">
            <a:extLst>
              <a:ext uri="{FF2B5EF4-FFF2-40B4-BE49-F238E27FC236}">
                <a16:creationId xmlns:a16="http://schemas.microsoft.com/office/drawing/2014/main" id="{0D82E80F-BDB7-0749-6E91-9E1F5FBC3FE7}"/>
              </a:ext>
            </a:extLst>
          </p:cNvPr>
          <p:cNvSpPr txBox="1"/>
          <p:nvPr/>
        </p:nvSpPr>
        <p:spPr>
          <a:xfrm>
            <a:off x="3663678" y="357019"/>
            <a:ext cx="5448301" cy="584735"/>
          </a:xfrm>
          <a:prstGeom prst="rect">
            <a:avLst/>
          </a:prstGeom>
          <a:noFill/>
          <a:ln>
            <a:noFill/>
          </a:ln>
          <a:effectLst/>
        </p:spPr>
        <p:txBody>
          <a:bodyPr spcFirstLastPara="1" wrap="square" lIns="91425" tIns="45700" rIns="91425" bIns="45700" anchor="t" anchorCtr="0">
            <a:spAutoFit/>
          </a:bodyPr>
          <a:lstStyle/>
          <a:p>
            <a:pPr algn="ctr"/>
            <a:r>
              <a:rPr lang="en-US" sz="3200" b="1" u="sng" cap="all" dirty="0">
                <a:ln/>
                <a:solidFill>
                  <a:srgbClr val="C00000"/>
                </a:solidFill>
                <a:cs typeface="Poppins" panose="00000500000000000000" pitchFamily="2" charset="0"/>
              </a:rPr>
              <a:t>DEPARTMENT OF CSE</a:t>
            </a:r>
          </a:p>
        </p:txBody>
      </p:sp>
      <p:sp>
        <p:nvSpPr>
          <p:cNvPr id="6" name="Google Shape;476;p16">
            <a:extLst>
              <a:ext uri="{FF2B5EF4-FFF2-40B4-BE49-F238E27FC236}">
                <a16:creationId xmlns:a16="http://schemas.microsoft.com/office/drawing/2014/main" id="{813E5521-4B1D-7E4F-BDDB-4B4CD5EDDC94}"/>
              </a:ext>
            </a:extLst>
          </p:cNvPr>
          <p:cNvSpPr txBox="1"/>
          <p:nvPr/>
        </p:nvSpPr>
        <p:spPr>
          <a:xfrm>
            <a:off x="2091448" y="1193798"/>
            <a:ext cx="8433880" cy="3046948"/>
          </a:xfrm>
          <a:prstGeom prst="rect">
            <a:avLst/>
          </a:prstGeom>
          <a:noFill/>
          <a:ln>
            <a:noFill/>
          </a:ln>
        </p:spPr>
        <p:txBody>
          <a:bodyPr spcFirstLastPara="1" wrap="square" lIns="91425" tIns="45700" rIns="91425" bIns="45700" anchor="t" anchorCtr="0">
            <a:spAutoFit/>
          </a:bodyPr>
          <a:lstStyle/>
          <a:p>
            <a:pPr marR="0" lvl="0" indent="0" algn="ctr">
              <a:spcBef>
                <a:spcPts val="0"/>
              </a:spcBef>
              <a:spcAft>
                <a:spcPts val="0"/>
              </a:spcAft>
              <a:buNone/>
            </a:pPr>
            <a:r>
              <a:rPr lang="en-US" sz="3000" b="1" u="sng" cap="all" dirty="0">
                <a:ln/>
                <a:solidFill>
                  <a:srgbClr val="C00000"/>
                </a:solidFill>
                <a:cs typeface="Poppins" panose="00000500000000000000" pitchFamily="2" charset="0"/>
                <a:sym typeface="BioRhyme ExtraBold"/>
              </a:rPr>
              <a:t>COURSE NAME </a:t>
            </a:r>
          </a:p>
          <a:p>
            <a:pPr marR="0" lvl="0" indent="0" algn="ctr">
              <a:spcBef>
                <a:spcPts val="0"/>
              </a:spcBef>
              <a:spcAft>
                <a:spcPts val="0"/>
              </a:spcAft>
              <a:buNone/>
            </a:pPr>
            <a:r>
              <a:rPr lang="en-US" sz="3000" b="1" cap="all" dirty="0">
                <a:ln/>
                <a:solidFill>
                  <a:srgbClr val="C00000"/>
                </a:solidFill>
                <a:cs typeface="Poppins" panose="00000500000000000000" pitchFamily="2" charset="0"/>
                <a:sym typeface="BioRhyme ExtraBold"/>
              </a:rPr>
              <a:t>COULD and devops  </a:t>
            </a:r>
          </a:p>
          <a:p>
            <a:pPr marR="0" lvl="0" indent="0" algn="ctr">
              <a:spcBef>
                <a:spcPts val="0"/>
              </a:spcBef>
              <a:spcAft>
                <a:spcPts val="0"/>
              </a:spcAft>
              <a:buNone/>
            </a:pPr>
            <a:endParaRPr lang="en-US" sz="3200" b="1" cap="all" dirty="0">
              <a:ln/>
              <a:solidFill>
                <a:srgbClr val="C00000"/>
              </a:solidFill>
              <a:cs typeface="Poppins" panose="00000500000000000000" pitchFamily="2" charset="0"/>
              <a:sym typeface="BioRhyme ExtraBold"/>
            </a:endParaRPr>
          </a:p>
          <a:p>
            <a:pPr marR="0" lvl="0" indent="0" algn="ctr">
              <a:spcBef>
                <a:spcPts val="0"/>
              </a:spcBef>
              <a:spcAft>
                <a:spcPts val="0"/>
              </a:spcAft>
              <a:buNone/>
            </a:pPr>
            <a:r>
              <a:rPr lang="en-US" sz="3000" b="1" u="sng" cap="all" dirty="0">
                <a:ln/>
                <a:solidFill>
                  <a:srgbClr val="C00000"/>
                </a:solidFill>
                <a:cs typeface="Poppins" panose="00000500000000000000" pitchFamily="2" charset="0"/>
                <a:sym typeface="BioRhyme ExtraBold"/>
              </a:rPr>
              <a:t>COURSE CODE </a:t>
            </a:r>
          </a:p>
          <a:p>
            <a:pPr marR="0" lvl="0" indent="0" algn="ctr">
              <a:spcBef>
                <a:spcPts val="0"/>
              </a:spcBef>
              <a:spcAft>
                <a:spcPts val="0"/>
              </a:spcAft>
              <a:buNone/>
            </a:pPr>
            <a:r>
              <a:rPr lang="en-US" sz="3000" b="1" cap="all" dirty="0">
                <a:ln/>
                <a:solidFill>
                  <a:srgbClr val="C00000"/>
                </a:solidFill>
                <a:cs typeface="Poppins" panose="00000500000000000000" pitchFamily="2" charset="0"/>
                <a:sym typeface="BioRhyme ExtraBold"/>
              </a:rPr>
              <a:t>  </a:t>
            </a:r>
            <a:r>
              <a:rPr lang="en-IN" sz="3000" b="1" cap="all" dirty="0">
                <a:ln/>
                <a:solidFill>
                  <a:srgbClr val="C00000"/>
                </a:solidFill>
                <a:cs typeface="Poppins" panose="00000500000000000000" pitchFamily="2" charset="0"/>
              </a:rPr>
              <a:t>22CS2243F</a:t>
            </a:r>
            <a:endParaRPr lang="en-US" sz="3000" b="1" cap="all" dirty="0">
              <a:ln/>
              <a:solidFill>
                <a:srgbClr val="C00000"/>
              </a:solidFill>
              <a:cs typeface="Poppins" panose="00000500000000000000" pitchFamily="2" charset="0"/>
              <a:sym typeface="BioRhyme ExtraBold"/>
            </a:endParaRPr>
          </a:p>
          <a:p>
            <a:pPr marR="0" lvl="0" indent="0" algn="ctr">
              <a:spcBef>
                <a:spcPts val="0"/>
              </a:spcBef>
              <a:spcAft>
                <a:spcPts val="0"/>
              </a:spcAft>
              <a:buNone/>
            </a:pPr>
            <a:endParaRPr lang="en-US" sz="2000" b="1" dirty="0">
              <a:solidFill>
                <a:schemeClr val="bg1">
                  <a:lumMod val="50000"/>
                </a:schemeClr>
              </a:solidFill>
              <a:ea typeface="BioRhyme ExtraBold"/>
              <a:cs typeface="Poppins" panose="00000500000000000000" pitchFamily="2" charset="0"/>
              <a:sym typeface="BioRhyme ExtraBold"/>
            </a:endParaRPr>
          </a:p>
          <a:p>
            <a:pPr marR="0" lvl="0" indent="0" algn="ctr">
              <a:spcBef>
                <a:spcPts val="0"/>
              </a:spcBef>
              <a:spcAft>
                <a:spcPts val="0"/>
              </a:spcAft>
              <a:buNone/>
            </a:pPr>
            <a:endParaRPr lang="en-US" sz="2000" b="1" dirty="0">
              <a:solidFill>
                <a:schemeClr val="bg1">
                  <a:lumMod val="50000"/>
                </a:schemeClr>
              </a:solidFill>
              <a:ea typeface="BioRhyme ExtraBold"/>
              <a:cs typeface="Poppins" panose="00000500000000000000" pitchFamily="2" charset="0"/>
              <a:sym typeface="BioRhyme ExtraBold"/>
            </a:endParaRPr>
          </a:p>
        </p:txBody>
      </p:sp>
      <p:graphicFrame>
        <p:nvGraphicFramePr>
          <p:cNvPr id="2" name="Table 1">
            <a:extLst>
              <a:ext uri="{FF2B5EF4-FFF2-40B4-BE49-F238E27FC236}">
                <a16:creationId xmlns:a16="http://schemas.microsoft.com/office/drawing/2014/main" id="{0B8E16B0-6738-0B29-73D0-376E4D279CEE}"/>
              </a:ext>
            </a:extLst>
          </p:cNvPr>
          <p:cNvGraphicFramePr>
            <a:graphicFrameLocks noGrp="1"/>
          </p:cNvGraphicFramePr>
          <p:nvPr>
            <p:extLst>
              <p:ext uri="{D42A27DB-BD31-4B8C-83A1-F6EECF244321}">
                <p14:modId xmlns:p14="http://schemas.microsoft.com/office/powerpoint/2010/main" val="84627638"/>
              </p:ext>
            </p:extLst>
          </p:nvPr>
        </p:nvGraphicFramePr>
        <p:xfrm>
          <a:off x="4927600" y="5100320"/>
          <a:ext cx="2767012" cy="783590"/>
        </p:xfrm>
        <a:graphic>
          <a:graphicData uri="http://schemas.openxmlformats.org/drawingml/2006/table">
            <a:tbl>
              <a:tblPr/>
              <a:tblGrid>
                <a:gridCol w="2767012">
                  <a:extLst>
                    <a:ext uri="{9D8B030D-6E8A-4147-A177-3AD203B41FA5}">
                      <a16:colId xmlns:a16="http://schemas.microsoft.com/office/drawing/2014/main" val="2553811707"/>
                    </a:ext>
                  </a:extLst>
                </a:gridCol>
              </a:tblGrid>
              <a:tr h="416559">
                <a:tc>
                  <a:txBody>
                    <a:bodyPr/>
                    <a:lstStyle/>
                    <a:p>
                      <a:pPr algn="ctr" fontAlgn="b"/>
                      <a:r>
                        <a:rPr lang="en-US" sz="2400" b="1" i="0" u="none" strike="noStrike" dirty="0">
                          <a:solidFill>
                            <a:srgbClr val="C00000"/>
                          </a:solidFill>
                          <a:effectLst/>
                          <a:latin typeface="Calibri" panose="020F0502020204030204" pitchFamily="34" charset="0"/>
                        </a:rPr>
                        <a:t>Life cycle of Terraform tool</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30799293"/>
                  </a:ext>
                </a:extLst>
              </a:tr>
            </a:tbl>
          </a:graphicData>
        </a:graphic>
      </p:graphicFrame>
    </p:spTree>
    <p:extLst>
      <p:ext uri="{BB962C8B-B14F-4D97-AF65-F5344CB8AC3E}">
        <p14:creationId xmlns:p14="http://schemas.microsoft.com/office/powerpoint/2010/main" val="2503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5AA3955-21EC-E47E-CE84-F6BECD2EE6CD}"/>
              </a:ext>
            </a:extLst>
          </p:cNvPr>
          <p:cNvSpPr>
            <a:spLocks noGrp="1"/>
          </p:cNvSpPr>
          <p:nvPr>
            <p:ph type="title"/>
          </p:nvPr>
        </p:nvSpPr>
        <p:spPr>
          <a:xfrm>
            <a:off x="1451579" y="1244580"/>
            <a:ext cx="9603275" cy="609174"/>
          </a:xfrm>
        </p:spPr>
        <p:txBody>
          <a:bodyPr>
            <a:normAutofit fontScale="90000"/>
          </a:bodyPr>
          <a:lstStyle/>
          <a:p>
            <a:r>
              <a:rPr lang="en-US" dirty="0"/>
              <a:t>Life cycle of Terraform tool</a:t>
            </a:r>
            <a:br>
              <a:rPr lang="en-US" sz="3200" b="1" dirty="0">
                <a:latin typeface="Times New Roman" panose="02020603050405020304" pitchFamily="18" charset="0"/>
                <a:cs typeface="Times New Roman" panose="02020603050405020304" pitchFamily="18" charset="0"/>
              </a:rPr>
            </a:br>
            <a:endParaRPr lang="en-IN" dirty="0"/>
          </a:p>
        </p:txBody>
      </p:sp>
      <p:sp>
        <p:nvSpPr>
          <p:cNvPr id="8" name="Content Placeholder 7">
            <a:extLst>
              <a:ext uri="{FF2B5EF4-FFF2-40B4-BE49-F238E27FC236}">
                <a16:creationId xmlns:a16="http://schemas.microsoft.com/office/drawing/2014/main" id="{F2BB1A08-ABDB-4412-5982-83086B121D54}"/>
              </a:ext>
            </a:extLst>
          </p:cNvPr>
          <p:cNvSpPr>
            <a:spLocks noGrp="1"/>
          </p:cNvSpPr>
          <p:nvPr>
            <p:ph idx="1"/>
          </p:nvPr>
        </p:nvSpPr>
        <p:spPr>
          <a:xfrm>
            <a:off x="1451579" y="2015732"/>
            <a:ext cx="9603275" cy="4364748"/>
          </a:xfrm>
        </p:spPr>
        <p:txBody>
          <a:bodyPr>
            <a:noAutofit/>
          </a:bodyPr>
          <a:lstStyle/>
          <a:p>
            <a:r>
              <a:rPr lang="en-US" sz="2400" dirty="0">
                <a:latin typeface="Times New Roman" panose="02020603050405020304" pitchFamily="18" charset="0"/>
                <a:cs typeface="Times New Roman" panose="02020603050405020304" pitchFamily="18" charset="0"/>
              </a:rPr>
              <a:t>Terraform is an Infrastructure as Code (</a:t>
            </a:r>
            <a:r>
              <a:rPr lang="en-US" sz="2400" dirty="0" err="1">
                <a:latin typeface="Times New Roman" panose="02020603050405020304" pitchFamily="18" charset="0"/>
                <a:cs typeface="Times New Roman" panose="02020603050405020304" pitchFamily="18" charset="0"/>
              </a:rPr>
              <a:t>IaC</a:t>
            </a:r>
            <a:r>
              <a:rPr lang="en-US" sz="2400" dirty="0">
                <a:latin typeface="Times New Roman" panose="02020603050405020304" pitchFamily="18" charset="0"/>
                <a:cs typeface="Times New Roman" panose="02020603050405020304" pitchFamily="18" charset="0"/>
              </a:rPr>
              <a:t>) tool developed by </a:t>
            </a:r>
            <a:r>
              <a:rPr lang="en-US" sz="2400" dirty="0" err="1">
                <a:latin typeface="Times New Roman" panose="02020603050405020304" pitchFamily="18" charset="0"/>
                <a:cs typeface="Times New Roman" panose="02020603050405020304" pitchFamily="18" charset="0"/>
              </a:rPr>
              <a:t>HashiCorp</a:t>
            </a:r>
            <a:r>
              <a:rPr lang="en-US" sz="2400" dirty="0">
                <a:latin typeface="Times New Roman" panose="02020603050405020304" pitchFamily="18" charset="0"/>
                <a:cs typeface="Times New Roman" panose="02020603050405020304" pitchFamily="18" charset="0"/>
              </a:rPr>
              <a:t>. It allows users to define and provision data center infrastructure using a high-level configuration language. </a:t>
            </a:r>
          </a:p>
          <a:p>
            <a:r>
              <a:rPr lang="en-US" sz="2400" dirty="0">
                <a:latin typeface="Times New Roman" panose="02020603050405020304" pitchFamily="18" charset="0"/>
                <a:cs typeface="Times New Roman" panose="02020603050405020304" pitchFamily="18" charset="0"/>
              </a:rPr>
              <a:t>The life cycle of Terraform involves several stages, from initial configuration to resource destruction. </a:t>
            </a:r>
          </a:p>
          <a:p>
            <a:r>
              <a:rPr lang="en-US" sz="2400" dirty="0">
                <a:latin typeface="Times New Roman" panose="02020603050405020304" pitchFamily="18" charset="0"/>
                <a:cs typeface="Times New Roman" panose="02020603050405020304" pitchFamily="18" charset="0"/>
              </a:rPr>
              <a:t>Here’s an overview of the typical life cycle of using Terraform:</a:t>
            </a:r>
            <a:endParaRPr lang="en-IN" sz="24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CBABCCC1-BF11-4F37-963E-1BCD5B23FD72}" type="slidenum">
              <a:rPr lang="en-IN" smtClean="0"/>
              <a:pPr/>
              <a:t>2</a:t>
            </a:fld>
            <a:endParaRPr lang="en-IN"/>
          </a:p>
        </p:txBody>
      </p:sp>
      <p:sp>
        <p:nvSpPr>
          <p:cNvPr id="3" name="Slide Number Placeholder 3">
            <a:extLst>
              <a:ext uri="{FF2B5EF4-FFF2-40B4-BE49-F238E27FC236}">
                <a16:creationId xmlns:a16="http://schemas.microsoft.com/office/drawing/2014/main" id="{6396BFE3-14AF-696C-6920-43C082DD6CE9}"/>
              </a:ext>
            </a:extLst>
          </p:cNvPr>
          <p:cNvSpPr txBox="1">
            <a:spLocks/>
          </p:cNvSpPr>
          <p:nvPr/>
        </p:nvSpPr>
        <p:spPr>
          <a:xfrm>
            <a:off x="5690490" y="6291139"/>
            <a:ext cx="811019" cy="503578"/>
          </a:xfrm>
          <a:prstGeom prst="rect">
            <a:avLst/>
          </a:prstGeom>
        </p:spPr>
        <p:txBody>
          <a:bodyPr vert="horz" lIns="91440" tIns="45720" rIns="91440" bIns="45720"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fld id="{CBABCCC1-BF11-4F37-963E-1BCD5B23FD72}" type="slidenum">
              <a:rPr kumimoji="0" lang="en-IN" sz="2200" b="0" i="0" u="none" strike="noStrike" kern="1200" cap="none" spc="0" normalizeH="0" baseline="0" noProof="0" smtClean="0">
                <a:ln>
                  <a:noFill/>
                </a:ln>
                <a:solidFill>
                  <a:schemeClr val="accent1"/>
                </a:solidFill>
                <a:effectLst/>
                <a:uLnTx/>
                <a:uFillTx/>
                <a:latin typeface="+mn-l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2</a:t>
            </a:fld>
            <a:endParaRPr kumimoji="0" lang="en-IN" sz="2200" b="0" i="0" u="none" strike="noStrike" kern="1200" cap="none" spc="0" normalizeH="0" baseline="0" noProof="0">
              <a:ln>
                <a:noFill/>
              </a:ln>
              <a:solidFill>
                <a:schemeClr val="accent1"/>
              </a:solidFill>
              <a:effectLst/>
              <a:uLnTx/>
              <a:uFillTx/>
              <a:latin typeface="+mn-lt"/>
              <a:ea typeface="+mn-ea"/>
              <a:cs typeface="+mn-cs"/>
            </a:endParaRPr>
          </a:p>
        </p:txBody>
      </p:sp>
      <p:sp>
        <p:nvSpPr>
          <p:cNvPr id="4" name="TextBox 3">
            <a:extLst>
              <a:ext uri="{FF2B5EF4-FFF2-40B4-BE49-F238E27FC236}">
                <a16:creationId xmlns:a16="http://schemas.microsoft.com/office/drawing/2014/main" id="{8B68684B-34BA-BB64-17CA-52ED57E147A8}"/>
              </a:ext>
            </a:extLst>
          </p:cNvPr>
          <p:cNvSpPr txBox="1"/>
          <p:nvPr/>
        </p:nvSpPr>
        <p:spPr>
          <a:xfrm>
            <a:off x="568961" y="721360"/>
            <a:ext cx="568185" cy="523220"/>
          </a:xfrm>
          <a:prstGeom prst="rect">
            <a:avLst/>
          </a:prstGeom>
          <a:noFill/>
        </p:spPr>
        <p:txBody>
          <a:bodyPr wrap="square">
            <a:spAutoFit/>
          </a:bodyPr>
          <a:lstStyle/>
          <a:p>
            <a:pPr algn="ctr"/>
            <a:endParaRPr lang="en-US" sz="2800" b="1"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41394E6-0C99-8F26-C67B-D88D560EB229}"/>
              </a:ext>
            </a:extLst>
          </p:cNvPr>
          <p:cNvSpPr txBox="1"/>
          <p:nvPr/>
        </p:nvSpPr>
        <p:spPr>
          <a:xfrm>
            <a:off x="345441" y="2023744"/>
            <a:ext cx="5345049" cy="723275"/>
          </a:xfrm>
          <a:prstGeom prst="rect">
            <a:avLst/>
          </a:prstGeom>
          <a:noFill/>
        </p:spPr>
        <p:txBody>
          <a:bodyPr wrap="square">
            <a:spAutoFit/>
          </a:bodyPr>
          <a:lstStyle/>
          <a:p>
            <a:pPr marL="514350" indent="-514350">
              <a:spcBef>
                <a:spcPts val="600"/>
              </a:spcBef>
              <a:spcAft>
                <a:spcPts val="600"/>
              </a:spcAft>
              <a:buFont typeface="Arial" panose="020B0604020202020204" pitchFamily="34" charset="0"/>
              <a:buChar char="•"/>
            </a:pPr>
            <a:endParaRPr lang="en-US" b="1" dirty="0">
              <a:latin typeface="Times New Roman" panose="02020603050405020304" pitchFamily="18" charset="0"/>
              <a:ea typeface="+mn-lt"/>
              <a:cs typeface="Times New Roman" panose="02020603050405020304" pitchFamily="18" charset="0"/>
            </a:endParaRPr>
          </a:p>
          <a:p>
            <a:pPr algn="ctr"/>
            <a:endParaRPr lang="en-US" sz="1800" dirty="0"/>
          </a:p>
        </p:txBody>
      </p:sp>
      <p:sp>
        <p:nvSpPr>
          <p:cNvPr id="6" name="TextBox 5">
            <a:extLst>
              <a:ext uri="{FF2B5EF4-FFF2-40B4-BE49-F238E27FC236}">
                <a16:creationId xmlns:a16="http://schemas.microsoft.com/office/drawing/2014/main" id="{8FC8B10B-453E-92C8-D716-22B450131A34}"/>
              </a:ext>
            </a:extLst>
          </p:cNvPr>
          <p:cNvSpPr txBox="1"/>
          <p:nvPr/>
        </p:nvSpPr>
        <p:spPr>
          <a:xfrm>
            <a:off x="6864296" y="2033862"/>
            <a:ext cx="5327704" cy="369332"/>
          </a:xfrm>
          <a:prstGeom prst="rect">
            <a:avLst/>
          </a:prstGeom>
          <a:noFill/>
        </p:spPr>
        <p:txBody>
          <a:bodyPr wrap="square">
            <a:spAutoFit/>
          </a:bodyPr>
          <a:lstStyle/>
          <a:p>
            <a:pPr algn="ct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0435A-62A8-F1D8-782D-5EEC7A5CC1E1}"/>
              </a:ext>
            </a:extLst>
          </p:cNvPr>
          <p:cNvSpPr>
            <a:spLocks noGrp="1"/>
          </p:cNvSpPr>
          <p:nvPr>
            <p:ph type="title"/>
          </p:nvPr>
        </p:nvSpPr>
        <p:spPr>
          <a:xfrm>
            <a:off x="1451579" y="1391655"/>
            <a:ext cx="9603275" cy="462099"/>
          </a:xfrm>
        </p:spPr>
        <p:txBody>
          <a:bodyPr>
            <a:normAutofit fontScale="90000"/>
          </a:bodyPr>
          <a:lstStyle/>
          <a:p>
            <a:r>
              <a:rPr lang="en-US" sz="3200" dirty="0">
                <a:latin typeface="Times New Roman" panose="02020603050405020304" pitchFamily="18" charset="0"/>
                <a:cs typeface="Times New Roman" panose="02020603050405020304" pitchFamily="18" charset="0"/>
              </a:rPr>
              <a:t>life cycle of using Terraform:</a:t>
            </a:r>
            <a:endParaRPr lang="en-IN" dirty="0"/>
          </a:p>
        </p:txBody>
      </p:sp>
      <p:sp>
        <p:nvSpPr>
          <p:cNvPr id="3" name="Content Placeholder 2">
            <a:extLst>
              <a:ext uri="{FF2B5EF4-FFF2-40B4-BE49-F238E27FC236}">
                <a16:creationId xmlns:a16="http://schemas.microsoft.com/office/drawing/2014/main" id="{472FF65C-F721-5B22-4316-7F370836875E}"/>
              </a:ext>
            </a:extLst>
          </p:cNvPr>
          <p:cNvSpPr>
            <a:spLocks noGrp="1"/>
          </p:cNvSpPr>
          <p:nvPr>
            <p:ph idx="1"/>
          </p:nvPr>
        </p:nvSpPr>
        <p:spPr/>
        <p:txBody>
          <a:bodyPr>
            <a:noAutofit/>
          </a:bodyPr>
          <a:lstStyle/>
          <a:p>
            <a:r>
              <a:rPr lang="en-US" dirty="0"/>
              <a:t>Write: Define infrastructure as code using the </a:t>
            </a:r>
            <a:r>
              <a:rPr lang="en-US" dirty="0" err="1"/>
              <a:t>HashiCorp</a:t>
            </a:r>
            <a:r>
              <a:rPr lang="en-US" dirty="0"/>
              <a:t> Configuration Language (HCL) or JSON. You create .</a:t>
            </a:r>
            <a:r>
              <a:rPr lang="en-US" dirty="0" err="1"/>
              <a:t>tf</a:t>
            </a:r>
            <a:r>
              <a:rPr lang="en-US" dirty="0"/>
              <a:t> configuration files that describe the desired state of your infrastructure.</a:t>
            </a:r>
          </a:p>
          <a:p>
            <a:r>
              <a:rPr lang="en-US" dirty="0"/>
              <a:t>Initialize (terraform </a:t>
            </a:r>
            <a:r>
              <a:rPr lang="en-US" dirty="0" err="1"/>
              <a:t>init</a:t>
            </a:r>
            <a:r>
              <a:rPr lang="en-US" dirty="0"/>
              <a:t>): Prepare the working directory for other Terraform commands. This command downloads the necessary provider plugins and sets up the backend for storing the state.</a:t>
            </a:r>
          </a:p>
          <a:p>
            <a:r>
              <a:rPr lang="en-US" dirty="0"/>
              <a:t>Plan (terraform plan): Generate an execution plan that shows what actions Terraform will take to reach the desired state defined in the configuration files. This helps in understanding the changes that will be made to the infrastructure.</a:t>
            </a:r>
            <a:endParaRPr lang="en-IN" dirty="0"/>
          </a:p>
        </p:txBody>
      </p:sp>
      <p:sp>
        <p:nvSpPr>
          <p:cNvPr id="4" name="Slide Number Placeholder 3">
            <a:extLst>
              <a:ext uri="{FF2B5EF4-FFF2-40B4-BE49-F238E27FC236}">
                <a16:creationId xmlns:a16="http://schemas.microsoft.com/office/drawing/2014/main" id="{747A4660-D57F-B1B0-625A-CBBE9F06B89C}"/>
              </a:ext>
            </a:extLst>
          </p:cNvPr>
          <p:cNvSpPr>
            <a:spLocks noGrp="1"/>
          </p:cNvSpPr>
          <p:nvPr>
            <p:ph type="sldNum" sz="quarter" idx="12"/>
          </p:nvPr>
        </p:nvSpPr>
        <p:spPr/>
        <p:txBody>
          <a:bodyPr/>
          <a:lstStyle/>
          <a:p>
            <a:fld id="{CBABCCC1-BF11-4F37-963E-1BCD5B23FD72}" type="slidenum">
              <a:rPr lang="en-IN" smtClean="0"/>
              <a:pPr/>
              <a:t>3</a:t>
            </a:fld>
            <a:endParaRPr lang="en-IN"/>
          </a:p>
        </p:txBody>
      </p:sp>
    </p:spTree>
    <p:extLst>
      <p:ext uri="{BB962C8B-B14F-4D97-AF65-F5344CB8AC3E}">
        <p14:creationId xmlns:p14="http://schemas.microsoft.com/office/powerpoint/2010/main" val="573533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4D8BA-68F8-B178-EC15-D86E17C8C71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61935CD-EDDB-CDFF-7EC9-CBAE7A2B09C2}"/>
              </a:ext>
            </a:extLst>
          </p:cNvPr>
          <p:cNvSpPr>
            <a:spLocks noGrp="1"/>
          </p:cNvSpPr>
          <p:nvPr>
            <p:ph idx="1"/>
          </p:nvPr>
        </p:nvSpPr>
        <p:spPr>
          <a:xfrm>
            <a:off x="1451579" y="2015732"/>
            <a:ext cx="9603275" cy="4131068"/>
          </a:xfrm>
        </p:spPr>
        <p:txBody>
          <a:bodyPr/>
          <a:lstStyle/>
          <a:p>
            <a:r>
              <a:rPr lang="en-US" dirty="0"/>
              <a:t>Apply (terraform apply): Execute the actions proposed in the plan to create, update, or delete infrastructure resources. Terraform interacts with the APIs of cloud providers or other services to make these changes.</a:t>
            </a:r>
          </a:p>
          <a:p>
            <a:r>
              <a:rPr lang="en-US" dirty="0"/>
              <a:t>Modify: Update the configuration files to change the desired state of the infrastructure. These changes might involve adding, modifying, or removing resources.</a:t>
            </a:r>
          </a:p>
          <a:p>
            <a:r>
              <a:rPr lang="en-US" dirty="0"/>
              <a:t>Plan and Apply Again: Repeat the terraform plan and terraform apply commands to bring the infrastructure to the new desired state based on the updated configuration files.</a:t>
            </a:r>
            <a:endParaRPr lang="en-IN" dirty="0"/>
          </a:p>
        </p:txBody>
      </p:sp>
      <p:sp>
        <p:nvSpPr>
          <p:cNvPr id="4" name="Slide Number Placeholder 3">
            <a:extLst>
              <a:ext uri="{FF2B5EF4-FFF2-40B4-BE49-F238E27FC236}">
                <a16:creationId xmlns:a16="http://schemas.microsoft.com/office/drawing/2014/main" id="{C82A9A78-C214-702C-257B-5F5A6626C407}"/>
              </a:ext>
            </a:extLst>
          </p:cNvPr>
          <p:cNvSpPr>
            <a:spLocks noGrp="1"/>
          </p:cNvSpPr>
          <p:nvPr>
            <p:ph type="sldNum" sz="quarter" idx="12"/>
          </p:nvPr>
        </p:nvSpPr>
        <p:spPr/>
        <p:txBody>
          <a:bodyPr/>
          <a:lstStyle/>
          <a:p>
            <a:fld id="{CBABCCC1-BF11-4F37-963E-1BCD5B23FD72}" type="slidenum">
              <a:rPr lang="en-IN" smtClean="0"/>
              <a:pPr/>
              <a:t>4</a:t>
            </a:fld>
            <a:endParaRPr lang="en-IN"/>
          </a:p>
        </p:txBody>
      </p:sp>
    </p:spTree>
    <p:extLst>
      <p:ext uri="{BB962C8B-B14F-4D97-AF65-F5344CB8AC3E}">
        <p14:creationId xmlns:p14="http://schemas.microsoft.com/office/powerpoint/2010/main" val="1643409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6D8AE-3D1C-7CC3-A0AD-D8373B617B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BF4B54C-CBAA-AED5-4871-2CC084B65A60}"/>
              </a:ext>
            </a:extLst>
          </p:cNvPr>
          <p:cNvSpPr>
            <a:spLocks noGrp="1"/>
          </p:cNvSpPr>
          <p:nvPr>
            <p:ph idx="1"/>
          </p:nvPr>
        </p:nvSpPr>
        <p:spPr/>
        <p:txBody>
          <a:bodyPr>
            <a:noAutofit/>
          </a:bodyPr>
          <a:lstStyle/>
          <a:p>
            <a:r>
              <a:rPr lang="en-US" dirty="0">
                <a:latin typeface="Times New Roman" panose="02020603050405020304" pitchFamily="18" charset="0"/>
                <a:cs typeface="Times New Roman" panose="02020603050405020304" pitchFamily="18" charset="0"/>
              </a:rPr>
              <a:t>State Management: Terraform keeps track of the state of the infrastructure in a state file (</a:t>
            </a:r>
            <a:r>
              <a:rPr lang="en-US" dirty="0" err="1">
                <a:latin typeface="Times New Roman" panose="02020603050405020304" pitchFamily="18" charset="0"/>
                <a:cs typeface="Times New Roman" panose="02020603050405020304" pitchFamily="18" charset="0"/>
              </a:rPr>
              <a:t>terraform.tfstate</a:t>
            </a:r>
            <a:r>
              <a:rPr lang="en-US" dirty="0">
                <a:latin typeface="Times New Roman" panose="02020603050405020304" pitchFamily="18" charset="0"/>
                <a:cs typeface="Times New Roman" panose="02020603050405020304" pitchFamily="18" charset="0"/>
              </a:rPr>
              <a:t>). This file is essential for maintaining the mapping between the configuration and the real-world resources. State can be stored locally or in a remote backend (like Amazon S3, Terraform Cloud, etc.) for collaboration and reliability.</a:t>
            </a:r>
          </a:p>
          <a:p>
            <a:r>
              <a:rPr lang="en-US" dirty="0">
                <a:latin typeface="Times New Roman" panose="02020603050405020304" pitchFamily="18" charset="0"/>
                <a:cs typeface="Times New Roman" panose="02020603050405020304" pitchFamily="18" charset="0"/>
              </a:rPr>
              <a:t>Destroy (terraform destroy): Completely remove all infrastructure managed by the configuration. This command ensures that all resources are deleted and the state file is updated accordingly.</a:t>
            </a:r>
          </a:p>
          <a:p>
            <a:r>
              <a:rPr lang="en-US" dirty="0">
                <a:latin typeface="Times New Roman" panose="02020603050405020304" pitchFamily="18" charset="0"/>
                <a:cs typeface="Times New Roman" panose="02020603050405020304" pitchFamily="18" charset="0"/>
              </a:rPr>
              <a:t>Provisioners: Optional step where you can use provisioners to execute scripts or configuration management tools (like Ansible, Chef, or Puppet) on the resources created by Terraform</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0438AA5-FF42-C927-0F20-0483AE22F0EA}"/>
              </a:ext>
            </a:extLst>
          </p:cNvPr>
          <p:cNvSpPr>
            <a:spLocks noGrp="1"/>
          </p:cNvSpPr>
          <p:nvPr>
            <p:ph type="sldNum" sz="quarter" idx="12"/>
          </p:nvPr>
        </p:nvSpPr>
        <p:spPr/>
        <p:txBody>
          <a:bodyPr/>
          <a:lstStyle/>
          <a:p>
            <a:fld id="{CBABCCC1-BF11-4F37-963E-1BCD5B23FD72}" type="slidenum">
              <a:rPr lang="en-IN" smtClean="0"/>
              <a:pPr/>
              <a:t>5</a:t>
            </a:fld>
            <a:endParaRPr lang="en-IN"/>
          </a:p>
        </p:txBody>
      </p:sp>
    </p:spTree>
    <p:extLst>
      <p:ext uri="{BB962C8B-B14F-4D97-AF65-F5344CB8AC3E}">
        <p14:creationId xmlns:p14="http://schemas.microsoft.com/office/powerpoint/2010/main" val="2736955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C6E85-80AD-F963-90E3-5809F2DCDE1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CD90343-D624-71BC-7996-FA500F776B1D}"/>
              </a:ext>
            </a:extLst>
          </p:cNvPr>
          <p:cNvSpPr>
            <a:spLocks noGrp="1"/>
          </p:cNvSpPr>
          <p:nvPr>
            <p:ph idx="1"/>
          </p:nvPr>
        </p:nvSpPr>
        <p:spPr>
          <a:xfrm>
            <a:off x="1451579" y="2015732"/>
            <a:ext cx="10923301" cy="4275407"/>
          </a:xfrm>
        </p:spPr>
        <p:txBody>
          <a:bodyPr>
            <a:noAutofit/>
          </a:bodyPr>
          <a:lstStyle/>
          <a:p>
            <a:r>
              <a:rPr lang="en-US" sz="2400" dirty="0"/>
              <a:t>Modules: Organize and reuse configurations by grouping related resources into modules. Modules can be sourced from local paths, version control repositories, or the Terraform Registry.</a:t>
            </a:r>
          </a:p>
          <a:p>
            <a:r>
              <a:rPr lang="en-US" sz="2400" dirty="0"/>
              <a:t>Workspaces: Manage multiple environments (such as development, staging, and production) using workspaces. Each workspace has its own state file, allowing for isolated management of different infrastructure environments.</a:t>
            </a:r>
          </a:p>
          <a:p>
            <a:r>
              <a:rPr lang="en-US" sz="2400" dirty="0"/>
              <a:t>Version Control: Store Terraform configuration files in a version control system (like Git) to track changes, collaborate with team members, and roll back to previous versions if necessary.</a:t>
            </a:r>
            <a:endParaRPr lang="en-IN" sz="2400" dirty="0"/>
          </a:p>
        </p:txBody>
      </p:sp>
      <p:sp>
        <p:nvSpPr>
          <p:cNvPr id="4" name="Slide Number Placeholder 3">
            <a:extLst>
              <a:ext uri="{FF2B5EF4-FFF2-40B4-BE49-F238E27FC236}">
                <a16:creationId xmlns:a16="http://schemas.microsoft.com/office/drawing/2014/main" id="{C22FB1F1-409A-4E86-DDD0-A19C566FEA7C}"/>
              </a:ext>
            </a:extLst>
          </p:cNvPr>
          <p:cNvSpPr>
            <a:spLocks noGrp="1"/>
          </p:cNvSpPr>
          <p:nvPr>
            <p:ph type="sldNum" sz="quarter" idx="12"/>
          </p:nvPr>
        </p:nvSpPr>
        <p:spPr/>
        <p:txBody>
          <a:bodyPr/>
          <a:lstStyle/>
          <a:p>
            <a:fld id="{CBABCCC1-BF11-4F37-963E-1BCD5B23FD72}" type="slidenum">
              <a:rPr lang="en-IN" smtClean="0"/>
              <a:pPr/>
              <a:t>6</a:t>
            </a:fld>
            <a:endParaRPr lang="en-IN"/>
          </a:p>
        </p:txBody>
      </p:sp>
    </p:spTree>
    <p:extLst>
      <p:ext uri="{BB962C8B-B14F-4D97-AF65-F5344CB8AC3E}">
        <p14:creationId xmlns:p14="http://schemas.microsoft.com/office/powerpoint/2010/main" val="2201802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792BE84-3448-2348-B352-CD5BC083E5FD}"/>
              </a:ext>
            </a:extLst>
          </p:cNvPr>
          <p:cNvSpPr/>
          <p:nvPr/>
        </p:nvSpPr>
        <p:spPr>
          <a:xfrm>
            <a:off x="2602523" y="1856934"/>
            <a:ext cx="7920111" cy="2883877"/>
          </a:xfrm>
          <a:prstGeom prst="roundRect">
            <a:avLst/>
          </a:prstGeom>
          <a:solidFill>
            <a:schemeClr val="accent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2400" b="1" dirty="0">
                <a:latin typeface="Poppins" pitchFamily="2" charset="77"/>
                <a:cs typeface="Poppins" pitchFamily="2" charset="77"/>
              </a:rPr>
              <a:t>THANK 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r>
              <a:rPr lang="en-US" sz="2400" b="1" dirty="0">
                <a:latin typeface="Poppins" pitchFamily="2" charset="77"/>
                <a:cs typeface="Poppins" pitchFamily="2" charset="77"/>
              </a:rPr>
              <a:t>Team – </a:t>
            </a:r>
            <a:r>
              <a:rPr lang="en-US" sz="2400" b="1" cap="all" dirty="0">
                <a:ln/>
                <a:solidFill>
                  <a:schemeClr val="bg1"/>
                </a:solidFill>
                <a:cs typeface="Poppins" panose="00000500000000000000" pitchFamily="2" charset="0"/>
                <a:sym typeface="BioRhyme ExtraBold"/>
              </a:rPr>
              <a:t>CLOUD  and devops </a:t>
            </a: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6" name="Picture 2" descr="KL Deemed to be University Logo"/>
          <p:cNvPicPr>
            <a:picLocks noChangeAspect="1" noChangeArrowheads="1"/>
          </p:cNvPicPr>
          <p:nvPr/>
        </p:nvPicPr>
        <p:blipFill>
          <a:blip r:embed="rId2"/>
          <a:srcRect/>
          <a:stretch>
            <a:fillRect/>
          </a:stretch>
        </p:blipFill>
        <p:spPr bwMode="auto">
          <a:xfrm>
            <a:off x="5514534" y="2560321"/>
            <a:ext cx="3235570" cy="1083212"/>
          </a:xfrm>
          <a:prstGeom prst="rect">
            <a:avLst/>
          </a:prstGeom>
          <a:noFill/>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CoE PPT Template (2)" id="{914A09AC-2BFA-422E-BBA9-6B67FF1F046A}" vid="{CF22B5CC-A74E-4CF6-874F-173C884626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21</Template>
  <TotalTime>434</TotalTime>
  <Words>523</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BioRhyme ExtraBold</vt:lpstr>
      <vt:lpstr>Calibri</vt:lpstr>
      <vt:lpstr>Gill Sans MT</vt:lpstr>
      <vt:lpstr>Poppins</vt:lpstr>
      <vt:lpstr>Times New Roman</vt:lpstr>
      <vt:lpstr>Gallery</vt:lpstr>
      <vt:lpstr>PowerPoint Presentation</vt:lpstr>
      <vt:lpstr>Life cycle of Terraform tool </vt:lpstr>
      <vt:lpstr>life cycle of using Terraform:</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 – ADAPTIVE Software Engineering COURSE CODE – 22CS2119R</dc:title>
  <dc:creator>Dr Manoj Wadhwa</dc:creator>
  <cp:lastModifiedBy>sathvikirompicherla19@outlook.com</cp:lastModifiedBy>
  <cp:revision>27</cp:revision>
  <dcterms:created xsi:type="dcterms:W3CDTF">2023-05-03T04:55:26Z</dcterms:created>
  <dcterms:modified xsi:type="dcterms:W3CDTF">2024-06-26T05:12:50Z</dcterms:modified>
</cp:coreProperties>
</file>