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2084784"/>
            <a:ext cx="9933503" cy="1666399"/>
          </a:xfrm>
          <a:prstGeom prst="rect">
            <a:avLst/>
          </a:prstGeom>
          <a:noFill/>
          <a:ln/>
        </p:spPr>
        <p:txBody>
          <a:bodyPr wrap="square" rtlCol="0" anchor="t"/>
          <a:lstStyle/>
          <a:p>
            <a:pPr indent="0" marL="0">
              <a:lnSpc>
                <a:spcPts val="6561"/>
              </a:lnSpc>
              <a:buNone/>
            </a:pPr>
            <a:r>
              <a:rPr lang="en-US" sz="5249" dirty="0">
                <a:solidFill>
                  <a:srgbClr val="FFD9BE"/>
                </a:solidFill>
                <a:latin typeface="Quattrocento" pitchFamily="34" charset="0"/>
                <a:ea typeface="Quattrocento" pitchFamily="34" charset="-122"/>
                <a:cs typeface="Quattrocento" pitchFamily="34" charset="-120"/>
              </a:rPr>
              <a:t>Key Java Concepts for MapReduce</a:t>
            </a:r>
            <a:endParaRPr lang="en-US" sz="5249" dirty="0"/>
          </a:p>
        </p:txBody>
      </p:sp>
      <p:sp>
        <p:nvSpPr>
          <p:cNvPr id="5" name="Text 3"/>
          <p:cNvSpPr/>
          <p:nvPr/>
        </p:nvSpPr>
        <p:spPr>
          <a:xfrm>
            <a:off x="2348389" y="4084439"/>
            <a:ext cx="9933503" cy="1421606"/>
          </a:xfrm>
          <a:prstGeom prst="rect">
            <a:avLst/>
          </a:prstGeom>
          <a:noFill/>
          <a:ln/>
        </p:spPr>
        <p:txBody>
          <a:bodyPr wrap="square" rtlCol="0" anchor="t"/>
          <a:lstStyle/>
          <a:p>
            <a:pP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When implementing MapReduce in Java for big data computing, understanding and effectively utilizing key Java concepts is crucial for developers and engineers. This knowledge forms the foundation for building efficient and scalable MapReduce applications to process large datasets in big data environments.</a:t>
            </a:r>
            <a:endParaRPr lang="en-US" sz="1750" dirty="0"/>
          </a:p>
        </p:txBody>
      </p:sp>
      <p:sp>
        <p:nvSpPr>
          <p:cNvPr id="6" name="Shape 4"/>
          <p:cNvSpPr/>
          <p:nvPr/>
        </p:nvSpPr>
        <p:spPr>
          <a:xfrm>
            <a:off x="2348389" y="5772626"/>
            <a:ext cx="355402" cy="355402"/>
          </a:xfrm>
          <a:prstGeom prst="roundRect">
            <a:avLst>
              <a:gd name="adj" fmla="val 25726039"/>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2356009" y="5780246"/>
            <a:ext cx="340162" cy="340162"/>
          </a:xfrm>
          <a:prstGeom prst="rect">
            <a:avLst/>
          </a:prstGeom>
        </p:spPr>
      </p:pic>
      <p:sp>
        <p:nvSpPr>
          <p:cNvPr id="8" name="Text 5"/>
          <p:cNvSpPr/>
          <p:nvPr/>
        </p:nvSpPr>
        <p:spPr>
          <a:xfrm>
            <a:off x="2814876" y="5755958"/>
            <a:ext cx="1945838" cy="388858"/>
          </a:xfrm>
          <a:prstGeom prst="rect">
            <a:avLst/>
          </a:prstGeom>
          <a:noFill/>
          <a:ln/>
        </p:spPr>
        <p:txBody>
          <a:bodyPr wrap="none" rtlCol="0" anchor="t"/>
          <a:lstStyle/>
          <a:p>
            <a:pPr algn="l" indent="0" marL="0">
              <a:lnSpc>
                <a:spcPts val="3062"/>
              </a:lnSpc>
              <a:buNone/>
            </a:pPr>
            <a:r>
              <a:rPr lang="en-US" sz="2187" b="1" dirty="0">
                <a:solidFill>
                  <a:srgbClr val="F9EEE7"/>
                </a:solidFill>
                <a:latin typeface="Quattrocento" pitchFamily="34" charset="0"/>
                <a:ea typeface="Quattrocento" pitchFamily="34" charset="-122"/>
                <a:cs typeface="Quattrocento" pitchFamily="34" charset="-120"/>
              </a:rPr>
              <a:t>by Rakesh Naik</a:t>
            </a:r>
            <a:endParaRPr lang="en-US" sz="2187"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2394466"/>
            <a:ext cx="5554980" cy="694373"/>
          </a:xfrm>
          <a:prstGeom prst="rect">
            <a:avLst/>
          </a:prstGeom>
          <a:noFill/>
          <a:ln/>
        </p:spPr>
        <p:txBody>
          <a:bodyPr wrap="none" rtlCol="0" anchor="t"/>
          <a:lstStyle/>
          <a:p>
            <a:pPr indent="0" marL="0">
              <a:lnSpc>
                <a:spcPts val="5468"/>
              </a:lnSpc>
              <a:buNone/>
            </a:pPr>
            <a:r>
              <a:rPr lang="en-US" sz="4374" dirty="0">
                <a:solidFill>
                  <a:srgbClr val="FFD9BE"/>
                </a:solidFill>
                <a:latin typeface="Quattrocento" pitchFamily="34" charset="0"/>
                <a:ea typeface="Quattrocento" pitchFamily="34" charset="-122"/>
                <a:cs typeface="Quattrocento" pitchFamily="34" charset="-120"/>
              </a:rPr>
              <a:t>Concurrency in Java</a:t>
            </a:r>
            <a:endParaRPr lang="en-US" sz="4374" dirty="0"/>
          </a:p>
        </p:txBody>
      </p:sp>
      <p:sp>
        <p:nvSpPr>
          <p:cNvPr id="5" name="Text 3"/>
          <p:cNvSpPr/>
          <p:nvPr/>
        </p:nvSpPr>
        <p:spPr>
          <a:xfrm>
            <a:off x="2348389" y="3644265"/>
            <a:ext cx="3033951" cy="347186"/>
          </a:xfrm>
          <a:prstGeom prst="rect">
            <a:avLst/>
          </a:prstGeom>
          <a:noFill/>
          <a:ln/>
        </p:spPr>
        <p:txBody>
          <a:bodyPr wrap="none" rtlCol="0" anchor="t"/>
          <a:lstStyle/>
          <a:p>
            <a:pPr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Benefits of Concurrency</a:t>
            </a:r>
            <a:endParaRPr lang="en-US" sz="2187" dirty="0"/>
          </a:p>
        </p:txBody>
      </p:sp>
      <p:sp>
        <p:nvSpPr>
          <p:cNvPr id="6" name="Text 4"/>
          <p:cNvSpPr/>
          <p:nvPr/>
        </p:nvSpPr>
        <p:spPr>
          <a:xfrm>
            <a:off x="2348389" y="4213622"/>
            <a:ext cx="4695706" cy="1421606"/>
          </a:xfrm>
          <a:prstGeom prst="rect">
            <a:avLst/>
          </a:prstGeom>
          <a:noFill/>
          <a:ln/>
        </p:spPr>
        <p:txBody>
          <a:bodyPr wrap="square" rtlCol="0" anchor="t"/>
          <a:lstStyle/>
          <a:p>
            <a:pP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Java's java.util.concurrent package and java.util.concurrent.Executor framework are instrumental in managing parallelism in MapReduce tasks.</a:t>
            </a:r>
            <a:endParaRPr lang="en-US" sz="1750" dirty="0"/>
          </a:p>
        </p:txBody>
      </p:sp>
      <p:sp>
        <p:nvSpPr>
          <p:cNvPr id="7" name="Text 5"/>
          <p:cNvSpPr/>
          <p:nvPr/>
        </p:nvSpPr>
        <p:spPr>
          <a:xfrm>
            <a:off x="7593687" y="3644265"/>
            <a:ext cx="3385780" cy="347186"/>
          </a:xfrm>
          <a:prstGeom prst="rect">
            <a:avLst/>
          </a:prstGeom>
          <a:noFill/>
          <a:ln/>
        </p:spPr>
        <p:txBody>
          <a:bodyPr wrap="none" rtlCol="0" anchor="t"/>
          <a:lstStyle/>
          <a:p>
            <a:pPr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Challenges of Concurrency</a:t>
            </a:r>
            <a:endParaRPr lang="en-US" sz="2187" dirty="0"/>
          </a:p>
        </p:txBody>
      </p:sp>
      <p:sp>
        <p:nvSpPr>
          <p:cNvPr id="8" name="Text 6"/>
          <p:cNvSpPr/>
          <p:nvPr/>
        </p:nvSpPr>
        <p:spPr>
          <a:xfrm>
            <a:off x="7593687" y="4213622"/>
            <a:ext cx="4695706" cy="1421606"/>
          </a:xfrm>
          <a:prstGeom prst="rect">
            <a:avLst/>
          </a:prstGeom>
          <a:noFill/>
          <a:ln/>
        </p:spPr>
        <p:txBody>
          <a:bodyPr wrap="square" rtlCol="0" anchor="t"/>
          <a:lstStyle/>
          <a:p>
            <a:pP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Understanding concurrent programming challenges is essential to effectively utilize Java's concurrency utilities in MapReduce applications.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123332">
              <a:alpha val="80000"/>
            </a:srgbClr>
          </a:solidFill>
          <a:ln/>
        </p:spPr>
      </p:sp>
      <p:sp>
        <p:nvSpPr>
          <p:cNvPr id="6" name="Text 3"/>
          <p:cNvSpPr/>
          <p:nvPr/>
        </p:nvSpPr>
        <p:spPr>
          <a:xfrm>
            <a:off x="2348389" y="2524958"/>
            <a:ext cx="5810964" cy="694373"/>
          </a:xfrm>
          <a:prstGeom prst="rect">
            <a:avLst/>
          </a:prstGeom>
          <a:noFill/>
          <a:ln/>
        </p:spPr>
        <p:txBody>
          <a:bodyPr wrap="none" rtlCol="0" anchor="t"/>
          <a:lstStyle/>
          <a:p>
            <a:pPr indent="0" marL="0">
              <a:lnSpc>
                <a:spcPts val="5468"/>
              </a:lnSpc>
              <a:buNone/>
            </a:pPr>
            <a:r>
              <a:rPr lang="en-US" sz="4374" dirty="0">
                <a:solidFill>
                  <a:srgbClr val="FFD9BE"/>
                </a:solidFill>
                <a:latin typeface="Quattrocento" pitchFamily="34" charset="0"/>
                <a:ea typeface="Quattrocento" pitchFamily="34" charset="-122"/>
                <a:cs typeface="Quattrocento" pitchFamily="34" charset="-120"/>
              </a:rPr>
              <a:t>Collections Framework</a:t>
            </a:r>
            <a:endParaRPr lang="en-US" sz="4374" dirty="0"/>
          </a:p>
        </p:txBody>
      </p:sp>
      <p:sp>
        <p:nvSpPr>
          <p:cNvPr id="7" name="Shape 4"/>
          <p:cNvSpPr/>
          <p:nvPr/>
        </p:nvSpPr>
        <p:spPr>
          <a:xfrm>
            <a:off x="2348389" y="3726180"/>
            <a:ext cx="499943" cy="499943"/>
          </a:xfrm>
          <a:prstGeom prst="roundRect">
            <a:avLst>
              <a:gd name="adj" fmla="val 13333"/>
            </a:avLst>
          </a:prstGeom>
          <a:solidFill>
            <a:srgbClr val="234A49"/>
          </a:solidFill>
          <a:ln/>
        </p:spPr>
      </p:sp>
      <p:sp>
        <p:nvSpPr>
          <p:cNvPr id="8" name="Text 5"/>
          <p:cNvSpPr/>
          <p:nvPr/>
        </p:nvSpPr>
        <p:spPr>
          <a:xfrm>
            <a:off x="2539365" y="3767852"/>
            <a:ext cx="117991" cy="416481"/>
          </a:xfrm>
          <a:prstGeom prst="rect">
            <a:avLst/>
          </a:prstGeom>
          <a:noFill/>
          <a:ln/>
        </p:spPr>
        <p:txBody>
          <a:bodyPr wrap="none" rtlCol="0" anchor="t"/>
          <a:lstStyle/>
          <a:p>
            <a:pPr algn="ctr" indent="0" marL="0">
              <a:lnSpc>
                <a:spcPts val="3281"/>
              </a:lnSpc>
              <a:buNone/>
            </a:pPr>
            <a:r>
              <a:rPr lang="en-US" sz="2624" dirty="0">
                <a:solidFill>
                  <a:srgbClr val="FFD9BE"/>
                </a:solidFill>
                <a:latin typeface="Quattrocento" pitchFamily="34" charset="0"/>
                <a:ea typeface="Quattrocento" pitchFamily="34" charset="-122"/>
                <a:cs typeface="Quattrocento" pitchFamily="34" charset="-120"/>
              </a:rPr>
              <a:t>1</a:t>
            </a:r>
            <a:endParaRPr lang="en-US" sz="2624" dirty="0"/>
          </a:p>
        </p:txBody>
      </p:sp>
      <p:sp>
        <p:nvSpPr>
          <p:cNvPr id="9" name="Text 6"/>
          <p:cNvSpPr/>
          <p:nvPr/>
        </p:nvSpPr>
        <p:spPr>
          <a:xfrm>
            <a:off x="3070503" y="3802499"/>
            <a:ext cx="2777490" cy="347186"/>
          </a:xfrm>
          <a:prstGeom prst="rect">
            <a:avLst/>
          </a:prstGeom>
          <a:noFill/>
          <a:ln/>
        </p:spPr>
        <p:txBody>
          <a:bodyPr wrap="none" rtlCol="0" anchor="t"/>
          <a:lstStyle/>
          <a:p>
            <a:pPr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HashMap</a:t>
            </a:r>
            <a:endParaRPr lang="en-US" sz="2187" dirty="0"/>
          </a:p>
        </p:txBody>
      </p:sp>
      <p:sp>
        <p:nvSpPr>
          <p:cNvPr id="10" name="Text 7"/>
          <p:cNvSpPr/>
          <p:nvPr/>
        </p:nvSpPr>
        <p:spPr>
          <a:xfrm>
            <a:off x="3070503" y="4282916"/>
            <a:ext cx="4133612" cy="1421606"/>
          </a:xfrm>
          <a:prstGeom prst="rect">
            <a:avLst/>
          </a:prstGeom>
          <a:noFill/>
          <a:ln/>
        </p:spPr>
        <p:txBody>
          <a:bodyPr wrap="square" rtlCol="0" anchor="t"/>
          <a:lstStyle/>
          <a:p>
            <a:pP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HashMap and ArrayList are frequently used in MapReduce programs to aggregate and manipulate intermediate data.</a:t>
            </a:r>
            <a:endParaRPr lang="en-US" sz="1750" dirty="0"/>
          </a:p>
        </p:txBody>
      </p:sp>
      <p:sp>
        <p:nvSpPr>
          <p:cNvPr id="11" name="Shape 8"/>
          <p:cNvSpPr/>
          <p:nvPr/>
        </p:nvSpPr>
        <p:spPr>
          <a:xfrm>
            <a:off x="7426285" y="3726180"/>
            <a:ext cx="499943" cy="499943"/>
          </a:xfrm>
          <a:prstGeom prst="roundRect">
            <a:avLst>
              <a:gd name="adj" fmla="val 13333"/>
            </a:avLst>
          </a:prstGeom>
          <a:solidFill>
            <a:srgbClr val="234A49"/>
          </a:solidFill>
          <a:ln/>
        </p:spPr>
      </p:sp>
      <p:sp>
        <p:nvSpPr>
          <p:cNvPr id="12" name="Text 9"/>
          <p:cNvSpPr/>
          <p:nvPr/>
        </p:nvSpPr>
        <p:spPr>
          <a:xfrm>
            <a:off x="7586901" y="3767852"/>
            <a:ext cx="178713" cy="416481"/>
          </a:xfrm>
          <a:prstGeom prst="rect">
            <a:avLst/>
          </a:prstGeom>
          <a:noFill/>
          <a:ln/>
        </p:spPr>
        <p:txBody>
          <a:bodyPr wrap="none" rtlCol="0" anchor="t"/>
          <a:lstStyle/>
          <a:p>
            <a:pPr algn="ctr" indent="0" marL="0">
              <a:lnSpc>
                <a:spcPts val="3281"/>
              </a:lnSpc>
              <a:buNone/>
            </a:pPr>
            <a:r>
              <a:rPr lang="en-US" sz="2624" dirty="0">
                <a:solidFill>
                  <a:srgbClr val="FFD9BE"/>
                </a:solidFill>
                <a:latin typeface="Quattrocento" pitchFamily="34" charset="0"/>
                <a:ea typeface="Quattrocento" pitchFamily="34" charset="-122"/>
                <a:cs typeface="Quattrocento" pitchFamily="34" charset="-120"/>
              </a:rPr>
              <a:t>2</a:t>
            </a:r>
            <a:endParaRPr lang="en-US" sz="2624" dirty="0"/>
          </a:p>
        </p:txBody>
      </p:sp>
      <p:sp>
        <p:nvSpPr>
          <p:cNvPr id="13" name="Text 10"/>
          <p:cNvSpPr/>
          <p:nvPr/>
        </p:nvSpPr>
        <p:spPr>
          <a:xfrm>
            <a:off x="8148399" y="3802499"/>
            <a:ext cx="2777490" cy="347186"/>
          </a:xfrm>
          <a:prstGeom prst="rect">
            <a:avLst/>
          </a:prstGeom>
          <a:noFill/>
          <a:ln/>
        </p:spPr>
        <p:txBody>
          <a:bodyPr wrap="none" rtlCol="0" anchor="t"/>
          <a:lstStyle/>
          <a:p>
            <a:pPr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Data Structures</a:t>
            </a:r>
            <a:endParaRPr lang="en-US" sz="2187" dirty="0"/>
          </a:p>
        </p:txBody>
      </p:sp>
      <p:sp>
        <p:nvSpPr>
          <p:cNvPr id="14" name="Text 11"/>
          <p:cNvSpPr/>
          <p:nvPr/>
        </p:nvSpPr>
        <p:spPr>
          <a:xfrm>
            <a:off x="8148399" y="4282916"/>
            <a:ext cx="4133612" cy="1421606"/>
          </a:xfrm>
          <a:prstGeom prst="rect">
            <a:avLst/>
          </a:prstGeom>
          <a:noFill/>
          <a:ln/>
        </p:spPr>
        <p:txBody>
          <a:bodyPr wrap="square" rtlCol="0" anchor="t"/>
          <a:lstStyle/>
          <a:p>
            <a:pP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Understanding the different data structures offered by Java's Collections Framework is crucial for effective data processing in MapReduce tasks.</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823442"/>
            <a:ext cx="5554980" cy="694373"/>
          </a:xfrm>
          <a:prstGeom prst="rect">
            <a:avLst/>
          </a:prstGeom>
          <a:noFill/>
          <a:ln/>
        </p:spPr>
        <p:txBody>
          <a:bodyPr wrap="none" rtlCol="0" anchor="t"/>
          <a:lstStyle/>
          <a:p>
            <a:pPr indent="0" marL="0">
              <a:lnSpc>
                <a:spcPts val="5468"/>
              </a:lnSpc>
              <a:buNone/>
            </a:pPr>
            <a:r>
              <a:rPr lang="en-US" sz="4374" dirty="0">
                <a:solidFill>
                  <a:srgbClr val="FFD9BE"/>
                </a:solidFill>
                <a:latin typeface="Quattrocento" pitchFamily="34" charset="0"/>
                <a:ea typeface="Quattrocento" pitchFamily="34" charset="-122"/>
                <a:cs typeface="Quattrocento" pitchFamily="34" charset="-120"/>
              </a:rPr>
              <a:t>Generics in Java</a:t>
            </a:r>
            <a:endParaRPr lang="en-US" sz="4374" dirty="0"/>
          </a:p>
        </p:txBody>
      </p:sp>
      <p:pic>
        <p:nvPicPr>
          <p:cNvPr id="5" name="Image 0" descr="preencoded.png">    </p:cNvPr>
          <p:cNvPicPr>
            <a:picLocks noChangeAspect="1"/>
          </p:cNvPicPr>
          <p:nvPr/>
        </p:nvPicPr>
        <p:blipFill>
          <a:blip r:embed="rId1"/>
          <a:stretch>
            <a:fillRect/>
          </a:stretch>
        </p:blipFill>
        <p:spPr>
          <a:xfrm>
            <a:off x="2348389" y="2851071"/>
            <a:ext cx="1110972" cy="1777484"/>
          </a:xfrm>
          <a:prstGeom prst="rect">
            <a:avLst/>
          </a:prstGeom>
        </p:spPr>
      </p:pic>
      <p:sp>
        <p:nvSpPr>
          <p:cNvPr id="6" name="Text 3"/>
          <p:cNvSpPr/>
          <p:nvPr/>
        </p:nvSpPr>
        <p:spPr>
          <a:xfrm>
            <a:off x="3792617" y="3073241"/>
            <a:ext cx="2777490" cy="347186"/>
          </a:xfrm>
          <a:prstGeom prst="rect">
            <a:avLst/>
          </a:prstGeom>
          <a:noFill/>
          <a:ln/>
        </p:spPr>
        <p:txBody>
          <a:bodyPr wrap="none" rtlCol="0" anchor="t"/>
          <a:lstStyle/>
          <a:p>
            <a:pPr algn="l"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Flexibility</a:t>
            </a:r>
            <a:endParaRPr lang="en-US" sz="2187" dirty="0"/>
          </a:p>
        </p:txBody>
      </p:sp>
      <p:sp>
        <p:nvSpPr>
          <p:cNvPr id="7" name="Text 4"/>
          <p:cNvSpPr/>
          <p:nvPr/>
        </p:nvSpPr>
        <p:spPr>
          <a:xfrm>
            <a:off x="3792617" y="3553658"/>
            <a:ext cx="8489275" cy="710803"/>
          </a:xfrm>
          <a:prstGeom prst="rect">
            <a:avLst/>
          </a:prstGeom>
          <a:noFill/>
          <a:ln/>
        </p:spPr>
        <p:txBody>
          <a:bodyPr wrap="square" rtlCol="0" anchor="t"/>
          <a:lstStyle/>
          <a:p>
            <a:pPr algn="l"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Generics enable type-safe collections and methods in Java, supporting the processing of heterogeneous data in MapReduce tasks.</a:t>
            </a:r>
            <a:endParaRPr lang="en-US" sz="1750" dirty="0"/>
          </a:p>
        </p:txBody>
      </p:sp>
      <p:pic>
        <p:nvPicPr>
          <p:cNvPr id="8" name="Image 1" descr="preencoded.png">    </p:cNvPr>
          <p:cNvPicPr>
            <a:picLocks noChangeAspect="1"/>
          </p:cNvPicPr>
          <p:nvPr/>
        </p:nvPicPr>
        <p:blipFill>
          <a:blip r:embed="rId2"/>
          <a:stretch>
            <a:fillRect/>
          </a:stretch>
        </p:blipFill>
        <p:spPr>
          <a:xfrm>
            <a:off x="2348389" y="4628555"/>
            <a:ext cx="1110972" cy="1777484"/>
          </a:xfrm>
          <a:prstGeom prst="rect">
            <a:avLst/>
          </a:prstGeom>
        </p:spPr>
      </p:pic>
      <p:sp>
        <p:nvSpPr>
          <p:cNvPr id="9" name="Text 5"/>
          <p:cNvSpPr/>
          <p:nvPr/>
        </p:nvSpPr>
        <p:spPr>
          <a:xfrm>
            <a:off x="3792617" y="4850725"/>
            <a:ext cx="2777490" cy="347186"/>
          </a:xfrm>
          <a:prstGeom prst="rect">
            <a:avLst/>
          </a:prstGeom>
          <a:noFill/>
          <a:ln/>
        </p:spPr>
        <p:txBody>
          <a:bodyPr wrap="none" rtlCol="0" anchor="t"/>
          <a:lstStyle/>
          <a:p>
            <a:pPr algn="l"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Code Reusability</a:t>
            </a:r>
            <a:endParaRPr lang="en-US" sz="2187" dirty="0"/>
          </a:p>
        </p:txBody>
      </p:sp>
      <p:sp>
        <p:nvSpPr>
          <p:cNvPr id="10" name="Text 6"/>
          <p:cNvSpPr/>
          <p:nvPr/>
        </p:nvSpPr>
        <p:spPr>
          <a:xfrm>
            <a:off x="3792617" y="5331143"/>
            <a:ext cx="8489275" cy="710803"/>
          </a:xfrm>
          <a:prstGeom prst="rect">
            <a:avLst/>
          </a:prstGeom>
          <a:noFill/>
          <a:ln/>
        </p:spPr>
        <p:txBody>
          <a:bodyPr wrap="square" rtlCol="0" anchor="t"/>
          <a:lstStyle/>
          <a:p>
            <a:pPr algn="l"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Utilizing generics enhances code reusability and maintains type safety in Java MapReduce implementations.</a:t>
            </a:r>
            <a:endParaRPr lang="en-US" sz="1750"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123332">
              <a:alpha val="80000"/>
            </a:srgbClr>
          </a:solidFill>
          <a:ln/>
        </p:spPr>
      </p:sp>
      <p:sp>
        <p:nvSpPr>
          <p:cNvPr id="6" name="Text 3"/>
          <p:cNvSpPr/>
          <p:nvPr/>
        </p:nvSpPr>
        <p:spPr>
          <a:xfrm>
            <a:off x="2348389" y="2427803"/>
            <a:ext cx="6153031" cy="694373"/>
          </a:xfrm>
          <a:prstGeom prst="rect">
            <a:avLst/>
          </a:prstGeom>
          <a:noFill/>
          <a:ln/>
        </p:spPr>
        <p:txBody>
          <a:bodyPr wrap="none" rtlCol="0" anchor="t"/>
          <a:lstStyle/>
          <a:p>
            <a:pPr indent="0" marL="0">
              <a:lnSpc>
                <a:spcPts val="5468"/>
              </a:lnSpc>
              <a:buNone/>
            </a:pPr>
            <a:r>
              <a:rPr lang="en-US" sz="4374" dirty="0">
                <a:solidFill>
                  <a:srgbClr val="FFD9BE"/>
                </a:solidFill>
                <a:latin typeface="Quattrocento" pitchFamily="34" charset="0"/>
                <a:ea typeface="Quattrocento" pitchFamily="34" charset="-122"/>
                <a:cs typeface="Quattrocento" pitchFamily="34" charset="-120"/>
              </a:rPr>
              <a:t>Serialization Mechanism</a:t>
            </a:r>
            <a:endParaRPr lang="en-US" sz="4374" dirty="0"/>
          </a:p>
        </p:txBody>
      </p:sp>
      <p:sp>
        <p:nvSpPr>
          <p:cNvPr id="7" name="Shape 4"/>
          <p:cNvSpPr/>
          <p:nvPr/>
        </p:nvSpPr>
        <p:spPr>
          <a:xfrm>
            <a:off x="2348389" y="3455432"/>
            <a:ext cx="4855726" cy="2346365"/>
          </a:xfrm>
          <a:prstGeom prst="roundRect">
            <a:avLst>
              <a:gd name="adj" fmla="val 2841"/>
            </a:avLst>
          </a:prstGeom>
          <a:solidFill>
            <a:srgbClr val="234A49"/>
          </a:solidFill>
          <a:ln/>
        </p:spPr>
      </p:sp>
      <p:sp>
        <p:nvSpPr>
          <p:cNvPr id="8" name="Text 5"/>
          <p:cNvSpPr/>
          <p:nvPr/>
        </p:nvSpPr>
        <p:spPr>
          <a:xfrm>
            <a:off x="2570559" y="3677603"/>
            <a:ext cx="3409593" cy="347186"/>
          </a:xfrm>
          <a:prstGeom prst="rect">
            <a:avLst/>
          </a:prstGeom>
          <a:noFill/>
          <a:ln/>
        </p:spPr>
        <p:txBody>
          <a:bodyPr wrap="none" rtlCol="0" anchor="t"/>
          <a:lstStyle/>
          <a:p>
            <a:pPr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Importance of Serialization</a:t>
            </a:r>
            <a:endParaRPr lang="en-US" sz="2187" dirty="0"/>
          </a:p>
        </p:txBody>
      </p:sp>
      <p:sp>
        <p:nvSpPr>
          <p:cNvPr id="9" name="Text 6"/>
          <p:cNvSpPr/>
          <p:nvPr/>
        </p:nvSpPr>
        <p:spPr>
          <a:xfrm>
            <a:off x="2570559" y="4158020"/>
            <a:ext cx="4411385" cy="1421606"/>
          </a:xfrm>
          <a:prstGeom prst="rect">
            <a:avLst/>
          </a:prstGeom>
          <a:noFill/>
          <a:ln/>
        </p:spPr>
        <p:txBody>
          <a:bodyPr wrap="square" rtlCol="0" anchor="t"/>
          <a:lstStyle/>
          <a:p>
            <a:pP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Exploring the crucial role of Java's serialization mechanism in sending data between mappers and reducers, and storing intermediate results in MapReduce.</a:t>
            </a:r>
            <a:endParaRPr lang="en-US" sz="1750" dirty="0"/>
          </a:p>
        </p:txBody>
      </p:sp>
      <p:sp>
        <p:nvSpPr>
          <p:cNvPr id="10" name="Shape 7"/>
          <p:cNvSpPr/>
          <p:nvPr/>
        </p:nvSpPr>
        <p:spPr>
          <a:xfrm>
            <a:off x="7426285" y="3455432"/>
            <a:ext cx="4855726" cy="2346365"/>
          </a:xfrm>
          <a:prstGeom prst="roundRect">
            <a:avLst>
              <a:gd name="adj" fmla="val 2841"/>
            </a:avLst>
          </a:prstGeom>
          <a:solidFill>
            <a:srgbClr val="234A49"/>
          </a:solidFill>
          <a:ln/>
        </p:spPr>
      </p:sp>
      <p:sp>
        <p:nvSpPr>
          <p:cNvPr id="11" name="Text 8"/>
          <p:cNvSpPr/>
          <p:nvPr/>
        </p:nvSpPr>
        <p:spPr>
          <a:xfrm>
            <a:off x="7648456" y="3677603"/>
            <a:ext cx="2777490" cy="347186"/>
          </a:xfrm>
          <a:prstGeom prst="rect">
            <a:avLst/>
          </a:prstGeom>
          <a:noFill/>
          <a:ln/>
        </p:spPr>
        <p:txBody>
          <a:bodyPr wrap="none" rtlCol="0" anchor="t"/>
          <a:lstStyle/>
          <a:p>
            <a:pPr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Error Prevention</a:t>
            </a:r>
            <a:endParaRPr lang="en-US" sz="2187" dirty="0"/>
          </a:p>
        </p:txBody>
      </p:sp>
      <p:sp>
        <p:nvSpPr>
          <p:cNvPr id="12" name="Text 9"/>
          <p:cNvSpPr/>
          <p:nvPr/>
        </p:nvSpPr>
        <p:spPr>
          <a:xfrm>
            <a:off x="7648456" y="4158020"/>
            <a:ext cx="4411385" cy="1066205"/>
          </a:xfrm>
          <a:prstGeom prst="rect">
            <a:avLst/>
          </a:prstGeom>
          <a:noFill/>
          <a:ln/>
        </p:spPr>
        <p:txBody>
          <a:bodyPr wrap="square" rtlCol="0" anchor="t"/>
          <a:lstStyle/>
          <a:p>
            <a:pP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Addressing the significance of serialization in error prevention and data consistency in distributed MapReduce environments.</a:t>
            </a:r>
            <a:endParaRPr lang="en-US" sz="1750" dirty="0"/>
          </a:p>
        </p:txBody>
      </p:sp>
      <p:pic>
        <p:nvPicPr>
          <p:cNvPr id="1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763435"/>
            <a:ext cx="5554980" cy="694373"/>
          </a:xfrm>
          <a:prstGeom prst="rect">
            <a:avLst/>
          </a:prstGeom>
          <a:noFill/>
          <a:ln/>
        </p:spPr>
        <p:txBody>
          <a:bodyPr wrap="none" rtlCol="0" anchor="t"/>
          <a:lstStyle/>
          <a:p>
            <a:pPr indent="0" marL="0">
              <a:lnSpc>
                <a:spcPts val="5468"/>
              </a:lnSpc>
              <a:buNone/>
            </a:pPr>
            <a:r>
              <a:rPr lang="en-US" sz="4374" dirty="0">
                <a:solidFill>
                  <a:srgbClr val="FFD9BE"/>
                </a:solidFill>
                <a:latin typeface="Quattrocento" pitchFamily="34" charset="0"/>
                <a:ea typeface="Quattrocento" pitchFamily="34" charset="-122"/>
                <a:cs typeface="Quattrocento" pitchFamily="34" charset="-120"/>
              </a:rPr>
              <a:t>File Handling in Java</a:t>
            </a:r>
            <a:endParaRPr lang="en-US" sz="4374" dirty="0"/>
          </a:p>
        </p:txBody>
      </p:sp>
      <p:sp>
        <p:nvSpPr>
          <p:cNvPr id="5" name="Shape 3"/>
          <p:cNvSpPr/>
          <p:nvPr/>
        </p:nvSpPr>
        <p:spPr>
          <a:xfrm>
            <a:off x="7301270" y="2791063"/>
            <a:ext cx="27742" cy="3675102"/>
          </a:xfrm>
          <a:prstGeom prst="rect">
            <a:avLst/>
          </a:prstGeom>
          <a:solidFill>
            <a:srgbClr val="EF9C82"/>
          </a:solidFill>
          <a:ln/>
        </p:spPr>
      </p:sp>
      <p:sp>
        <p:nvSpPr>
          <p:cNvPr id="6" name="Shape 4"/>
          <p:cNvSpPr/>
          <p:nvPr/>
        </p:nvSpPr>
        <p:spPr>
          <a:xfrm>
            <a:off x="6287512" y="3422868"/>
            <a:ext cx="777597" cy="27742"/>
          </a:xfrm>
          <a:prstGeom prst="rect">
            <a:avLst/>
          </a:prstGeom>
          <a:solidFill>
            <a:srgbClr val="EF9C82"/>
          </a:solidFill>
          <a:ln/>
        </p:spPr>
      </p:sp>
      <p:sp>
        <p:nvSpPr>
          <p:cNvPr id="7" name="Shape 5"/>
          <p:cNvSpPr/>
          <p:nvPr/>
        </p:nvSpPr>
        <p:spPr>
          <a:xfrm>
            <a:off x="7065109" y="3186827"/>
            <a:ext cx="499943" cy="499943"/>
          </a:xfrm>
          <a:prstGeom prst="roundRect">
            <a:avLst>
              <a:gd name="adj" fmla="val 13333"/>
            </a:avLst>
          </a:prstGeom>
          <a:solidFill>
            <a:srgbClr val="234A49"/>
          </a:solidFill>
          <a:ln/>
        </p:spPr>
      </p:sp>
      <p:sp>
        <p:nvSpPr>
          <p:cNvPr id="8" name="Text 6"/>
          <p:cNvSpPr/>
          <p:nvPr/>
        </p:nvSpPr>
        <p:spPr>
          <a:xfrm>
            <a:off x="7256085" y="3228499"/>
            <a:ext cx="117991" cy="416481"/>
          </a:xfrm>
          <a:prstGeom prst="rect">
            <a:avLst/>
          </a:prstGeom>
          <a:noFill/>
          <a:ln/>
        </p:spPr>
        <p:txBody>
          <a:bodyPr wrap="none" rtlCol="0" anchor="t"/>
          <a:lstStyle/>
          <a:p>
            <a:pPr algn="ctr" indent="0" marL="0">
              <a:lnSpc>
                <a:spcPts val="3281"/>
              </a:lnSpc>
              <a:buNone/>
            </a:pPr>
            <a:r>
              <a:rPr lang="en-US" sz="2624" dirty="0">
                <a:solidFill>
                  <a:srgbClr val="FFD9BE"/>
                </a:solidFill>
                <a:latin typeface="Quattrocento" pitchFamily="34" charset="0"/>
                <a:ea typeface="Quattrocento" pitchFamily="34" charset="-122"/>
                <a:cs typeface="Quattrocento" pitchFamily="34" charset="-120"/>
              </a:rPr>
              <a:t>1</a:t>
            </a:r>
            <a:endParaRPr lang="en-US" sz="2624" dirty="0"/>
          </a:p>
        </p:txBody>
      </p:sp>
      <p:sp>
        <p:nvSpPr>
          <p:cNvPr id="9" name="Text 7"/>
          <p:cNvSpPr/>
          <p:nvPr/>
        </p:nvSpPr>
        <p:spPr>
          <a:xfrm>
            <a:off x="3315533" y="3235404"/>
            <a:ext cx="2777490" cy="347186"/>
          </a:xfrm>
          <a:prstGeom prst="rect">
            <a:avLst/>
          </a:prstGeom>
          <a:noFill/>
          <a:ln/>
        </p:spPr>
        <p:txBody>
          <a:bodyPr wrap="none" rtlCol="0" anchor="t"/>
          <a:lstStyle/>
          <a:p>
            <a:pPr algn="r"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Input Data</a:t>
            </a:r>
            <a:endParaRPr lang="en-US" sz="2187" dirty="0"/>
          </a:p>
        </p:txBody>
      </p:sp>
      <p:sp>
        <p:nvSpPr>
          <p:cNvPr id="10" name="Text 8"/>
          <p:cNvSpPr/>
          <p:nvPr/>
        </p:nvSpPr>
        <p:spPr>
          <a:xfrm>
            <a:off x="2348389" y="3715822"/>
            <a:ext cx="3744635" cy="1421606"/>
          </a:xfrm>
          <a:prstGeom prst="rect">
            <a:avLst/>
          </a:prstGeom>
          <a:noFill/>
          <a:ln/>
        </p:spPr>
        <p:txBody>
          <a:bodyPr wrap="square" rtlCol="0" anchor="t"/>
          <a:lstStyle/>
          <a:p>
            <a:pPr algn="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Understanding the essential role of java.io.File and java.nio.file.Path classes for reading input data in Java MapReduce tasks.</a:t>
            </a:r>
            <a:endParaRPr lang="en-US" sz="1750" dirty="0"/>
          </a:p>
        </p:txBody>
      </p:sp>
      <p:sp>
        <p:nvSpPr>
          <p:cNvPr id="11" name="Shape 9"/>
          <p:cNvSpPr/>
          <p:nvPr/>
        </p:nvSpPr>
        <p:spPr>
          <a:xfrm>
            <a:off x="7565053" y="4533721"/>
            <a:ext cx="777597" cy="27742"/>
          </a:xfrm>
          <a:prstGeom prst="rect">
            <a:avLst/>
          </a:prstGeom>
          <a:solidFill>
            <a:srgbClr val="EF9C82"/>
          </a:solidFill>
          <a:ln/>
        </p:spPr>
      </p:sp>
      <p:sp>
        <p:nvSpPr>
          <p:cNvPr id="12" name="Shape 10"/>
          <p:cNvSpPr/>
          <p:nvPr/>
        </p:nvSpPr>
        <p:spPr>
          <a:xfrm>
            <a:off x="7065109" y="4297680"/>
            <a:ext cx="499943" cy="499943"/>
          </a:xfrm>
          <a:prstGeom prst="roundRect">
            <a:avLst>
              <a:gd name="adj" fmla="val 13333"/>
            </a:avLst>
          </a:prstGeom>
          <a:solidFill>
            <a:srgbClr val="234A49"/>
          </a:solidFill>
          <a:ln/>
        </p:spPr>
      </p:sp>
      <p:sp>
        <p:nvSpPr>
          <p:cNvPr id="13" name="Text 11"/>
          <p:cNvSpPr/>
          <p:nvPr/>
        </p:nvSpPr>
        <p:spPr>
          <a:xfrm>
            <a:off x="7225725" y="4339352"/>
            <a:ext cx="178713" cy="416481"/>
          </a:xfrm>
          <a:prstGeom prst="rect">
            <a:avLst/>
          </a:prstGeom>
          <a:noFill/>
          <a:ln/>
        </p:spPr>
        <p:txBody>
          <a:bodyPr wrap="none" rtlCol="0" anchor="t"/>
          <a:lstStyle/>
          <a:p>
            <a:pPr algn="ctr" indent="0" marL="0">
              <a:lnSpc>
                <a:spcPts val="3281"/>
              </a:lnSpc>
              <a:buNone/>
            </a:pPr>
            <a:r>
              <a:rPr lang="en-US" sz="2624" dirty="0">
                <a:solidFill>
                  <a:srgbClr val="FFD9BE"/>
                </a:solidFill>
                <a:latin typeface="Quattrocento" pitchFamily="34" charset="0"/>
                <a:ea typeface="Quattrocento" pitchFamily="34" charset="-122"/>
                <a:cs typeface="Quattrocento" pitchFamily="34" charset="-120"/>
              </a:rPr>
              <a:t>2</a:t>
            </a:r>
            <a:endParaRPr lang="en-US" sz="2624" dirty="0"/>
          </a:p>
        </p:txBody>
      </p:sp>
      <p:sp>
        <p:nvSpPr>
          <p:cNvPr id="14" name="Text 12"/>
          <p:cNvSpPr/>
          <p:nvPr/>
        </p:nvSpPr>
        <p:spPr>
          <a:xfrm>
            <a:off x="8537138" y="4346258"/>
            <a:ext cx="2777490" cy="347186"/>
          </a:xfrm>
          <a:prstGeom prst="rect">
            <a:avLst/>
          </a:prstGeom>
          <a:noFill/>
          <a:ln/>
        </p:spPr>
        <p:txBody>
          <a:bodyPr wrap="none" rtlCol="0" anchor="t"/>
          <a:lstStyle/>
          <a:p>
            <a:pPr algn="l"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Output Data</a:t>
            </a:r>
            <a:endParaRPr lang="en-US" sz="2187" dirty="0"/>
          </a:p>
        </p:txBody>
      </p:sp>
      <p:sp>
        <p:nvSpPr>
          <p:cNvPr id="15" name="Text 13"/>
          <p:cNvSpPr/>
          <p:nvPr/>
        </p:nvSpPr>
        <p:spPr>
          <a:xfrm>
            <a:off x="8537138" y="4826675"/>
            <a:ext cx="3744754" cy="1066205"/>
          </a:xfrm>
          <a:prstGeom prst="rect">
            <a:avLst/>
          </a:prstGeom>
          <a:noFill/>
          <a:ln/>
        </p:spPr>
        <p:txBody>
          <a:bodyPr wrap="square" rtlCol="0" anchor="t"/>
          <a:lstStyle/>
          <a:p>
            <a:pPr algn="l"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Efficiently leveraging Java's file handling utilities for writing output data from MapReduce programs.</a:t>
            </a:r>
            <a:endParaRPr lang="en-US" sz="1750"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2359700"/>
            <a:ext cx="8601432" cy="694373"/>
          </a:xfrm>
          <a:prstGeom prst="rect">
            <a:avLst/>
          </a:prstGeom>
          <a:noFill/>
          <a:ln/>
        </p:spPr>
        <p:txBody>
          <a:bodyPr wrap="none" rtlCol="0" anchor="t"/>
          <a:lstStyle/>
          <a:p>
            <a:pPr indent="0" marL="0">
              <a:lnSpc>
                <a:spcPts val="5468"/>
              </a:lnSpc>
              <a:buNone/>
            </a:pPr>
            <a:r>
              <a:rPr lang="en-US" sz="4374" dirty="0">
                <a:solidFill>
                  <a:srgbClr val="FFD9BE"/>
                </a:solidFill>
                <a:latin typeface="Quattrocento" pitchFamily="34" charset="0"/>
                <a:ea typeface="Quattrocento" pitchFamily="34" charset="-122"/>
                <a:cs typeface="Quattrocento" pitchFamily="34" charset="-120"/>
              </a:rPr>
              <a:t>Lambda Expressions &amp; Stream API</a:t>
            </a:r>
            <a:endParaRPr lang="en-US" sz="4374" dirty="0"/>
          </a:p>
        </p:txBody>
      </p:sp>
      <p:sp>
        <p:nvSpPr>
          <p:cNvPr id="5" name="Text 3"/>
          <p:cNvSpPr/>
          <p:nvPr/>
        </p:nvSpPr>
        <p:spPr>
          <a:xfrm>
            <a:off x="2348389" y="3609499"/>
            <a:ext cx="3088958" cy="666512"/>
          </a:xfrm>
          <a:prstGeom prst="rect">
            <a:avLst/>
          </a:prstGeom>
          <a:noFill/>
          <a:ln/>
        </p:spPr>
        <p:txBody>
          <a:bodyPr wrap="none" rtlCol="0" anchor="t"/>
          <a:lstStyle/>
          <a:p>
            <a:pPr algn="ctr" indent="0" marL="0">
              <a:lnSpc>
                <a:spcPts val="5249"/>
              </a:lnSpc>
              <a:buNone/>
            </a:pPr>
            <a:r>
              <a:rPr lang="en-US" sz="5249" dirty="0">
                <a:solidFill>
                  <a:srgbClr val="FFD9BE"/>
                </a:solidFill>
                <a:latin typeface="Quattrocento" pitchFamily="34" charset="0"/>
                <a:ea typeface="Quattrocento" pitchFamily="34" charset="-122"/>
                <a:cs typeface="Quattrocento" pitchFamily="34" charset="-120"/>
              </a:rPr>
              <a:t>1</a:t>
            </a:r>
            <a:endParaRPr lang="en-US" sz="5249" dirty="0"/>
          </a:p>
        </p:txBody>
      </p:sp>
      <p:sp>
        <p:nvSpPr>
          <p:cNvPr id="6" name="Text 4"/>
          <p:cNvSpPr/>
          <p:nvPr/>
        </p:nvSpPr>
        <p:spPr>
          <a:xfrm>
            <a:off x="2348389" y="4553664"/>
            <a:ext cx="3088958" cy="355402"/>
          </a:xfrm>
          <a:prstGeom prst="rect">
            <a:avLst/>
          </a:prstGeom>
          <a:noFill/>
          <a:ln/>
        </p:spPr>
        <p:txBody>
          <a:bodyPr wrap="none" rtlCol="0" anchor="t"/>
          <a:lstStyle/>
          <a:p>
            <a:pPr algn="ct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Conciseness</a:t>
            </a:r>
            <a:endParaRPr lang="en-US" sz="1750" dirty="0"/>
          </a:p>
        </p:txBody>
      </p:sp>
      <p:sp>
        <p:nvSpPr>
          <p:cNvPr id="7" name="Text 5"/>
          <p:cNvSpPr/>
          <p:nvPr/>
        </p:nvSpPr>
        <p:spPr>
          <a:xfrm>
            <a:off x="5770602" y="3609499"/>
            <a:ext cx="3088958" cy="666512"/>
          </a:xfrm>
          <a:prstGeom prst="rect">
            <a:avLst/>
          </a:prstGeom>
          <a:noFill/>
          <a:ln/>
        </p:spPr>
        <p:txBody>
          <a:bodyPr wrap="none" rtlCol="0" anchor="t"/>
          <a:lstStyle/>
          <a:p>
            <a:pPr algn="ctr" indent="0" marL="0">
              <a:lnSpc>
                <a:spcPts val="5249"/>
              </a:lnSpc>
              <a:buNone/>
            </a:pPr>
            <a:r>
              <a:rPr lang="en-US" sz="5249" dirty="0">
                <a:solidFill>
                  <a:srgbClr val="FFD9BE"/>
                </a:solidFill>
                <a:latin typeface="Quattrocento" pitchFamily="34" charset="0"/>
                <a:ea typeface="Quattrocento" pitchFamily="34" charset="-122"/>
                <a:cs typeface="Quattrocento" pitchFamily="34" charset="-120"/>
              </a:rPr>
              <a:t>2</a:t>
            </a:r>
            <a:endParaRPr lang="en-US" sz="5249" dirty="0"/>
          </a:p>
        </p:txBody>
      </p:sp>
      <p:sp>
        <p:nvSpPr>
          <p:cNvPr id="8" name="Text 6"/>
          <p:cNvSpPr/>
          <p:nvPr/>
        </p:nvSpPr>
        <p:spPr>
          <a:xfrm>
            <a:off x="5770602" y="4553664"/>
            <a:ext cx="3088958" cy="355402"/>
          </a:xfrm>
          <a:prstGeom prst="rect">
            <a:avLst/>
          </a:prstGeom>
          <a:noFill/>
          <a:ln/>
        </p:spPr>
        <p:txBody>
          <a:bodyPr wrap="none" rtlCol="0" anchor="t"/>
          <a:lstStyle/>
          <a:p>
            <a:pPr algn="ct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Expressive Code</a:t>
            </a:r>
            <a:endParaRPr lang="en-US" sz="1750" dirty="0"/>
          </a:p>
        </p:txBody>
      </p:sp>
      <p:sp>
        <p:nvSpPr>
          <p:cNvPr id="9" name="Text 7"/>
          <p:cNvSpPr/>
          <p:nvPr/>
        </p:nvSpPr>
        <p:spPr>
          <a:xfrm>
            <a:off x="9192816" y="3609499"/>
            <a:ext cx="3089077" cy="666512"/>
          </a:xfrm>
          <a:prstGeom prst="rect">
            <a:avLst/>
          </a:prstGeom>
          <a:noFill/>
          <a:ln/>
        </p:spPr>
        <p:txBody>
          <a:bodyPr wrap="none" rtlCol="0" anchor="t"/>
          <a:lstStyle/>
          <a:p>
            <a:pPr algn="ctr" indent="0" marL="0">
              <a:lnSpc>
                <a:spcPts val="5249"/>
              </a:lnSpc>
              <a:buNone/>
            </a:pPr>
            <a:r>
              <a:rPr lang="en-US" sz="5249" dirty="0">
                <a:solidFill>
                  <a:srgbClr val="FFD9BE"/>
                </a:solidFill>
                <a:latin typeface="Quattrocento" pitchFamily="34" charset="0"/>
                <a:ea typeface="Quattrocento" pitchFamily="34" charset="-122"/>
                <a:cs typeface="Quattrocento" pitchFamily="34" charset="-120"/>
              </a:rPr>
              <a:t>3</a:t>
            </a:r>
            <a:endParaRPr lang="en-US" sz="5249" dirty="0"/>
          </a:p>
        </p:txBody>
      </p:sp>
      <p:sp>
        <p:nvSpPr>
          <p:cNvPr id="10" name="Text 8"/>
          <p:cNvSpPr/>
          <p:nvPr/>
        </p:nvSpPr>
        <p:spPr>
          <a:xfrm>
            <a:off x="9192816" y="4553664"/>
            <a:ext cx="3089077" cy="355402"/>
          </a:xfrm>
          <a:prstGeom prst="rect">
            <a:avLst/>
          </a:prstGeom>
          <a:noFill/>
          <a:ln/>
        </p:spPr>
        <p:txBody>
          <a:bodyPr wrap="none" rtlCol="0" anchor="t"/>
          <a:lstStyle/>
          <a:p>
            <a:pPr algn="ct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Functional Style</a:t>
            </a:r>
            <a:endParaRPr lang="en-US" sz="1750" dirty="0"/>
          </a:p>
        </p:txBody>
      </p:sp>
      <p:sp>
        <p:nvSpPr>
          <p:cNvPr id="11" name="Text 9"/>
          <p:cNvSpPr/>
          <p:nvPr/>
        </p:nvSpPr>
        <p:spPr>
          <a:xfrm>
            <a:off x="2348389" y="5158978"/>
            <a:ext cx="9933503" cy="710803"/>
          </a:xfrm>
          <a:prstGeom prst="rect">
            <a:avLst/>
          </a:prstGeom>
          <a:noFill/>
          <a:ln/>
        </p:spPr>
        <p:txBody>
          <a:bodyPr wrap="square" rtlCol="0" anchor="t"/>
          <a:lstStyle/>
          <a:p>
            <a:pP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Exploring the benefits of Java lambda expressions and the Stream API for defining functions and facilitating functional-style operations on data in MapReduce tasks.</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123332">
              <a:alpha val="80000"/>
            </a:srgbClr>
          </a:solidFill>
          <a:ln/>
        </p:spPr>
      </p:sp>
      <p:sp>
        <p:nvSpPr>
          <p:cNvPr id="6" name="Text 3"/>
          <p:cNvSpPr/>
          <p:nvPr/>
        </p:nvSpPr>
        <p:spPr>
          <a:xfrm>
            <a:off x="2348389" y="2351365"/>
            <a:ext cx="9034105" cy="694373"/>
          </a:xfrm>
          <a:prstGeom prst="rect">
            <a:avLst/>
          </a:prstGeom>
          <a:noFill/>
          <a:ln/>
        </p:spPr>
        <p:txBody>
          <a:bodyPr wrap="none" rtlCol="0" anchor="t"/>
          <a:lstStyle/>
          <a:p>
            <a:pPr indent="0" marL="0">
              <a:lnSpc>
                <a:spcPts val="5468"/>
              </a:lnSpc>
              <a:buNone/>
            </a:pPr>
            <a:r>
              <a:rPr lang="en-US" sz="4374" dirty="0">
                <a:solidFill>
                  <a:srgbClr val="FFD9BE"/>
                </a:solidFill>
                <a:latin typeface="Quattrocento" pitchFamily="34" charset="0"/>
                <a:ea typeface="Quattrocento" pitchFamily="34" charset="-122"/>
                <a:cs typeface="Quattrocento" pitchFamily="34" charset="-120"/>
              </a:rPr>
              <a:t>Exception Handling and JVM Tuning</a:t>
            </a:r>
            <a:endParaRPr lang="en-US" sz="4374" dirty="0"/>
          </a:p>
        </p:txBody>
      </p:sp>
      <p:sp>
        <p:nvSpPr>
          <p:cNvPr id="7" name="Shape 4"/>
          <p:cNvSpPr/>
          <p:nvPr/>
        </p:nvSpPr>
        <p:spPr>
          <a:xfrm>
            <a:off x="2348389" y="3552587"/>
            <a:ext cx="499943" cy="499943"/>
          </a:xfrm>
          <a:prstGeom prst="roundRect">
            <a:avLst>
              <a:gd name="adj" fmla="val 13333"/>
            </a:avLst>
          </a:prstGeom>
          <a:solidFill>
            <a:srgbClr val="234A49"/>
          </a:solidFill>
          <a:ln/>
        </p:spPr>
      </p:sp>
      <p:sp>
        <p:nvSpPr>
          <p:cNvPr id="8" name="Text 5"/>
          <p:cNvSpPr/>
          <p:nvPr/>
        </p:nvSpPr>
        <p:spPr>
          <a:xfrm>
            <a:off x="2539365" y="3594259"/>
            <a:ext cx="117991" cy="416481"/>
          </a:xfrm>
          <a:prstGeom prst="rect">
            <a:avLst/>
          </a:prstGeom>
          <a:noFill/>
          <a:ln/>
        </p:spPr>
        <p:txBody>
          <a:bodyPr wrap="none" rtlCol="0" anchor="t"/>
          <a:lstStyle/>
          <a:p>
            <a:pPr algn="ctr" indent="0" marL="0">
              <a:lnSpc>
                <a:spcPts val="3281"/>
              </a:lnSpc>
              <a:buNone/>
            </a:pPr>
            <a:r>
              <a:rPr lang="en-US" sz="2624" dirty="0">
                <a:solidFill>
                  <a:srgbClr val="FFD9BE"/>
                </a:solidFill>
                <a:latin typeface="Quattrocento" pitchFamily="34" charset="0"/>
                <a:ea typeface="Quattrocento" pitchFamily="34" charset="-122"/>
                <a:cs typeface="Quattrocento" pitchFamily="34" charset="-120"/>
              </a:rPr>
              <a:t>1</a:t>
            </a:r>
            <a:endParaRPr lang="en-US" sz="2624" dirty="0"/>
          </a:p>
        </p:txBody>
      </p:sp>
      <p:sp>
        <p:nvSpPr>
          <p:cNvPr id="9" name="Text 6"/>
          <p:cNvSpPr/>
          <p:nvPr/>
        </p:nvSpPr>
        <p:spPr>
          <a:xfrm>
            <a:off x="3070503" y="3628906"/>
            <a:ext cx="4133612" cy="694373"/>
          </a:xfrm>
          <a:prstGeom prst="rect">
            <a:avLst/>
          </a:prstGeom>
          <a:noFill/>
          <a:ln/>
        </p:spPr>
        <p:txBody>
          <a:bodyPr wrap="square" rtlCol="0" anchor="t"/>
          <a:lstStyle/>
          <a:p>
            <a:pPr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Exception Handling Best Practices</a:t>
            </a:r>
            <a:endParaRPr lang="en-US" sz="2187" dirty="0"/>
          </a:p>
        </p:txBody>
      </p:sp>
      <p:sp>
        <p:nvSpPr>
          <p:cNvPr id="10" name="Text 7"/>
          <p:cNvSpPr/>
          <p:nvPr/>
        </p:nvSpPr>
        <p:spPr>
          <a:xfrm>
            <a:off x="3070503" y="4456509"/>
            <a:ext cx="4133612" cy="1421606"/>
          </a:xfrm>
          <a:prstGeom prst="rect">
            <a:avLst/>
          </a:prstGeom>
          <a:noFill/>
          <a:ln/>
        </p:spPr>
        <p:txBody>
          <a:bodyPr wrap="square" rtlCol="0" anchor="t"/>
          <a:lstStyle/>
          <a:p>
            <a:pP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Discussing the importance of proper exception handling to ensure fault tolerance and error management in Java MapReduce programs.</a:t>
            </a:r>
            <a:endParaRPr lang="en-US" sz="1750" dirty="0"/>
          </a:p>
        </p:txBody>
      </p:sp>
      <p:sp>
        <p:nvSpPr>
          <p:cNvPr id="11" name="Shape 8"/>
          <p:cNvSpPr/>
          <p:nvPr/>
        </p:nvSpPr>
        <p:spPr>
          <a:xfrm>
            <a:off x="7426285" y="3552587"/>
            <a:ext cx="499943" cy="499943"/>
          </a:xfrm>
          <a:prstGeom prst="roundRect">
            <a:avLst>
              <a:gd name="adj" fmla="val 13333"/>
            </a:avLst>
          </a:prstGeom>
          <a:solidFill>
            <a:srgbClr val="234A49"/>
          </a:solidFill>
          <a:ln/>
        </p:spPr>
      </p:sp>
      <p:sp>
        <p:nvSpPr>
          <p:cNvPr id="12" name="Text 9"/>
          <p:cNvSpPr/>
          <p:nvPr/>
        </p:nvSpPr>
        <p:spPr>
          <a:xfrm>
            <a:off x="7586901" y="3594259"/>
            <a:ext cx="178713" cy="416481"/>
          </a:xfrm>
          <a:prstGeom prst="rect">
            <a:avLst/>
          </a:prstGeom>
          <a:noFill/>
          <a:ln/>
        </p:spPr>
        <p:txBody>
          <a:bodyPr wrap="none" rtlCol="0" anchor="t"/>
          <a:lstStyle/>
          <a:p>
            <a:pPr algn="ctr" indent="0" marL="0">
              <a:lnSpc>
                <a:spcPts val="3281"/>
              </a:lnSpc>
              <a:buNone/>
            </a:pPr>
            <a:r>
              <a:rPr lang="en-US" sz="2624" dirty="0">
                <a:solidFill>
                  <a:srgbClr val="FFD9BE"/>
                </a:solidFill>
                <a:latin typeface="Quattrocento" pitchFamily="34" charset="0"/>
                <a:ea typeface="Quattrocento" pitchFamily="34" charset="-122"/>
                <a:cs typeface="Quattrocento" pitchFamily="34" charset="-120"/>
              </a:rPr>
              <a:t>2</a:t>
            </a:r>
            <a:endParaRPr lang="en-US" sz="2624" dirty="0"/>
          </a:p>
        </p:txBody>
      </p:sp>
      <p:sp>
        <p:nvSpPr>
          <p:cNvPr id="13" name="Text 10"/>
          <p:cNvSpPr/>
          <p:nvPr/>
        </p:nvSpPr>
        <p:spPr>
          <a:xfrm>
            <a:off x="8148399" y="3628906"/>
            <a:ext cx="3469958" cy="347186"/>
          </a:xfrm>
          <a:prstGeom prst="rect">
            <a:avLst/>
          </a:prstGeom>
          <a:noFill/>
          <a:ln/>
        </p:spPr>
        <p:txBody>
          <a:bodyPr wrap="none" rtlCol="0" anchor="t"/>
          <a:lstStyle/>
          <a:p>
            <a:pPr indent="0" marL="0">
              <a:lnSpc>
                <a:spcPts val="2734"/>
              </a:lnSpc>
              <a:buNone/>
            </a:pPr>
            <a:r>
              <a:rPr lang="en-US" sz="2187" dirty="0">
                <a:solidFill>
                  <a:srgbClr val="FFD9BE"/>
                </a:solidFill>
                <a:latin typeface="Quattrocento" pitchFamily="34" charset="0"/>
                <a:ea typeface="Quattrocento" pitchFamily="34" charset="-122"/>
                <a:cs typeface="Quattrocento" pitchFamily="34" charset="-120"/>
              </a:rPr>
              <a:t>Optimizing JVM Parameters</a:t>
            </a:r>
            <a:endParaRPr lang="en-US" sz="2187" dirty="0"/>
          </a:p>
        </p:txBody>
      </p:sp>
      <p:sp>
        <p:nvSpPr>
          <p:cNvPr id="14" name="Text 11"/>
          <p:cNvSpPr/>
          <p:nvPr/>
        </p:nvSpPr>
        <p:spPr>
          <a:xfrm>
            <a:off x="8148399" y="4109323"/>
            <a:ext cx="4133612" cy="1421606"/>
          </a:xfrm>
          <a:prstGeom prst="rect">
            <a:avLst/>
          </a:prstGeom>
          <a:noFill/>
          <a:ln/>
        </p:spPr>
        <p:txBody>
          <a:bodyPr wrap="square" rtlCol="0" anchor="t"/>
          <a:lstStyle/>
          <a:p>
            <a:pPr indent="0" marL="0">
              <a:lnSpc>
                <a:spcPts val="2799"/>
              </a:lnSpc>
              <a:buNone/>
            </a:pPr>
            <a:r>
              <a:rPr lang="en-US" sz="1750" dirty="0">
                <a:solidFill>
                  <a:srgbClr val="F9EEE7"/>
                </a:solidFill>
                <a:latin typeface="Quattrocento" pitchFamily="34" charset="0"/>
                <a:ea typeface="Quattrocento" pitchFamily="34" charset="-122"/>
                <a:cs typeface="Quattrocento" pitchFamily="34" charset="-120"/>
              </a:rPr>
              <a:t>Understanding the impact of tuning JVM parameters on the performance of Java MapReduce programs in big data computing.</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2024-03-04T06:56:11Z</dcterms:created>
  <dcterms:modified xsi:type="dcterms:W3CDTF">2024-03-04T06:56:11Z</dcterms:modified>
</cp:coreProperties>
</file>