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8"/>
  </p:notesMasterIdLst>
  <p:handoutMasterIdLst>
    <p:handoutMasterId r:id="rId19"/>
  </p:handoutMasterIdLst>
  <p:sldIdLst>
    <p:sldId id="256" r:id="rId5"/>
    <p:sldId id="258" r:id="rId6"/>
    <p:sldId id="276" r:id="rId7"/>
    <p:sldId id="275" r:id="rId8"/>
    <p:sldId id="264" r:id="rId9"/>
    <p:sldId id="260" r:id="rId10"/>
    <p:sldId id="277" r:id="rId11"/>
    <p:sldId id="278" r:id="rId12"/>
    <p:sldId id="279" r:id="rId13"/>
    <p:sldId id="280" r:id="rId14"/>
    <p:sldId id="281" r:id="rId15"/>
    <p:sldId id="282"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033" autoAdjust="0"/>
  </p:normalViewPr>
  <p:slideViewPr>
    <p:cSldViewPr snapToGrid="0" snapToObjects="1">
      <p:cViewPr varScale="1">
        <p:scale>
          <a:sx n="111" d="100"/>
          <a:sy n="111" d="100"/>
        </p:scale>
        <p:origin x="534" y="9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ofPieChart>
        <c:ofPieType val="pie"/>
        <c:varyColors val="1"/>
        <c:dLbls>
          <c:showLegendKey val="0"/>
          <c:showVal val="0"/>
          <c:showCatName val="0"/>
          <c:showSerName val="0"/>
          <c:showPercent val="0"/>
          <c:showBubbleSize val="0"/>
          <c:showLeaderLines val="0"/>
        </c:dLbls>
        <c:gapWidth val="100"/>
        <c:secondPieSize val="75"/>
        <c:serLines>
          <c:spPr>
            <a:ln w="635" cap="flat" cmpd="sng" algn="ctr">
              <a:solidFill>
                <a:schemeClr val="tx1">
                  <a:alpha val="50000"/>
                </a:schemeClr>
              </a:solidFill>
              <a:round/>
            </a:ln>
            <a:effectLst/>
          </c:spPr>
        </c:serLines>
      </c:ofPieChart>
      <c:spPr>
        <a:noFill/>
        <a:ln>
          <a:noFill/>
        </a:ln>
        <a:effectLst/>
      </c:spPr>
    </c:plotArea>
    <c:legend>
      <c:legendPos val="r"/>
      <c:layout>
        <c:manualLayout>
          <c:xMode val="edge"/>
          <c:yMode val="edge"/>
          <c:x val="0.83724402046109014"/>
          <c:y val="0.28306539071289344"/>
          <c:w val="0.15149181877179171"/>
          <c:h val="0.40024637897975207"/>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a:lstStyle/>
        <a:p>
          <a:endParaRPr lang="en-US"/>
        </a:p>
      </dgm:t>
    </dgm:pt>
    <dgm:pt modelId="{B388C4F7-DD86-40E4-BA83-6838C8E845B2}">
      <dgm:prSet phldrT="[Text]" custT="1"/>
      <dgm:spPr/>
      <dgm:t>
        <a:bodyPr/>
        <a:lstStyle/>
        <a:p>
          <a:r>
            <a:rPr lang="en-US" sz="1800" b="1" i="0" dirty="0"/>
            <a:t>Inference Engine</a:t>
          </a:r>
          <a:endParaRPr lang="en-US" sz="1800" b="1" dirty="0"/>
        </a:p>
      </dgm:t>
    </dgm:pt>
    <dgm:pt modelId="{4F4EFEB2-AE6B-4B4E-A388-E726479684C1}" type="parTrans" cxnId="{FDEC3F6B-F860-4E8B-8B14-455DBFCFBFB4}">
      <dgm:prSet/>
      <dgm:spPr/>
      <dgm:t>
        <a:bodyPr/>
        <a:lstStyle/>
        <a:p>
          <a:endParaRPr lang="en-US"/>
        </a:p>
      </dgm:t>
    </dgm:pt>
    <dgm:pt modelId="{BEE196C3-EEB3-4935-976F-A713EF603EEA}" type="sibTrans" cxnId="{FDEC3F6B-F860-4E8B-8B14-455DBFCFBFB4}">
      <dgm:prSet/>
      <dgm:spPr/>
      <dgm:t>
        <a:bodyPr/>
        <a:lstStyle/>
        <a:p>
          <a:endParaRPr lang="en-US"/>
        </a:p>
      </dgm:t>
    </dgm:pt>
    <dgm:pt modelId="{27C8F191-CB8B-4A89-9EDF-D94B6E4ADC92}">
      <dgm:prSet phldrT="[Text]" custT="1"/>
      <dgm:spPr/>
      <dgm:t>
        <a:bodyPr/>
        <a:lstStyle/>
        <a:p>
          <a:r>
            <a:rPr lang="en-US" sz="1800" b="1" i="0" dirty="0"/>
            <a:t>User Interface</a:t>
          </a:r>
          <a:endParaRPr lang="en-US" sz="1200" b="1" dirty="0"/>
        </a:p>
      </dgm:t>
    </dgm:pt>
    <dgm:pt modelId="{8EFDF7C7-310E-4ED5-B739-2186FB69ED8A}" type="parTrans" cxnId="{4E26289A-3825-4A9C-991F-8AB8A7EFD597}">
      <dgm:prSet/>
      <dgm:spPr/>
      <dgm:t>
        <a:bodyPr/>
        <a:lstStyle/>
        <a:p>
          <a:endParaRPr lang="en-US"/>
        </a:p>
      </dgm:t>
    </dgm:pt>
    <dgm:pt modelId="{755F5D09-ECCD-4FC5-B350-FED951F57983}" type="sibTrans" cxnId="{4E26289A-3825-4A9C-991F-8AB8A7EFD597}">
      <dgm:prSet/>
      <dgm:spPr/>
      <dgm:t>
        <a:bodyPr/>
        <a:lstStyle/>
        <a:p>
          <a:endParaRPr lang="en-US"/>
        </a:p>
      </dgm:t>
    </dgm:pt>
    <dgm:pt modelId="{AEFF5EA2-6931-4098-96C8-31AE53CB425B}">
      <dgm:prSet phldrT="[Text]" custT="1"/>
      <dgm:spPr/>
      <dgm:t>
        <a:bodyPr/>
        <a:lstStyle/>
        <a:p>
          <a:r>
            <a:rPr lang="en-US" sz="1800" b="1" i="0" dirty="0"/>
            <a:t>Knowledge Base</a:t>
          </a:r>
          <a:endParaRPr lang="en-US" sz="1200" b="1" dirty="0"/>
        </a:p>
      </dgm:t>
    </dgm:pt>
    <dgm:pt modelId="{AC52CE11-07EF-42A7-A67A-2231908FD231}" type="parTrans" cxnId="{2D96128D-55F5-4B46-B071-9EA8CDCA9DCD}">
      <dgm:prSet/>
      <dgm:spPr/>
      <dgm:t>
        <a:bodyPr/>
        <a:lstStyle/>
        <a:p>
          <a:endParaRPr lang="en-US"/>
        </a:p>
      </dgm:t>
    </dgm:pt>
    <dgm:pt modelId="{FB25E557-3597-4AEA-B1FC-EA99A632BFB1}" type="sibTrans" cxnId="{2D96128D-55F5-4B46-B071-9EA8CDCA9DCD}">
      <dgm:prSet/>
      <dgm:spPr/>
      <dgm:t>
        <a:bodyPr/>
        <a:lstStyle/>
        <a:p>
          <a:endParaRPr lang="en-US"/>
        </a:p>
      </dgm:t>
    </dgm:pt>
    <dgm:pt modelId="{EC323DFF-E2DA-4381-8948-5F3D2CD82207}" type="pres">
      <dgm:prSet presAssocID="{BE5B76ED-C686-4E97-9A28-74231B4FDDD1}" presName="Name0" presStyleCnt="0">
        <dgm:presLayoutVars>
          <dgm:chMax val="1"/>
          <dgm:chPref val="1"/>
        </dgm:presLayoutVars>
      </dgm:prSet>
      <dgm:spPr/>
    </dgm:pt>
    <dgm:pt modelId="{A6EEB127-C2F5-4C0D-B108-CC2B3F78F4F1}" type="pres">
      <dgm:prSet presAssocID="{B388C4F7-DD86-40E4-BA83-6838C8E845B2}" presName="Parent" presStyleLbl="node0" presStyleIdx="0" presStyleCnt="1">
        <dgm:presLayoutVars>
          <dgm:chMax val="5"/>
          <dgm:chPref val="5"/>
        </dgm:presLayoutVars>
      </dgm:prSet>
      <dgm:spPr/>
    </dgm:pt>
    <dgm:pt modelId="{8A0FF0D8-0AF7-44A4-833E-7EA23A507B5A}" type="pres">
      <dgm:prSet presAssocID="{B388C4F7-DD86-40E4-BA83-6838C8E845B2}" presName="Accent1" presStyleLbl="node1" presStyleIdx="0" presStyleCnt="13"/>
      <dgm:spPr/>
    </dgm:pt>
    <dgm:pt modelId="{F988BAF3-9DE2-4A25-84FE-B7C476401BC3}" type="pres">
      <dgm:prSet presAssocID="{B388C4F7-DD86-40E4-BA83-6838C8E845B2}" presName="Accent2" presStyleLbl="node1" presStyleIdx="1" presStyleCnt="13"/>
      <dgm:spPr/>
    </dgm:pt>
    <dgm:pt modelId="{6288D093-07AF-4EEB-B57C-FB5DA4420E30}" type="pres">
      <dgm:prSet presAssocID="{B388C4F7-DD86-40E4-BA83-6838C8E845B2}" presName="Accent3" presStyleLbl="node1" presStyleIdx="2" presStyleCnt="13"/>
      <dgm:spPr/>
    </dgm:pt>
    <dgm:pt modelId="{099685E2-34CD-4723-A342-ED2D0CA22ECA}" type="pres">
      <dgm:prSet presAssocID="{B388C4F7-DD86-40E4-BA83-6838C8E845B2}" presName="Accent4" presStyleLbl="node1" presStyleIdx="3" presStyleCnt="13"/>
      <dgm:spPr/>
    </dgm:pt>
    <dgm:pt modelId="{282F7230-9226-4387-9620-3DC67223F95C}" type="pres">
      <dgm:prSet presAssocID="{B388C4F7-DD86-40E4-BA83-6838C8E845B2}" presName="Accent5" presStyleLbl="node1" presStyleIdx="4" presStyleCnt="13"/>
      <dgm:spPr/>
    </dgm:pt>
    <dgm:pt modelId="{2682D7C4-37F7-4CA1-B102-AED7627E9C93}" type="pres">
      <dgm:prSet presAssocID="{B388C4F7-DD86-40E4-BA83-6838C8E845B2}" presName="Accent6" presStyleLbl="node1" presStyleIdx="5" presStyleCnt="13"/>
      <dgm:spPr/>
    </dgm:pt>
    <dgm:pt modelId="{CCDD2561-1FC5-4EA6-AD90-3ADAF62A41D1}" type="pres">
      <dgm:prSet presAssocID="{27C8F191-CB8B-4A89-9EDF-D94B6E4ADC92}" presName="Child1" presStyleLbl="node1" presStyleIdx="6" presStyleCnt="13" custScaleX="142765" custScaleY="142765" custLinFactNeighborX="-13611" custLinFactNeighborY="-20914">
        <dgm:presLayoutVars>
          <dgm:chMax val="0"/>
          <dgm:chPref val="0"/>
        </dgm:presLayoutVars>
      </dgm:prSet>
      <dgm:spPr/>
    </dgm:pt>
    <dgm:pt modelId="{DD36342D-1CB9-480B-9443-592ECACCB1B2}" type="pres">
      <dgm:prSet presAssocID="{27C8F191-CB8B-4A89-9EDF-D94B6E4ADC92}" presName="Accent7" presStyleCnt="0"/>
      <dgm:spPr/>
    </dgm:pt>
    <dgm:pt modelId="{2470B0FE-F3CE-48F3-AE82-73016C487D68}" type="pres">
      <dgm:prSet presAssocID="{27C8F191-CB8B-4A89-9EDF-D94B6E4ADC92}" presName="AccentHold1" presStyleLbl="node1" presStyleIdx="7" presStyleCnt="13"/>
      <dgm:spPr/>
    </dgm:pt>
    <dgm:pt modelId="{1C5C821B-7AF3-4B1C-B3FE-45A337B82741}" type="pres">
      <dgm:prSet presAssocID="{27C8F191-CB8B-4A89-9EDF-D94B6E4ADC92}" presName="Accent8" presStyleCnt="0"/>
      <dgm:spPr/>
    </dgm:pt>
    <dgm:pt modelId="{48BC9D73-B86D-4378-970E-5CD650E31618}" type="pres">
      <dgm:prSet presAssocID="{27C8F191-CB8B-4A89-9EDF-D94B6E4ADC92}" presName="AccentHold2" presStyleLbl="node1" presStyleIdx="8" presStyleCnt="13"/>
      <dgm:spPr/>
    </dgm:pt>
    <dgm:pt modelId="{EB301C3D-F1F9-4A72-AC54-827EBC1AD812}" type="pres">
      <dgm:prSet presAssocID="{AEFF5EA2-6931-4098-96C8-31AE53CB425B}" presName="Child2" presStyleLbl="node1" presStyleIdx="9" presStyleCnt="13" custScaleX="155423" custScaleY="155423" custLinFactNeighborX="22013" custLinFactNeighborY="-5070">
        <dgm:presLayoutVars>
          <dgm:chMax val="0"/>
          <dgm:chPref val="0"/>
        </dgm:presLayoutVars>
      </dgm:prSet>
      <dgm:spPr/>
    </dgm:pt>
    <dgm:pt modelId="{6B30F03A-93BA-441A-ABF4-25C2455DF7C0}" type="pres">
      <dgm:prSet presAssocID="{AEFF5EA2-6931-4098-96C8-31AE53CB425B}" presName="Accent9" presStyleCnt="0"/>
      <dgm:spPr/>
    </dgm:pt>
    <dgm:pt modelId="{0DF8FB3E-B0B0-40D8-B039-0C7B496BBA97}" type="pres">
      <dgm:prSet presAssocID="{AEFF5EA2-6931-4098-96C8-31AE53CB425B}" presName="AccentHold1" presStyleLbl="node1" presStyleIdx="10" presStyleCnt="13"/>
      <dgm:spPr/>
    </dgm:pt>
    <dgm:pt modelId="{37FA1CD0-A7DC-4E74-BDC2-224405012EB0}" type="pres">
      <dgm:prSet presAssocID="{AEFF5EA2-6931-4098-96C8-31AE53CB425B}" presName="Accent10" presStyleCnt="0"/>
      <dgm:spPr/>
    </dgm:pt>
    <dgm:pt modelId="{022614F8-042B-41CB-A6A7-8094C903EB2F}" type="pres">
      <dgm:prSet presAssocID="{AEFF5EA2-6931-4098-96C8-31AE53CB425B}" presName="AccentHold2" presStyleLbl="node1" presStyleIdx="11" presStyleCnt="13"/>
      <dgm:spPr/>
    </dgm:pt>
    <dgm:pt modelId="{BA4661A9-DFAB-468E-97BE-F29D08FF69A9}" type="pres">
      <dgm:prSet presAssocID="{AEFF5EA2-6931-4098-96C8-31AE53CB425B}" presName="Accent11" presStyleCnt="0"/>
      <dgm:spPr/>
    </dgm:pt>
    <dgm:pt modelId="{C85BB588-B4E8-4D50-9280-4D4F2686007C}" type="pres">
      <dgm:prSet presAssocID="{AEFF5EA2-6931-4098-96C8-31AE53CB425B}" presName="AccentHold3" presStyleLbl="node1" presStyleIdx="12" presStyleCnt="13"/>
      <dgm:spPr/>
    </dgm:pt>
  </dgm:ptLst>
  <dgm:cxnLst>
    <dgm:cxn modelId="{9443D217-9168-4ECF-A563-7C2F4C998EAA}" type="presOf" srcId="{27C8F191-CB8B-4A89-9EDF-D94B6E4ADC92}" destId="{CCDD2561-1FC5-4EA6-AD90-3ADAF62A41D1}" srcOrd="0" destOrd="0" presId="urn:microsoft.com/office/officeart/2009/3/layout/CircleRelationship"/>
    <dgm:cxn modelId="{FDEC3F6B-F860-4E8B-8B14-455DBFCFBFB4}" srcId="{BE5B76ED-C686-4E97-9A28-74231B4FDDD1}" destId="{B388C4F7-DD86-40E4-BA83-6838C8E845B2}" srcOrd="0" destOrd="0" parTransId="{4F4EFEB2-AE6B-4B4E-A388-E726479684C1}" sibTransId="{BEE196C3-EEB3-4935-976F-A713EF603EEA}"/>
    <dgm:cxn modelId="{2D96128D-55F5-4B46-B071-9EA8CDCA9DCD}" srcId="{B388C4F7-DD86-40E4-BA83-6838C8E845B2}" destId="{AEFF5EA2-6931-4098-96C8-31AE53CB425B}" srcOrd="1" destOrd="0" parTransId="{AC52CE11-07EF-42A7-A67A-2231908FD231}" sibTransId="{FB25E557-3597-4AEA-B1FC-EA99A632BFB1}"/>
    <dgm:cxn modelId="{4E26289A-3825-4A9C-991F-8AB8A7EFD597}" srcId="{B388C4F7-DD86-40E4-BA83-6838C8E845B2}" destId="{27C8F191-CB8B-4A89-9EDF-D94B6E4ADC92}" srcOrd="0" destOrd="0" parTransId="{8EFDF7C7-310E-4ED5-B739-2186FB69ED8A}" sibTransId="{755F5D09-ECCD-4FC5-B350-FED951F57983}"/>
    <dgm:cxn modelId="{61F4EB9B-7EBC-4FC4-B727-C4A1C0EF0E59}" type="presOf" srcId="{AEFF5EA2-6931-4098-96C8-31AE53CB425B}" destId="{EB301C3D-F1F9-4A72-AC54-827EBC1AD812}" srcOrd="0" destOrd="0" presId="urn:microsoft.com/office/officeart/2009/3/layout/CircleRelationship"/>
    <dgm:cxn modelId="{873563D0-860F-487F-97A2-E4B8D49A3DAA}" type="presOf" srcId="{B388C4F7-DD86-40E4-BA83-6838C8E845B2}" destId="{A6EEB127-C2F5-4C0D-B108-CC2B3F78F4F1}" srcOrd="0" destOrd="0" presId="urn:microsoft.com/office/officeart/2009/3/layout/CircleRelationship"/>
    <dgm:cxn modelId="{A3AC16E3-96A0-4DCE-A502-BF3413F7EEBB}" type="presOf" srcId="{BE5B76ED-C686-4E97-9A28-74231B4FDDD1}" destId="{EC323DFF-E2DA-4381-8948-5F3D2CD82207}" srcOrd="0" destOrd="0" presId="urn:microsoft.com/office/officeart/2009/3/layout/CircleRelationship"/>
    <dgm:cxn modelId="{7D45573C-4EBD-433F-BFA4-B1A529D7A12E}" type="presParOf" srcId="{EC323DFF-E2DA-4381-8948-5F3D2CD82207}" destId="{A6EEB127-C2F5-4C0D-B108-CC2B3F78F4F1}" srcOrd="0" destOrd="0" presId="urn:microsoft.com/office/officeart/2009/3/layout/CircleRelationship"/>
    <dgm:cxn modelId="{F969CC6B-49AF-4CFA-905C-5A439FA65BB3}" type="presParOf" srcId="{EC323DFF-E2DA-4381-8948-5F3D2CD82207}" destId="{8A0FF0D8-0AF7-44A4-833E-7EA23A507B5A}" srcOrd="1" destOrd="0" presId="urn:microsoft.com/office/officeart/2009/3/layout/CircleRelationship"/>
    <dgm:cxn modelId="{0B13118F-EC84-4BBC-B9D4-F016C42736A0}" type="presParOf" srcId="{EC323DFF-E2DA-4381-8948-5F3D2CD82207}" destId="{F988BAF3-9DE2-4A25-84FE-B7C476401BC3}" srcOrd="2" destOrd="0" presId="urn:microsoft.com/office/officeart/2009/3/layout/CircleRelationship"/>
    <dgm:cxn modelId="{5A4C313A-14FE-4D34-9BAF-E781C66DAB07}" type="presParOf" srcId="{EC323DFF-E2DA-4381-8948-5F3D2CD82207}" destId="{6288D093-07AF-4EEB-B57C-FB5DA4420E30}" srcOrd="3" destOrd="0" presId="urn:microsoft.com/office/officeart/2009/3/layout/CircleRelationship"/>
    <dgm:cxn modelId="{D6ACDC7E-1588-4451-A7EF-95F6F8F98E10}" type="presParOf" srcId="{EC323DFF-E2DA-4381-8948-5F3D2CD82207}" destId="{099685E2-34CD-4723-A342-ED2D0CA22ECA}" srcOrd="4" destOrd="0" presId="urn:microsoft.com/office/officeart/2009/3/layout/CircleRelationship"/>
    <dgm:cxn modelId="{BF445524-7631-46A4-A9F8-F7CB08035DDB}" type="presParOf" srcId="{EC323DFF-E2DA-4381-8948-5F3D2CD82207}" destId="{282F7230-9226-4387-9620-3DC67223F95C}" srcOrd="5" destOrd="0" presId="urn:microsoft.com/office/officeart/2009/3/layout/CircleRelationship"/>
    <dgm:cxn modelId="{218BBC07-C0B0-48B2-980B-148E51AEE23B}" type="presParOf" srcId="{EC323DFF-E2DA-4381-8948-5F3D2CD82207}" destId="{2682D7C4-37F7-4CA1-B102-AED7627E9C93}" srcOrd="6" destOrd="0" presId="urn:microsoft.com/office/officeart/2009/3/layout/CircleRelationship"/>
    <dgm:cxn modelId="{AA1E1669-BD7D-411E-94D4-913E8566F654}" type="presParOf" srcId="{EC323DFF-E2DA-4381-8948-5F3D2CD82207}" destId="{CCDD2561-1FC5-4EA6-AD90-3ADAF62A41D1}" srcOrd="7" destOrd="0" presId="urn:microsoft.com/office/officeart/2009/3/layout/CircleRelationship"/>
    <dgm:cxn modelId="{D0F07794-37F8-4175-8296-9725EA64B2E3}" type="presParOf" srcId="{EC323DFF-E2DA-4381-8948-5F3D2CD82207}" destId="{DD36342D-1CB9-480B-9443-592ECACCB1B2}" srcOrd="8" destOrd="0" presId="urn:microsoft.com/office/officeart/2009/3/layout/CircleRelationship"/>
    <dgm:cxn modelId="{8AE7B659-C31F-4F52-9686-C1ABB63B1EA9}" type="presParOf" srcId="{DD36342D-1CB9-480B-9443-592ECACCB1B2}" destId="{2470B0FE-F3CE-48F3-AE82-73016C487D68}" srcOrd="0" destOrd="0" presId="urn:microsoft.com/office/officeart/2009/3/layout/CircleRelationship"/>
    <dgm:cxn modelId="{5834BBB2-34B9-46B9-948C-3BC456B978F5}" type="presParOf" srcId="{EC323DFF-E2DA-4381-8948-5F3D2CD82207}" destId="{1C5C821B-7AF3-4B1C-B3FE-45A337B82741}" srcOrd="9" destOrd="0" presId="urn:microsoft.com/office/officeart/2009/3/layout/CircleRelationship"/>
    <dgm:cxn modelId="{639DABF8-5BDE-484F-A747-33E9F42E376F}" type="presParOf" srcId="{1C5C821B-7AF3-4B1C-B3FE-45A337B82741}" destId="{48BC9D73-B86D-4378-970E-5CD650E31618}" srcOrd="0" destOrd="0" presId="urn:microsoft.com/office/officeart/2009/3/layout/CircleRelationship"/>
    <dgm:cxn modelId="{318F3B25-56D7-4CD3-80CD-4ECF6ABE9097}" type="presParOf" srcId="{EC323DFF-E2DA-4381-8948-5F3D2CD82207}" destId="{EB301C3D-F1F9-4A72-AC54-827EBC1AD812}" srcOrd="10" destOrd="0" presId="urn:microsoft.com/office/officeart/2009/3/layout/CircleRelationship"/>
    <dgm:cxn modelId="{5F192FAF-AA29-4119-9D75-AAF74B2D984A}" type="presParOf" srcId="{EC323DFF-E2DA-4381-8948-5F3D2CD82207}" destId="{6B30F03A-93BA-441A-ABF4-25C2455DF7C0}" srcOrd="11" destOrd="0" presId="urn:microsoft.com/office/officeart/2009/3/layout/CircleRelationship"/>
    <dgm:cxn modelId="{FF4ED7F3-8BF5-4BCE-8EC2-0B8ACBB19BC4}" type="presParOf" srcId="{6B30F03A-93BA-441A-ABF4-25C2455DF7C0}" destId="{0DF8FB3E-B0B0-40D8-B039-0C7B496BBA97}" srcOrd="0" destOrd="0" presId="urn:microsoft.com/office/officeart/2009/3/layout/CircleRelationship"/>
    <dgm:cxn modelId="{89500581-5988-46A4-9DF9-3A7B84A68823}" type="presParOf" srcId="{EC323DFF-E2DA-4381-8948-5F3D2CD82207}" destId="{37FA1CD0-A7DC-4E74-BDC2-224405012EB0}" srcOrd="12" destOrd="0" presId="urn:microsoft.com/office/officeart/2009/3/layout/CircleRelationship"/>
    <dgm:cxn modelId="{7957AFA6-FEBB-441D-B867-7098C7F0D056}" type="presParOf" srcId="{37FA1CD0-A7DC-4E74-BDC2-224405012EB0}" destId="{022614F8-042B-41CB-A6A7-8094C903EB2F}" srcOrd="0" destOrd="0" presId="urn:microsoft.com/office/officeart/2009/3/layout/CircleRelationship"/>
    <dgm:cxn modelId="{93B1B3BC-398A-43F6-862B-AA461BA776D1}" type="presParOf" srcId="{EC323DFF-E2DA-4381-8948-5F3D2CD82207}" destId="{BA4661A9-DFAB-468E-97BE-F29D08FF69A9}" srcOrd="13" destOrd="0" presId="urn:microsoft.com/office/officeart/2009/3/layout/CircleRelationship"/>
    <dgm:cxn modelId="{063A3997-1101-4FAD-B1B6-AA0965152552}" type="presParOf" srcId="{BA4661A9-DFAB-468E-97BE-F29D08FF69A9}" destId="{C85BB588-B4E8-4D50-9280-4D4F2686007C}"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1746397" y="269357"/>
          <a:ext cx="3188953" cy="3188885"/>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t>Inference Engine</a:t>
          </a:r>
          <a:endParaRPr lang="en-US" sz="1800" b="1" kern="1200" dirty="0"/>
        </a:p>
      </dsp:txBody>
      <dsp:txXfrm>
        <a:off x="2213408" y="736358"/>
        <a:ext cx="2254931" cy="2254883"/>
      </dsp:txXfrm>
    </dsp:sp>
    <dsp:sp modelId="{8A0FF0D8-0AF7-44A4-833E-7EA23A507B5A}">
      <dsp:nvSpPr>
        <dsp:cNvPr id="0" name=""/>
        <dsp:cNvSpPr/>
      </dsp:nvSpPr>
      <dsp:spPr>
        <a:xfrm>
          <a:off x="3565945" y="124069"/>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2726154" y="3221310"/>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5140554" y="1563537"/>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3911707" y="3494750"/>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2799102" y="62810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1989557" y="2098495"/>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DD2561-1FC5-4EA6-AD90-3ADAF62A41D1}">
      <dsp:nvSpPr>
        <dsp:cNvPr id="0" name=""/>
        <dsp:cNvSpPr/>
      </dsp:nvSpPr>
      <dsp:spPr>
        <a:xfrm>
          <a:off x="296359" y="296740"/>
          <a:ext cx="1850887" cy="185029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t>User Interface</a:t>
          </a:r>
          <a:endParaRPr lang="en-US" sz="1200" b="1" kern="1200" dirty="0"/>
        </a:p>
      </dsp:txBody>
      <dsp:txXfrm>
        <a:off x="567415" y="567710"/>
        <a:ext cx="1308775" cy="1308356"/>
      </dsp:txXfrm>
    </dsp:sp>
    <dsp:sp modelId="{2470B0FE-F3CE-48F3-AE82-73016C487D68}">
      <dsp:nvSpPr>
        <dsp:cNvPr id="0" name=""/>
        <dsp:cNvSpPr/>
      </dsp:nvSpPr>
      <dsp:spPr>
        <a:xfrm>
          <a:off x="3207136" y="639282"/>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8BC9D73-B86D-4378-970E-5CD650E31618}">
      <dsp:nvSpPr>
        <dsp:cNvPr id="0" name=""/>
        <dsp:cNvSpPr/>
      </dsp:nvSpPr>
      <dsp:spPr>
        <a:xfrm>
          <a:off x="871615" y="2520948"/>
          <a:ext cx="641111" cy="64112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301C3D-F1F9-4A72-AC54-827EBC1AD812}">
      <dsp:nvSpPr>
        <dsp:cNvPr id="0" name=""/>
        <dsp:cNvSpPr/>
      </dsp:nvSpPr>
      <dsp:spPr>
        <a:xfrm>
          <a:off x="5188255" y="-124069"/>
          <a:ext cx="2014993" cy="201434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t>Knowledge Base</a:t>
          </a:r>
          <a:endParaRPr lang="en-US" sz="1200" b="1" kern="1200" dirty="0"/>
        </a:p>
      </dsp:txBody>
      <dsp:txXfrm>
        <a:off x="5483344" y="170926"/>
        <a:ext cx="1424815" cy="1424359"/>
      </dsp:txXfrm>
    </dsp:sp>
    <dsp:sp modelId="{0DF8FB3E-B0B0-40D8-B039-0C7B496BBA97}">
      <dsp:nvSpPr>
        <dsp:cNvPr id="0" name=""/>
        <dsp:cNvSpPr/>
      </dsp:nvSpPr>
      <dsp:spPr>
        <a:xfrm>
          <a:off x="4683888" y="1129908"/>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614F8-042B-41CB-A6A7-8094C903EB2F}">
      <dsp:nvSpPr>
        <dsp:cNvPr id="0" name=""/>
        <dsp:cNvSpPr/>
      </dsp:nvSpPr>
      <dsp:spPr>
        <a:xfrm>
          <a:off x="627862" y="328389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5BB588-B4E8-4D50-9280-4D4F2686007C}">
      <dsp:nvSpPr>
        <dsp:cNvPr id="0" name=""/>
        <dsp:cNvSpPr/>
      </dsp:nvSpPr>
      <dsp:spPr>
        <a:xfrm>
          <a:off x="3188751" y="2918068"/>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12/Apr/2022</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12/Apr/2022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10</a:t>
            </a:fld>
            <a:endParaRPr lang="en-US" dirty="0"/>
          </a:p>
        </p:txBody>
      </p:sp>
    </p:spTree>
    <p:extLst>
      <p:ext uri="{BB962C8B-B14F-4D97-AF65-F5344CB8AC3E}">
        <p14:creationId xmlns:p14="http://schemas.microsoft.com/office/powerpoint/2010/main" val="1614507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11</a:t>
            </a:fld>
            <a:endParaRPr lang="en-US" dirty="0"/>
          </a:p>
        </p:txBody>
      </p:sp>
    </p:spTree>
    <p:extLst>
      <p:ext uri="{BB962C8B-B14F-4D97-AF65-F5344CB8AC3E}">
        <p14:creationId xmlns:p14="http://schemas.microsoft.com/office/powerpoint/2010/main" val="2787684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13</a:t>
            </a:fld>
            <a:endParaRPr lang="en-US" dirty="0"/>
          </a:p>
        </p:txBody>
      </p:sp>
    </p:spTree>
    <p:extLst>
      <p:ext uri="{BB962C8B-B14F-4D97-AF65-F5344CB8AC3E}">
        <p14:creationId xmlns:p14="http://schemas.microsoft.com/office/powerpoint/2010/main" val="20483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2819962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2820116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25806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dirty="0"/>
          </a:p>
        </p:txBody>
      </p:sp>
    </p:spTree>
    <p:extLst>
      <p:ext uri="{BB962C8B-B14F-4D97-AF65-F5344CB8AC3E}">
        <p14:creationId xmlns:p14="http://schemas.microsoft.com/office/powerpoint/2010/main" val="3410720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9</a:t>
            </a:fld>
            <a:endParaRPr lang="en-US" dirty="0"/>
          </a:p>
        </p:txBody>
      </p:sp>
    </p:spTree>
    <p:extLst>
      <p:ext uri="{BB962C8B-B14F-4D97-AF65-F5344CB8AC3E}">
        <p14:creationId xmlns:p14="http://schemas.microsoft.com/office/powerpoint/2010/main" val="30640193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12/Apr/2022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12/Apr/2022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12/Apr/2022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12/Apr/2022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12/Apr/2022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12/Apr/2022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12/Apr/2022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12/Apr/2022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12/Apr/2022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12/Apr/2022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12/Apr/2022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12/Apr/2022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12/Apr/2022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12/Apr/2022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12/Apr/2022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12/Apr/2022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12/Apr/2022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12/Apr/2022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EXPERT SYSTEM</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err="1">
                <a:solidFill>
                  <a:schemeClr val="accent1">
                    <a:lumMod val="40000"/>
                    <a:lumOff val="60000"/>
                  </a:schemeClr>
                </a:solidFill>
              </a:rPr>
              <a:t>RAKesh</a:t>
            </a:r>
            <a:r>
              <a:rPr lang="en-US" dirty="0">
                <a:solidFill>
                  <a:schemeClr val="accent1">
                    <a:lumMod val="40000"/>
                    <a:lumOff val="60000"/>
                  </a:schemeClr>
                </a:solidFill>
              </a:rPr>
              <a:t> Raja K B</a:t>
            </a:r>
          </a:p>
          <a:p>
            <a:r>
              <a:rPr lang="en-US" dirty="0">
                <a:solidFill>
                  <a:schemeClr val="accent1">
                    <a:lumMod val="40000"/>
                    <a:lumOff val="60000"/>
                  </a:schemeClr>
                </a:solidFill>
              </a:rPr>
              <a:t>ARUL VIGNESH P</a:t>
            </a:r>
          </a:p>
          <a:p>
            <a:r>
              <a:rPr lang="en-US" dirty="0" err="1">
                <a:solidFill>
                  <a:schemeClr val="accent1">
                    <a:lumMod val="40000"/>
                    <a:lumOff val="60000"/>
                  </a:schemeClr>
                </a:solidFill>
              </a:rPr>
              <a:t>RaMAN</a:t>
            </a:r>
            <a:r>
              <a:rPr lang="en-US" dirty="0">
                <a:solidFill>
                  <a:schemeClr val="accent1">
                    <a:lumMod val="40000"/>
                    <a:lumOff val="60000"/>
                  </a:schemeClr>
                </a:solidFill>
              </a:rPr>
              <a:t> TU</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a:normAutofit/>
          </a:bodyPr>
          <a:lstStyle/>
          <a:p>
            <a:pPr algn="just"/>
            <a:r>
              <a:rPr lang="en-US" b="1" dirty="0"/>
              <a:t>Advantages of Expert System</a:t>
            </a:r>
          </a:p>
        </p:txBody>
      </p:sp>
      <p:sp>
        <p:nvSpPr>
          <p:cNvPr id="4" name="Content Placeholder 3">
            <a:extLst>
              <a:ext uri="{FF2B5EF4-FFF2-40B4-BE49-F238E27FC236}">
                <a16:creationId xmlns:a16="http://schemas.microsoft.com/office/drawing/2014/main" id="{E064DE12-3F7F-4457-8966-A2A1AB40EAF3}"/>
              </a:ext>
            </a:extLst>
          </p:cNvPr>
          <p:cNvSpPr>
            <a:spLocks noGrp="1"/>
          </p:cNvSpPr>
          <p:nvPr>
            <p:ph idx="1"/>
          </p:nvPr>
        </p:nvSpPr>
        <p:spPr/>
        <p:txBody>
          <a:bodyPr>
            <a:normAutofit/>
          </a:bodyPr>
          <a:lstStyle/>
          <a:p>
            <a:pPr algn="just">
              <a:buFont typeface="Arial" panose="020B0604020202020204" pitchFamily="34" charset="0"/>
              <a:buChar char="•"/>
            </a:pPr>
            <a:r>
              <a:rPr lang="en-US" b="1" dirty="0"/>
              <a:t>These systems are highly reproducible.</a:t>
            </a:r>
          </a:p>
          <a:p>
            <a:pPr algn="just">
              <a:buFont typeface="Arial" panose="020B0604020202020204" pitchFamily="34" charset="0"/>
              <a:buChar char="•"/>
            </a:pPr>
            <a:r>
              <a:rPr lang="en-US" b="1" dirty="0"/>
              <a:t>They can be used for risky places where the human presence is not safe.</a:t>
            </a:r>
          </a:p>
          <a:p>
            <a:pPr algn="just">
              <a:buFont typeface="Arial" panose="020B0604020202020204" pitchFamily="34" charset="0"/>
              <a:buChar char="•"/>
            </a:pPr>
            <a:r>
              <a:rPr lang="en-US" b="1" dirty="0"/>
              <a:t>Error possibilities are less if the KB contains correct knowledge.</a:t>
            </a:r>
          </a:p>
          <a:p>
            <a:pPr algn="just">
              <a:buFont typeface="Arial" panose="020B0604020202020204" pitchFamily="34" charset="0"/>
              <a:buChar char="•"/>
            </a:pPr>
            <a:r>
              <a:rPr lang="en-US" b="1" dirty="0"/>
              <a:t>The performance of these systems remains steady as it is not affected by emotions, tension, or fatigue.</a:t>
            </a:r>
          </a:p>
          <a:p>
            <a:pPr algn="just">
              <a:buFont typeface="Arial" panose="020B0604020202020204" pitchFamily="34" charset="0"/>
              <a:buChar char="•"/>
            </a:pPr>
            <a:r>
              <a:rPr lang="en-US" b="1" dirty="0"/>
              <a:t>They provide a very high speed to respond to a particular query.</a:t>
            </a:r>
          </a:p>
          <a:p>
            <a:endParaRPr lang="en-US" dirty="0"/>
          </a:p>
        </p:txBody>
      </p:sp>
    </p:spTree>
    <p:extLst>
      <p:ext uri="{BB962C8B-B14F-4D97-AF65-F5344CB8AC3E}">
        <p14:creationId xmlns:p14="http://schemas.microsoft.com/office/powerpoint/2010/main" val="1508227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a:normAutofit/>
          </a:bodyPr>
          <a:lstStyle/>
          <a:p>
            <a:pPr algn="just"/>
            <a:r>
              <a:rPr lang="en-US" b="1" dirty="0"/>
              <a:t>Limitations of Expert System</a:t>
            </a:r>
          </a:p>
        </p:txBody>
      </p:sp>
      <p:sp>
        <p:nvSpPr>
          <p:cNvPr id="4" name="Content Placeholder 3">
            <a:extLst>
              <a:ext uri="{FF2B5EF4-FFF2-40B4-BE49-F238E27FC236}">
                <a16:creationId xmlns:a16="http://schemas.microsoft.com/office/drawing/2014/main" id="{E064DE12-3F7F-4457-8966-A2A1AB40EAF3}"/>
              </a:ext>
            </a:extLst>
          </p:cNvPr>
          <p:cNvSpPr>
            <a:spLocks noGrp="1"/>
          </p:cNvSpPr>
          <p:nvPr>
            <p:ph idx="1"/>
          </p:nvPr>
        </p:nvSpPr>
        <p:spPr/>
        <p:txBody>
          <a:bodyPr>
            <a:normAutofit/>
          </a:bodyPr>
          <a:lstStyle/>
          <a:p>
            <a:pPr algn="just">
              <a:buFont typeface="Arial" panose="020B0604020202020204" pitchFamily="34" charset="0"/>
              <a:buChar char="•"/>
            </a:pPr>
            <a:r>
              <a:rPr lang="en-US" b="1" dirty="0"/>
              <a:t>The response of the expert system may get wrong if the knowledge base contains the wrong information.</a:t>
            </a:r>
          </a:p>
          <a:p>
            <a:pPr algn="just">
              <a:buFont typeface="Arial" panose="020B0604020202020204" pitchFamily="34" charset="0"/>
              <a:buChar char="•"/>
            </a:pPr>
            <a:r>
              <a:rPr lang="en-US" b="1" dirty="0"/>
              <a:t>Like a human being, it cannot produce a creative output for different scenarios.</a:t>
            </a:r>
          </a:p>
          <a:p>
            <a:pPr algn="just">
              <a:buFont typeface="Arial" panose="020B0604020202020204" pitchFamily="34" charset="0"/>
              <a:buChar char="•"/>
            </a:pPr>
            <a:r>
              <a:rPr lang="en-US" b="1" dirty="0"/>
              <a:t>Its maintenance and development costs are very high.</a:t>
            </a:r>
          </a:p>
          <a:p>
            <a:pPr algn="just">
              <a:buFont typeface="Arial" panose="020B0604020202020204" pitchFamily="34" charset="0"/>
              <a:buChar char="•"/>
            </a:pPr>
            <a:r>
              <a:rPr lang="en-US" b="1" dirty="0"/>
              <a:t>Knowledge acquisition for designing is much difficult.</a:t>
            </a:r>
          </a:p>
          <a:p>
            <a:pPr algn="just">
              <a:buFont typeface="Arial" panose="020B0604020202020204" pitchFamily="34" charset="0"/>
              <a:buChar char="•"/>
            </a:pPr>
            <a:r>
              <a:rPr lang="en-US" b="1" dirty="0"/>
              <a:t>For each domain, we require a specific ES, which is one of the big limitations.</a:t>
            </a:r>
          </a:p>
          <a:p>
            <a:pPr algn="just">
              <a:buFont typeface="Arial" panose="020B0604020202020204" pitchFamily="34" charset="0"/>
              <a:buChar char="•"/>
            </a:pPr>
            <a:r>
              <a:rPr lang="en-US" b="1" dirty="0"/>
              <a:t>It cannot learn from itself and hence requires manual updates.</a:t>
            </a:r>
          </a:p>
          <a:p>
            <a:endParaRPr lang="en-US" dirty="0"/>
          </a:p>
        </p:txBody>
      </p:sp>
    </p:spTree>
    <p:extLst>
      <p:ext uri="{BB962C8B-B14F-4D97-AF65-F5344CB8AC3E}">
        <p14:creationId xmlns:p14="http://schemas.microsoft.com/office/powerpoint/2010/main" val="226716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5AD47-ECC6-4125-B4B2-A3C01496ADF7}"/>
              </a:ext>
            </a:extLst>
          </p:cNvPr>
          <p:cNvSpPr>
            <a:spLocks noGrp="1"/>
          </p:cNvSpPr>
          <p:nvPr>
            <p:ph type="title"/>
          </p:nvPr>
        </p:nvSpPr>
        <p:spPr/>
        <p:txBody>
          <a:bodyPr/>
          <a:lstStyle/>
          <a:p>
            <a:r>
              <a:rPr lang="en-US" b="1" dirty="0"/>
              <a:t>Applications of Expert System</a:t>
            </a:r>
            <a:br>
              <a:rPr lang="en-US" b="0" i="0" dirty="0">
                <a:solidFill>
                  <a:srgbClr val="610B4B"/>
                </a:solidFill>
                <a:effectLst/>
                <a:latin typeface="erdana"/>
              </a:rPr>
            </a:br>
            <a:endParaRPr lang="en-US" dirty="0"/>
          </a:p>
        </p:txBody>
      </p:sp>
      <p:sp>
        <p:nvSpPr>
          <p:cNvPr id="5" name="Content Placeholder 4">
            <a:extLst>
              <a:ext uri="{FF2B5EF4-FFF2-40B4-BE49-F238E27FC236}">
                <a16:creationId xmlns:a16="http://schemas.microsoft.com/office/drawing/2014/main" id="{6C078F28-3D37-498F-8AC9-089DEED82A8C}"/>
              </a:ext>
            </a:extLst>
          </p:cNvPr>
          <p:cNvSpPr>
            <a:spLocks noGrp="1"/>
          </p:cNvSpPr>
          <p:nvPr>
            <p:ph idx="1"/>
          </p:nvPr>
        </p:nvSpPr>
        <p:spPr/>
        <p:txBody>
          <a:bodyPr>
            <a:normAutofit fontScale="92500" lnSpcReduction="20000"/>
          </a:bodyPr>
          <a:lstStyle/>
          <a:p>
            <a:r>
              <a:rPr lang="en-US" b="1" dirty="0"/>
              <a:t>In designing and manufacturing domain</a:t>
            </a:r>
            <a:br>
              <a:rPr lang="en-US" b="1" dirty="0"/>
            </a:br>
            <a:r>
              <a:rPr lang="en-US" b="1" dirty="0"/>
              <a:t>It can be broadly used for designing and manufacturing physical devices such as camera lenses and automobiles.</a:t>
            </a:r>
          </a:p>
          <a:p>
            <a:r>
              <a:rPr lang="en-US" b="1" dirty="0"/>
              <a:t>In the knowledge domain</a:t>
            </a:r>
            <a:br>
              <a:rPr lang="en-US" b="1" dirty="0"/>
            </a:br>
            <a:r>
              <a:rPr lang="en-US" b="1" dirty="0"/>
              <a:t>These systems are primarily used for publishing the relevant knowledge to the users. The two popular ES used for this domain is an advisor and a tax advisor.</a:t>
            </a:r>
          </a:p>
          <a:p>
            <a:r>
              <a:rPr lang="en-US" b="1" dirty="0"/>
              <a:t>In the finance domain</a:t>
            </a:r>
            <a:br>
              <a:rPr lang="en-US" b="1" dirty="0"/>
            </a:br>
            <a:r>
              <a:rPr lang="en-US" b="1" dirty="0"/>
              <a:t>In the finance industries, it is used to detect any type of possible fraud, suspicious activity, and advise bankers that if they should provide loans for business or not.</a:t>
            </a:r>
          </a:p>
          <a:p>
            <a:r>
              <a:rPr lang="en-US" b="1" dirty="0"/>
              <a:t>In the diagnosis and troubleshooting of devices</a:t>
            </a:r>
            <a:br>
              <a:rPr lang="en-US" b="1" dirty="0"/>
            </a:br>
            <a:r>
              <a:rPr lang="en-US" b="1" dirty="0"/>
              <a:t>In medical diagnosis, the ES system is used, and it was the first area where these systems were used.</a:t>
            </a:r>
          </a:p>
          <a:p>
            <a:r>
              <a:rPr lang="en-US" b="1" dirty="0"/>
              <a:t>Planning and Scheduling</a:t>
            </a:r>
            <a:br>
              <a:rPr lang="en-US" b="1" dirty="0"/>
            </a:br>
            <a:r>
              <a:rPr lang="en-US" b="1" dirty="0"/>
              <a:t>The expert systems can also be used for planning and scheduling some particular tasks for achieving the goal of that task.</a:t>
            </a:r>
          </a:p>
          <a:p>
            <a:endParaRPr lang="en-US" b="0" i="0" dirty="0">
              <a:solidFill>
                <a:srgbClr val="000000"/>
              </a:solidFill>
              <a:effectLst/>
              <a:latin typeface="inter-regular"/>
            </a:endParaRPr>
          </a:p>
          <a:p>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1104892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pPr algn="just"/>
            <a:r>
              <a:rPr lang="en-US" b="1" i="0" dirty="0">
                <a:solidFill>
                  <a:schemeClr val="tx1">
                    <a:lumMod val="95000"/>
                  </a:schemeClr>
                </a:solidFill>
                <a:effectLst/>
                <a:latin typeface="erdana"/>
              </a:rPr>
              <a:t>What is an Expert System?</a:t>
            </a:r>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6" name="Content Placeholder 5">
            <a:extLst>
              <a:ext uri="{FF2B5EF4-FFF2-40B4-BE49-F238E27FC236}">
                <a16:creationId xmlns:a16="http://schemas.microsoft.com/office/drawing/2014/main" id="{D3854AF7-6401-4C40-AE6E-4561E7A7BF8E}"/>
              </a:ext>
            </a:extLst>
          </p:cNvPr>
          <p:cNvSpPr>
            <a:spLocks noGrp="1"/>
          </p:cNvSpPr>
          <p:nvPr>
            <p:ph idx="1"/>
          </p:nvPr>
        </p:nvSpPr>
        <p:spPr>
          <a:xfrm>
            <a:off x="384053" y="1804394"/>
            <a:ext cx="7102664" cy="3763958"/>
          </a:xfrm>
        </p:spPr>
        <p:txBody>
          <a:bodyPr>
            <a:normAutofit lnSpcReduction="10000"/>
          </a:bodyPr>
          <a:lstStyle/>
          <a:p>
            <a:pPr algn="just"/>
            <a:r>
              <a:rPr lang="en-US" b="1" dirty="0"/>
              <a:t>An expert system is a computer program that is designed to solve complex problems and to provide decision-making ability like a human expert. It performs this by extracting knowledge from its knowledge base using the reasoning and inference rules according to the user queries.</a:t>
            </a:r>
          </a:p>
          <a:p>
            <a:r>
              <a:rPr lang="en-US" b="1" dirty="0"/>
              <a:t>The expert system is a part of AI, and the first ES was developed in the year 1970, which was the first successful approach of artificial intelligence. It solves the most complex issue as an expert by extracting the knowledge stored in its knowledge base. The system helps in decision making for </a:t>
            </a:r>
            <a:r>
              <a:rPr lang="en-US" b="1" dirty="0" err="1"/>
              <a:t>compsex</a:t>
            </a:r>
            <a:r>
              <a:rPr lang="en-US" b="1" dirty="0"/>
              <a:t> problems using both facts and heuristics like a human expert. It is called so because it contains the expert knowledge of a specific domain and can solve any complex problem of that particular domain. These systems are designed for a specific domain, such as medicine, science, etc.</a:t>
            </a:r>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a:normAutofit fontScale="90000"/>
          </a:bodyPr>
          <a:lstStyle/>
          <a:p>
            <a:r>
              <a:rPr lang="en-US" dirty="0"/>
              <a:t>Below is the block diagram that represents the working of an expert system:</a:t>
            </a:r>
          </a:p>
        </p:txBody>
      </p:sp>
      <p:graphicFrame>
        <p:nvGraphicFramePr>
          <p:cNvPr id="6" name="Content Placeholder 5" descr="Chart">
            <a:extLst>
              <a:ext uri="{FF2B5EF4-FFF2-40B4-BE49-F238E27FC236}">
                <a16:creationId xmlns:a16="http://schemas.microsoft.com/office/drawing/2014/main" id="{B969B0A3-888C-49AE-AB43-78DF29C9BE9B}"/>
              </a:ext>
            </a:extLst>
          </p:cNvPr>
          <p:cNvGraphicFramePr>
            <a:graphicFrameLocks noGrp="1"/>
          </p:cNvGraphicFramePr>
          <p:nvPr>
            <p:ph idx="1"/>
          </p:nvPr>
        </p:nvGraphicFramePr>
        <p:xfrm>
          <a:off x="612117" y="2141538"/>
          <a:ext cx="10131425" cy="36496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2557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a:normAutofit/>
          </a:bodyPr>
          <a:lstStyle/>
          <a:p>
            <a:r>
              <a:rPr lang="en-US" b="1" dirty="0"/>
              <a:t>some popular examples of the Expert System:</a:t>
            </a:r>
          </a:p>
        </p:txBody>
      </p:sp>
      <p:sp>
        <p:nvSpPr>
          <p:cNvPr id="4" name="Content Placeholder 3">
            <a:extLst>
              <a:ext uri="{FF2B5EF4-FFF2-40B4-BE49-F238E27FC236}">
                <a16:creationId xmlns:a16="http://schemas.microsoft.com/office/drawing/2014/main" id="{E064DE12-3F7F-4457-8966-A2A1AB40EAF3}"/>
              </a:ext>
            </a:extLst>
          </p:cNvPr>
          <p:cNvSpPr>
            <a:spLocks noGrp="1"/>
          </p:cNvSpPr>
          <p:nvPr>
            <p:ph idx="1"/>
          </p:nvPr>
        </p:nvSpPr>
        <p:spPr/>
        <p:txBody>
          <a:bodyPr/>
          <a:lstStyle/>
          <a:p>
            <a:pPr algn="just">
              <a:buFont typeface="Arial" panose="020B0604020202020204" pitchFamily="34" charset="0"/>
              <a:buChar char="•"/>
            </a:pPr>
            <a:r>
              <a:rPr lang="en-US" b="1" dirty="0"/>
              <a:t>DENDRAL: It was an artificial intelligence project that was made as a chemical analysis expert system. It was used in organic chemistry to detect unknown organic molecules with the help of their mass spectra and knowledge base of chemistry.</a:t>
            </a:r>
          </a:p>
          <a:p>
            <a:pPr algn="just">
              <a:buFont typeface="Arial" panose="020B0604020202020204" pitchFamily="34" charset="0"/>
              <a:buChar char="•"/>
            </a:pPr>
            <a:r>
              <a:rPr lang="en-US" b="1" dirty="0"/>
              <a:t>MYCIN: It was one of the earliest backward chaining expert systems that was designed to find the bacteria causing infections like </a:t>
            </a:r>
            <a:r>
              <a:rPr lang="en-US" b="1" dirty="0" err="1"/>
              <a:t>bacteraemia</a:t>
            </a:r>
            <a:r>
              <a:rPr lang="en-US" b="1" dirty="0"/>
              <a:t> and meningitis. It was also used for the recommendation of antibiotics and the diagnosis of blood clotting diseases.</a:t>
            </a:r>
          </a:p>
          <a:p>
            <a:pPr algn="just">
              <a:buFont typeface="Arial" panose="020B0604020202020204" pitchFamily="34" charset="0"/>
              <a:buChar char="•"/>
            </a:pPr>
            <a:r>
              <a:rPr lang="en-US" b="1" dirty="0"/>
              <a:t>PXDES: It is an expert system that is used to determine the type and level of lung cancer. To determine the disease, it takes a picture from the upper body, which looks like the shadow. This shadow identifies the type and degree of harm.</a:t>
            </a:r>
          </a:p>
          <a:p>
            <a:pPr algn="just">
              <a:buFont typeface="Arial" panose="020B0604020202020204" pitchFamily="34" charset="0"/>
              <a:buChar char="•"/>
            </a:pPr>
            <a:r>
              <a:rPr lang="en-US" b="1" dirty="0" err="1"/>
              <a:t>CaDeT</a:t>
            </a:r>
            <a:r>
              <a:rPr lang="en-US" b="1" dirty="0"/>
              <a:t>: The </a:t>
            </a:r>
            <a:r>
              <a:rPr lang="en-US" b="1" dirty="0" err="1"/>
              <a:t>CaDet</a:t>
            </a:r>
            <a:r>
              <a:rPr lang="en-US" b="1" dirty="0"/>
              <a:t> expert system is a diagnostic support system that can detect cancer at early stages</a:t>
            </a:r>
            <a:r>
              <a:rPr lang="en-US" b="1" i="0" dirty="0">
                <a:solidFill>
                  <a:srgbClr val="000000"/>
                </a:solidFill>
                <a:effectLst/>
                <a:latin typeface="inter-regular"/>
              </a:rPr>
              <a:t>.</a:t>
            </a:r>
          </a:p>
          <a:p>
            <a:endParaRPr lang="en-US" dirty="0"/>
          </a:p>
        </p:txBody>
      </p:sp>
    </p:spTree>
    <p:extLst>
      <p:ext uri="{BB962C8B-B14F-4D97-AF65-F5344CB8AC3E}">
        <p14:creationId xmlns:p14="http://schemas.microsoft.com/office/powerpoint/2010/main" val="2655474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Content Placeholder 4" descr="SmartArt graphic">
            <a:extLst>
              <a:ext uri="{FF2B5EF4-FFF2-40B4-BE49-F238E27FC236}">
                <a16:creationId xmlns:a16="http://schemas.microsoft.com/office/drawing/2014/main" id="{21A182E9-AC38-4344-9247-5AB4B8F03A26}"/>
              </a:ext>
            </a:extLst>
          </p:cNvPr>
          <p:cNvGraphicFramePr>
            <a:graphicFrameLocks noGrp="1"/>
          </p:cNvGraphicFramePr>
          <p:nvPr>
            <p:ph sz="half" idx="2"/>
            <p:extLst>
              <p:ext uri="{D42A27DB-BD31-4B8C-83A1-F6EECF244321}">
                <p14:modId xmlns:p14="http://schemas.microsoft.com/office/powerpoint/2010/main" val="1375364210"/>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just"/>
            <a:r>
              <a:rPr lang="en-US" b="0" i="0" dirty="0">
                <a:solidFill>
                  <a:srgbClr val="FFFF00"/>
                </a:solidFill>
                <a:effectLst/>
                <a:latin typeface="erdana"/>
              </a:rPr>
              <a:t>Components of Expert System</a:t>
            </a:r>
          </a:p>
        </p:txBody>
      </p:sp>
    </p:spTree>
    <p:extLst>
      <p:ext uri="{BB962C8B-B14F-4D97-AF65-F5344CB8AC3E}">
        <p14:creationId xmlns:p14="http://schemas.microsoft.com/office/powerpoint/2010/main" val="1974828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306B4DAE-DFA2-4355-B60B-C980D7544FDE}"/>
              </a:ext>
            </a:extLst>
          </p:cNvPr>
          <p:cNvPicPr>
            <a:picLocks noGrp="1" noChangeAspect="1"/>
          </p:cNvPicPr>
          <p:nvPr>
            <p:ph idx="1"/>
          </p:nvPr>
        </p:nvPicPr>
        <p:blipFill>
          <a:blip r:embed="rId3"/>
          <a:stretch>
            <a:fillRect/>
          </a:stretch>
        </p:blipFill>
        <p:spPr>
          <a:xfrm>
            <a:off x="1522252" y="914400"/>
            <a:ext cx="8699706" cy="5239109"/>
          </a:xfrm>
        </p:spPr>
      </p:pic>
    </p:spTree>
    <p:extLst>
      <p:ext uri="{BB962C8B-B14F-4D97-AF65-F5344CB8AC3E}">
        <p14:creationId xmlns:p14="http://schemas.microsoft.com/office/powerpoint/2010/main" val="1429390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a:normAutofit/>
          </a:bodyPr>
          <a:lstStyle/>
          <a:p>
            <a:r>
              <a:rPr lang="en-US" b="1" dirty="0"/>
              <a:t>Characteristics of Expert System</a:t>
            </a:r>
          </a:p>
        </p:txBody>
      </p:sp>
      <p:sp>
        <p:nvSpPr>
          <p:cNvPr id="4" name="Content Placeholder 3">
            <a:extLst>
              <a:ext uri="{FF2B5EF4-FFF2-40B4-BE49-F238E27FC236}">
                <a16:creationId xmlns:a16="http://schemas.microsoft.com/office/drawing/2014/main" id="{E064DE12-3F7F-4457-8966-A2A1AB40EAF3}"/>
              </a:ext>
            </a:extLst>
          </p:cNvPr>
          <p:cNvSpPr>
            <a:spLocks noGrp="1"/>
          </p:cNvSpPr>
          <p:nvPr>
            <p:ph idx="1"/>
          </p:nvPr>
        </p:nvSpPr>
        <p:spPr/>
        <p:txBody>
          <a:bodyPr/>
          <a:lstStyle/>
          <a:p>
            <a:pPr algn="just">
              <a:buFont typeface="Arial" panose="020B0604020202020204" pitchFamily="34" charset="0"/>
              <a:buChar char="•"/>
            </a:pPr>
            <a:r>
              <a:rPr lang="en-US" b="1" dirty="0"/>
              <a:t>High Performance: The expert system provides high performance for solving any type of complex problem of a specific domain with high efficiency and accuracy.</a:t>
            </a:r>
          </a:p>
          <a:p>
            <a:pPr algn="just">
              <a:buFont typeface="Arial" panose="020B0604020202020204" pitchFamily="34" charset="0"/>
              <a:buChar char="•"/>
            </a:pPr>
            <a:r>
              <a:rPr lang="en-US" b="1" dirty="0"/>
              <a:t>Understandable: It responds in a way that can be easily understandable by the user. It can take input in human language and provides the output in the same way.</a:t>
            </a:r>
          </a:p>
          <a:p>
            <a:pPr algn="just">
              <a:buFont typeface="Arial" panose="020B0604020202020204" pitchFamily="34" charset="0"/>
              <a:buChar char="•"/>
            </a:pPr>
            <a:r>
              <a:rPr lang="en-US" b="1" dirty="0"/>
              <a:t>Reliable: It is much reliable for generating an efficient and accurate output.</a:t>
            </a:r>
          </a:p>
          <a:p>
            <a:pPr algn="just">
              <a:buFont typeface="Arial" panose="020B0604020202020204" pitchFamily="34" charset="0"/>
              <a:buChar char="•"/>
            </a:pPr>
            <a:r>
              <a:rPr lang="en-US" b="1" dirty="0"/>
              <a:t>Highly responsive: ES provides the result for any complex query within a very short period of time.</a:t>
            </a:r>
          </a:p>
          <a:p>
            <a:endParaRPr lang="en-US" dirty="0"/>
          </a:p>
        </p:txBody>
      </p:sp>
    </p:spTree>
    <p:extLst>
      <p:ext uri="{BB962C8B-B14F-4D97-AF65-F5344CB8AC3E}">
        <p14:creationId xmlns:p14="http://schemas.microsoft.com/office/powerpoint/2010/main" val="1103382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a:normAutofit/>
          </a:bodyPr>
          <a:lstStyle/>
          <a:p>
            <a:pPr algn="just"/>
            <a:r>
              <a:rPr lang="en-US" b="1" dirty="0"/>
              <a:t>Capabilities of the Expert System</a:t>
            </a:r>
          </a:p>
        </p:txBody>
      </p:sp>
      <p:sp>
        <p:nvSpPr>
          <p:cNvPr id="4" name="Content Placeholder 3">
            <a:extLst>
              <a:ext uri="{FF2B5EF4-FFF2-40B4-BE49-F238E27FC236}">
                <a16:creationId xmlns:a16="http://schemas.microsoft.com/office/drawing/2014/main" id="{E064DE12-3F7F-4457-8966-A2A1AB40EAF3}"/>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1" dirty="0"/>
              <a:t>Advising: It is capable of advising the human being for the query of any domain from the particular ES.</a:t>
            </a:r>
          </a:p>
          <a:p>
            <a:pPr algn="just">
              <a:buFont typeface="Arial" panose="020B0604020202020204" pitchFamily="34" charset="0"/>
              <a:buChar char="•"/>
            </a:pPr>
            <a:r>
              <a:rPr lang="en-US" b="1" dirty="0"/>
              <a:t>Provide decision-making capabilities: It provides the capability of decision making in any domain, such as for making any financial decision, decisions in medical science, etc.</a:t>
            </a:r>
          </a:p>
          <a:p>
            <a:pPr algn="just">
              <a:buFont typeface="Arial" panose="020B0604020202020204" pitchFamily="34" charset="0"/>
              <a:buChar char="•"/>
            </a:pPr>
            <a:r>
              <a:rPr lang="en-US" b="1" dirty="0"/>
              <a:t>Demonstrate a device: It is capable of demonstrating any new products such as its features, specifications, how to use that product, etc.</a:t>
            </a:r>
          </a:p>
          <a:p>
            <a:pPr algn="just">
              <a:buFont typeface="Arial" panose="020B0604020202020204" pitchFamily="34" charset="0"/>
              <a:buChar char="•"/>
            </a:pPr>
            <a:r>
              <a:rPr lang="en-US" b="1" dirty="0"/>
              <a:t>Problem-solving: It has problem-solving capabilities.</a:t>
            </a:r>
          </a:p>
          <a:p>
            <a:pPr algn="just">
              <a:buFont typeface="Arial" panose="020B0604020202020204" pitchFamily="34" charset="0"/>
              <a:buChar char="•"/>
            </a:pPr>
            <a:r>
              <a:rPr lang="en-US" b="1" dirty="0"/>
              <a:t>Explaining a problem: It is also capable of providing a detailed description of an input problem.</a:t>
            </a:r>
          </a:p>
          <a:p>
            <a:pPr algn="just">
              <a:buFont typeface="Arial" panose="020B0604020202020204" pitchFamily="34" charset="0"/>
              <a:buChar char="•"/>
            </a:pPr>
            <a:r>
              <a:rPr lang="en-US" b="1" dirty="0"/>
              <a:t>Interpreting the input: It is capable of interpreting the input given by the user.</a:t>
            </a:r>
          </a:p>
          <a:p>
            <a:pPr algn="just">
              <a:buFont typeface="Arial" panose="020B0604020202020204" pitchFamily="34" charset="0"/>
              <a:buChar char="•"/>
            </a:pPr>
            <a:r>
              <a:rPr lang="en-US" b="1" dirty="0"/>
              <a:t>Predicting results: It can be used for the prediction of a result.</a:t>
            </a:r>
          </a:p>
          <a:p>
            <a:pPr algn="just">
              <a:buFont typeface="Arial" panose="020B0604020202020204" pitchFamily="34" charset="0"/>
              <a:buChar char="•"/>
            </a:pPr>
            <a:r>
              <a:rPr lang="en-US" b="1" dirty="0"/>
              <a:t>Diagnosis: An ES designed for the medical field is capable of diagnosing a disease without using multiple components as it already contains various inbuilt medical tools.</a:t>
            </a:r>
          </a:p>
          <a:p>
            <a:endParaRPr lang="en-US" dirty="0"/>
          </a:p>
        </p:txBody>
      </p:sp>
    </p:spTree>
    <p:extLst>
      <p:ext uri="{BB962C8B-B14F-4D97-AF65-F5344CB8AC3E}">
        <p14:creationId xmlns:p14="http://schemas.microsoft.com/office/powerpoint/2010/main" val="399573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a:normAutofit fontScale="90000"/>
          </a:bodyPr>
          <a:lstStyle/>
          <a:p>
            <a:r>
              <a:rPr lang="en-US" b="1" dirty="0"/>
              <a:t>Why Expert System?</a:t>
            </a:r>
            <a:br>
              <a:rPr lang="en-US" b="1" dirty="0"/>
            </a:br>
            <a:br>
              <a:rPr lang="en-US" b="1" dirty="0"/>
            </a:br>
            <a:endParaRPr lang="en-US" b="1" dirty="0"/>
          </a:p>
        </p:txBody>
      </p:sp>
      <p:pic>
        <p:nvPicPr>
          <p:cNvPr id="5" name="Content Placeholder 4">
            <a:extLst>
              <a:ext uri="{FF2B5EF4-FFF2-40B4-BE49-F238E27FC236}">
                <a16:creationId xmlns:a16="http://schemas.microsoft.com/office/drawing/2014/main" id="{4D3ADE8E-94FE-47F4-AB30-8C20DD4ABB05}"/>
              </a:ext>
            </a:extLst>
          </p:cNvPr>
          <p:cNvPicPr>
            <a:picLocks noGrp="1" noChangeAspect="1"/>
          </p:cNvPicPr>
          <p:nvPr>
            <p:ph idx="1"/>
          </p:nvPr>
        </p:nvPicPr>
        <p:blipFill>
          <a:blip r:embed="rId3"/>
          <a:stretch>
            <a:fillRect/>
          </a:stretch>
        </p:blipFill>
        <p:spPr>
          <a:xfrm>
            <a:off x="2274638" y="1379881"/>
            <a:ext cx="6903868" cy="4602579"/>
          </a:xfrm>
          <a:prstGeom prst="rect">
            <a:avLst/>
          </a:prstGeom>
        </p:spPr>
      </p:pic>
    </p:spTree>
    <p:extLst>
      <p:ext uri="{BB962C8B-B14F-4D97-AF65-F5344CB8AC3E}">
        <p14:creationId xmlns:p14="http://schemas.microsoft.com/office/powerpoint/2010/main" val="1278682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design</Template>
  <TotalTime>35</TotalTime>
  <Words>951</Words>
  <Application>Microsoft Office PowerPoint</Application>
  <PresentationFormat>Widescreen</PresentationFormat>
  <Paragraphs>65</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erdana</vt:lpstr>
      <vt:lpstr>inter-regular</vt:lpstr>
      <vt:lpstr>Celestial</vt:lpstr>
      <vt:lpstr>EXPERT SYSTEM</vt:lpstr>
      <vt:lpstr>What is an Expert System?</vt:lpstr>
      <vt:lpstr>Below is the block diagram that represents the working of an expert system:</vt:lpstr>
      <vt:lpstr>some popular examples of the Expert System:</vt:lpstr>
      <vt:lpstr>Components of Expert System</vt:lpstr>
      <vt:lpstr>PowerPoint Presentation</vt:lpstr>
      <vt:lpstr>Characteristics of Expert System</vt:lpstr>
      <vt:lpstr>Capabilities of the Expert System</vt:lpstr>
      <vt:lpstr>Why Expert System?  </vt:lpstr>
      <vt:lpstr>Advantages of Expert System</vt:lpstr>
      <vt:lpstr>Limitations of Expert System</vt:lpstr>
      <vt:lpstr>Applications of Expert System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 SYSTEM</dc:title>
  <dc:creator>Rakesh</dc:creator>
  <cp:lastModifiedBy>Rakesh</cp:lastModifiedBy>
  <cp:revision>4</cp:revision>
  <dcterms:created xsi:type="dcterms:W3CDTF">2022-04-12T03:58:31Z</dcterms:created>
  <dcterms:modified xsi:type="dcterms:W3CDTF">2022-04-12T04:33:32Z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