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9" r:id="rId7"/>
    <p:sldId id="268" r:id="rId8"/>
    <p:sldId id="258" r:id="rId9"/>
    <p:sldId id="270" r:id="rId10"/>
    <p:sldId id="261" r:id="rId11"/>
    <p:sldId id="271" r:id="rId12"/>
    <p:sldId id="262" r:id="rId13"/>
    <p:sldId id="273" r:id="rId14"/>
    <p:sldId id="263" r:id="rId15"/>
    <p:sldId id="272" r:id="rId16"/>
    <p:sldId id="259" r:id="rId17"/>
    <p:sldId id="260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This is the main landing page of the dashboard with high-level KPIs:</a:t>
            </a:r>
          </a:p>
          <a:p>
            <a:r>
              <a:rPr dirty="0"/>
              <a:t>Total Sales</a:t>
            </a:r>
          </a:p>
          <a:p>
            <a:r>
              <a:rPr dirty="0"/>
              <a:t>Total Profit</a:t>
            </a:r>
          </a:p>
          <a:p>
            <a:r>
              <a:rPr dirty="0"/>
              <a:t>Total Orders</a:t>
            </a:r>
          </a:p>
          <a:p>
            <a:endParaRPr dirty="0"/>
          </a:p>
          <a:p>
            <a:r>
              <a:rPr dirty="0"/>
              <a:t>Filters like Region, Category, and Order Date allow for interactive analysis.</a:t>
            </a:r>
          </a:p>
          <a:p>
            <a:r>
              <a:rPr dirty="0"/>
              <a:t>KPI Cards give a quick snapshot of D-Mart’s performance.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High-Value Customer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Shows customers who contribute the most to sales</a:t>
            </a:r>
          </a:p>
          <a:p>
            <a:r>
              <a:rPr dirty="0"/>
              <a:t>These customers can be targeted for loyalty campaigns.</a:t>
            </a:r>
          </a:p>
          <a:p>
            <a:r>
              <a:rPr dirty="0"/>
              <a:t>Cross-selling and upselling opportunities can be explored.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DE40-3663-54BC-D717-E9D40963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Shows Ganesh’s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4C849-480B-AAC9-FBE8-4F952D41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44" y="1600200"/>
            <a:ext cx="7987712" cy="4525963"/>
          </a:xfrm>
        </p:spPr>
      </p:pic>
    </p:spTree>
    <p:extLst>
      <p:ext uri="{BB962C8B-B14F-4D97-AF65-F5344CB8AC3E}">
        <p14:creationId xmlns:p14="http://schemas.microsoft.com/office/powerpoint/2010/main" val="81677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State-Level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Geographic map of India showing sales by state</a:t>
            </a:r>
          </a:p>
          <a:p>
            <a:r>
              <a:rPr dirty="0"/>
              <a:t>Maharashtra and Tamil Nadu are top contributors.</a:t>
            </a:r>
          </a:p>
          <a:p>
            <a:r>
              <a:rPr dirty="0"/>
              <a:t>Weak regions can be targeted for marketing or expansion.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1168-3EAF-2D45-26A7-28B08222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Based On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60FDE-1792-22BB-2CCB-2CAB4B7E3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9" y="1600200"/>
            <a:ext cx="8099742" cy="4525963"/>
          </a:xfrm>
        </p:spPr>
      </p:pic>
    </p:spTree>
    <p:extLst>
      <p:ext uri="{BB962C8B-B14F-4D97-AF65-F5344CB8AC3E}">
        <p14:creationId xmlns:p14="http://schemas.microsoft.com/office/powerpoint/2010/main" val="231377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Segment-wise Profit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 comparing profit by customer segments</a:t>
            </a:r>
          </a:p>
          <a:p>
            <a:r>
              <a:rPr dirty="0"/>
              <a:t>Consumer and Corporate are leading segments.</a:t>
            </a:r>
          </a:p>
          <a:p>
            <a:r>
              <a:rPr dirty="0"/>
              <a:t>Business segment has room for growth.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6459-C23D-0B0F-BBDC-78DCD034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Contribution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5DE29-5578-138A-BC36-A7C7E79F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84" y="1600200"/>
            <a:ext cx="8102032" cy="4525963"/>
          </a:xfrm>
        </p:spPr>
      </p:pic>
    </p:spTree>
    <p:extLst>
      <p:ext uri="{BB962C8B-B14F-4D97-AF65-F5344CB8AC3E}">
        <p14:creationId xmlns:p14="http://schemas.microsoft.com/office/powerpoint/2010/main" val="365496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Compares sales and profit across product categories:</a:t>
            </a:r>
          </a:p>
          <a:p>
            <a:r>
              <a:t>- Beverages, Snacks, and Personal Care are top performers.</a:t>
            </a:r>
          </a:p>
          <a:p>
            <a:r>
              <a:t>- Home Office and Envelopes are low performers.</a:t>
            </a:r>
          </a:p>
          <a:p>
            <a:r>
              <a:t>Useful for inventory and promotional decisions.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Sub-Category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Deep-dive into individual product sub-categories:</a:t>
            </a:r>
          </a:p>
          <a:p>
            <a:r>
              <a:t>- High performers: Soft Drinks, Biscuits, Soaps</a:t>
            </a:r>
          </a:p>
          <a:p>
            <a:r>
              <a:t>- Low performers: Envelopes, Scissors</a:t>
            </a:r>
          </a:p>
          <a:p>
            <a:r>
              <a:t>Helps refine product offerings and marketing.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Power BI forecasting to predict future sales trends:</a:t>
            </a:r>
          </a:p>
          <a:p>
            <a:r>
              <a:t>- Helps plan stock and financial projections.</a:t>
            </a:r>
          </a:p>
          <a:p>
            <a:r>
              <a:t>- Can guide monthly targets and budget planning.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FE4-A648-3818-927A-AA3C9AE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D24C0-6E59-8B99-CFE6-90667A3E3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9" y="1600200"/>
            <a:ext cx="8099742" cy="4525963"/>
          </a:xfrm>
        </p:spPr>
      </p:pic>
    </p:spTree>
    <p:extLst>
      <p:ext uri="{BB962C8B-B14F-4D97-AF65-F5344CB8AC3E}">
        <p14:creationId xmlns:p14="http://schemas.microsoft.com/office/powerpoint/2010/main" val="15776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visual shows sales and profit over time (month-wise):</a:t>
            </a:r>
          </a:p>
          <a:p>
            <a:r>
              <a:rPr dirty="0"/>
              <a:t>Noticeable spike in sales during October–December (festive season).</a:t>
            </a:r>
          </a:p>
          <a:p>
            <a:r>
              <a:rPr dirty="0"/>
              <a:t>MoM growth is calculated using DAX measures for business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C17-54C3-08B0-7A5B-BD31C546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Visualization of 2015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C0986-6455-0282-E551-26F4D7D76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63" y="1600200"/>
            <a:ext cx="8073674" cy="4525963"/>
          </a:xfrm>
        </p:spPr>
      </p:pic>
    </p:spTree>
    <p:extLst>
      <p:ext uri="{BB962C8B-B14F-4D97-AF65-F5344CB8AC3E}">
        <p14:creationId xmlns:p14="http://schemas.microsoft.com/office/powerpoint/2010/main" val="17133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72EC-5119-EBD6-104E-68361FB9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Visualization of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415B4-9055-B680-4D95-60F850F3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71" y="1600200"/>
            <a:ext cx="8120658" cy="4525963"/>
          </a:xfrm>
        </p:spPr>
      </p:pic>
    </p:spTree>
    <p:extLst>
      <p:ext uri="{BB962C8B-B14F-4D97-AF65-F5344CB8AC3E}">
        <p14:creationId xmlns:p14="http://schemas.microsoft.com/office/powerpoint/2010/main" val="23761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2009-8917-E32F-3DEC-651721DC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Visualization of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1B455-D785-7492-8DB9-1698A20C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03" y="1600200"/>
            <a:ext cx="8081193" cy="4525963"/>
          </a:xfrm>
        </p:spPr>
      </p:pic>
    </p:spTree>
    <p:extLst>
      <p:ext uri="{BB962C8B-B14F-4D97-AF65-F5344CB8AC3E}">
        <p14:creationId xmlns:p14="http://schemas.microsoft.com/office/powerpoint/2010/main" val="207742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32A3-B880-AA1D-89BC-1ABCC133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Visualization of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9193-F7A5-C423-49D9-4567E497F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20" y="1600200"/>
            <a:ext cx="8093559" cy="4525963"/>
          </a:xfrm>
        </p:spPr>
      </p:pic>
    </p:spTree>
    <p:extLst>
      <p:ext uri="{BB962C8B-B14F-4D97-AF65-F5344CB8AC3E}">
        <p14:creationId xmlns:p14="http://schemas.microsoft.com/office/powerpoint/2010/main" val="151874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Regional Sales &amp;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bar chart comparing sales and profit across different regions</a:t>
            </a:r>
          </a:p>
          <a:p>
            <a:r>
              <a:rPr dirty="0"/>
              <a:t>South region performs the best.</a:t>
            </a:r>
          </a:p>
          <a:p>
            <a:r>
              <a:rPr dirty="0"/>
              <a:t>Central region is underperforming.</a:t>
            </a:r>
          </a:p>
          <a:p>
            <a:r>
              <a:rPr dirty="0"/>
              <a:t>Helps understand geographic strengths and areas needing attention.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7179-F1A0-2018-22E5-AFAFF74E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Sales of South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A8D5B-D528-7ED4-ACD1-4E507EFD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67" y="1600200"/>
            <a:ext cx="8126866" cy="4525963"/>
          </a:xfrm>
        </p:spPr>
      </p:pic>
    </p:spTree>
    <p:extLst>
      <p:ext uri="{BB962C8B-B14F-4D97-AF65-F5344CB8AC3E}">
        <p14:creationId xmlns:p14="http://schemas.microsoft.com/office/powerpoint/2010/main" val="355497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326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Dashboard Overview</vt:lpstr>
      <vt:lpstr>Dashboard</vt:lpstr>
      <vt:lpstr>Monthly Sales Trends</vt:lpstr>
      <vt:lpstr> Visualization of 2015</vt:lpstr>
      <vt:lpstr> Visualization of 2016</vt:lpstr>
      <vt:lpstr> Visualization of 2017</vt:lpstr>
      <vt:lpstr> Visualization of 2018</vt:lpstr>
      <vt:lpstr>Regional Sales &amp; Profit</vt:lpstr>
      <vt:lpstr>Regional Sales of South</vt:lpstr>
      <vt:lpstr>High-Value Customer Analysis</vt:lpstr>
      <vt:lpstr>Shows Ganesh’s Sales</vt:lpstr>
      <vt:lpstr>State-Level Sales Distribution</vt:lpstr>
      <vt:lpstr>Sales Based On Region</vt:lpstr>
      <vt:lpstr>Segment-wise Profit Contribution</vt:lpstr>
      <vt:lpstr>Profit Contribution</vt:lpstr>
      <vt:lpstr>Product Category Insights</vt:lpstr>
      <vt:lpstr>Sub-Category Breakdown</vt:lpstr>
      <vt:lpstr>Sales Forecast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Rakesh T.K</cp:lastModifiedBy>
  <cp:revision>2</cp:revision>
  <dcterms:created xsi:type="dcterms:W3CDTF">2013-01-27T09:14:16Z</dcterms:created>
  <dcterms:modified xsi:type="dcterms:W3CDTF">2025-08-07T15:54:10Z</dcterms:modified>
  <cp:category/>
</cp:coreProperties>
</file>