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B5BC1E2-A2CE-4E49-9862-CE1EE3F16CEB}" type="datetimeFigureOut">
              <a:rPr lang="en-IN" smtClean="0"/>
              <a:t>25-04-2024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9B8280F-F4AA-4729-949F-A0D75FB45F00}" type="slidenum">
              <a:rPr lang="en-IN" smtClean="0"/>
              <a:t>‹#›</a:t>
            </a:fld>
            <a:endParaRPr lang="en-IN"/>
          </a:p>
        </p:txBody>
      </p:sp>
    </p:spTree>
    <p:extLst>
      <p:ext uri="{BB962C8B-B14F-4D97-AF65-F5344CB8AC3E}">
        <p14:creationId xmlns:p14="http://schemas.microsoft.com/office/powerpoint/2010/main" val="67661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9B8280F-F4AA-4729-949F-A0D75FB45F00}" type="slidenum">
              <a:rPr lang="en-IN" smtClean="0"/>
              <a:t>3</a:t>
            </a:fld>
            <a:endParaRPr lang="en-IN"/>
          </a:p>
        </p:txBody>
      </p:sp>
    </p:spTree>
    <p:extLst>
      <p:ext uri="{BB962C8B-B14F-4D97-AF65-F5344CB8AC3E}">
        <p14:creationId xmlns:p14="http://schemas.microsoft.com/office/powerpoint/2010/main" val="1141216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RAKESHWAR 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388668" cy="3337452"/>
          </a:xfrm>
          <a:prstGeom prst="rect">
            <a:avLst/>
          </a:prstGeom>
        </p:spPr>
        <p:txBody>
          <a:bodyPr vert="horz" wrap="square" lIns="0" tIns="13335" rIns="0" bIns="0" rtlCol="0">
            <a:spAutoFit/>
          </a:bodyPr>
          <a:lstStyle/>
          <a:p>
            <a:pPr marL="12700">
              <a:lnSpc>
                <a:spcPct val="100000"/>
              </a:lnSpc>
              <a:spcBef>
                <a:spcPts val="105"/>
              </a:spcBef>
            </a:pPr>
            <a:r>
              <a:rPr sz="2400" u="sng" dirty="0">
                <a:latin typeface="Times New Roman" panose="02020603050405020304" pitchFamily="18" charset="0"/>
                <a:cs typeface="Times New Roman" panose="02020603050405020304" pitchFamily="18" charset="0"/>
              </a:rPr>
              <a:t>R</a:t>
            </a:r>
            <a:r>
              <a:rPr sz="2400" u="sng" spc="-40" dirty="0">
                <a:latin typeface="Times New Roman" panose="02020603050405020304" pitchFamily="18" charset="0"/>
                <a:cs typeface="Times New Roman" panose="02020603050405020304" pitchFamily="18" charset="0"/>
              </a:rPr>
              <a:t>E</a:t>
            </a:r>
            <a:r>
              <a:rPr sz="2400" u="sng" spc="15" dirty="0">
                <a:latin typeface="Times New Roman" panose="02020603050405020304" pitchFamily="18" charset="0"/>
                <a:cs typeface="Times New Roman" panose="02020603050405020304" pitchFamily="18" charset="0"/>
              </a:rPr>
              <a:t>S</a:t>
            </a:r>
            <a:r>
              <a:rPr sz="2400" u="sng" spc="-30" dirty="0">
                <a:latin typeface="Times New Roman" panose="02020603050405020304" pitchFamily="18" charset="0"/>
                <a:cs typeface="Times New Roman" panose="02020603050405020304" pitchFamily="18" charset="0"/>
              </a:rPr>
              <a:t>U</a:t>
            </a:r>
            <a:r>
              <a:rPr sz="2400" u="sng" spc="-405" dirty="0">
                <a:latin typeface="Times New Roman" panose="02020603050405020304" pitchFamily="18" charset="0"/>
                <a:cs typeface="Times New Roman" panose="02020603050405020304" pitchFamily="18" charset="0"/>
              </a:rPr>
              <a:t>L</a:t>
            </a:r>
            <a:r>
              <a:rPr sz="2400" u="sng" dirty="0">
                <a:latin typeface="Times New Roman" panose="02020603050405020304" pitchFamily="18" charset="0"/>
                <a:cs typeface="Times New Roman" panose="02020603050405020304" pitchFamily="18" charset="0"/>
              </a:rPr>
              <a:t>TS</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 CNN-based lung cancer prediction model achieved promising results, demonstrating high accuracy in distinguishing between cancerous and healthy lung tissue from CT scans.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Through rigorous evaluation, the model showcased its potential for early detection and precise diagnosis, laying a foundation for improved patient outcomes and streamlined healthcare processes in combating lung cancer.</a:t>
            </a:r>
            <a:endParaRPr sz="2400" u="sng"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6408228" cy="1978747"/>
          </a:xfrm>
          <a:prstGeom prst="rect">
            <a:avLst/>
          </a:prstGeom>
        </p:spPr>
        <p:txBody>
          <a:bodyPr vert="horz" wrap="square" lIns="0" tIns="16510" rIns="0" bIns="0" rtlCol="0">
            <a:spAutoFit/>
          </a:bodyPr>
          <a:lstStyle/>
          <a:p>
            <a:pPr marL="12700">
              <a:lnSpc>
                <a:spcPct val="100000"/>
              </a:lnSpc>
              <a:spcBef>
                <a:spcPts val="130"/>
              </a:spcBef>
            </a:pPr>
            <a:r>
              <a:rPr lang="en-US" sz="4250" dirty="0"/>
              <a:t>LUNG CANCER PREDICTION USING CNN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9"/>
            <a:ext cx="9632605" cy="4322337"/>
          </a:xfrm>
          <a:prstGeom prst="rect">
            <a:avLst/>
          </a:prstGeom>
        </p:spPr>
        <p:txBody>
          <a:bodyPr vert="horz" wrap="square" lIns="0" tIns="13335" rIns="0" bIns="0" rtlCol="0">
            <a:spAutoFit/>
          </a:bodyPr>
          <a:lstStyle/>
          <a:p>
            <a:pPr marL="12700">
              <a:lnSpc>
                <a:spcPct val="100000"/>
              </a:lnSpc>
              <a:spcBef>
                <a:spcPts val="105"/>
              </a:spcBef>
            </a:pPr>
            <a:r>
              <a:rPr sz="2800" u="sng" spc="25" dirty="0">
                <a:latin typeface="Times New Roman" panose="02020603050405020304" pitchFamily="18" charset="0"/>
                <a:cs typeface="Times New Roman" panose="02020603050405020304" pitchFamily="18" charset="0"/>
              </a:rPr>
              <a:t>A</a:t>
            </a:r>
            <a:r>
              <a:rPr sz="2800" u="sng" spc="-5" dirty="0">
                <a:latin typeface="Times New Roman" panose="02020603050405020304" pitchFamily="18" charset="0"/>
                <a:cs typeface="Times New Roman" panose="02020603050405020304" pitchFamily="18" charset="0"/>
              </a:rPr>
              <a:t>G</a:t>
            </a:r>
            <a:r>
              <a:rPr sz="2800" u="sng" spc="-35" dirty="0">
                <a:latin typeface="Times New Roman" panose="02020603050405020304" pitchFamily="18" charset="0"/>
                <a:cs typeface="Times New Roman" panose="02020603050405020304" pitchFamily="18" charset="0"/>
              </a:rPr>
              <a:t>E</a:t>
            </a:r>
            <a:r>
              <a:rPr sz="2800" u="sng" spc="15" dirty="0">
                <a:latin typeface="Times New Roman" panose="02020603050405020304" pitchFamily="18" charset="0"/>
                <a:cs typeface="Times New Roman" panose="02020603050405020304" pitchFamily="18" charset="0"/>
              </a:rPr>
              <a:t>N</a:t>
            </a:r>
            <a:r>
              <a:rPr sz="2800" u="sng" dirty="0">
                <a:latin typeface="Times New Roman" panose="02020603050405020304" pitchFamily="18" charset="0"/>
                <a:cs typeface="Times New Roman" panose="02020603050405020304" pitchFamily="18" charset="0"/>
              </a:rPr>
              <a:t>DA</a:t>
            </a:r>
            <a:br>
              <a:rPr lang="en-US"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Developing a lung cancer prediction model using Convolutional Neural Networks (CNN).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Agenda includes data preprocessing, CNN architecture design, training and validation phases, hyperparameter tuning, evaluation metrics selection, and model deployment considerations.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Emphasis on achieving high accuracy, robustness, and                interpretability to aid early detection and improve patient outcomes."</a:t>
            </a:r>
            <a:endParaRPr sz="280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395528" cy="33406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u="sng" spc="-20" dirty="0">
                <a:latin typeface="Times New Roman" panose="02020603050405020304" pitchFamily="18" charset="0"/>
                <a:cs typeface="Times New Roman" panose="02020603050405020304" pitchFamily="18" charset="0"/>
              </a:rPr>
              <a:t>P</a:t>
            </a:r>
            <a:r>
              <a:rPr sz="2400" u="sng" spc="15" dirty="0">
                <a:latin typeface="Times New Roman" panose="02020603050405020304" pitchFamily="18" charset="0"/>
                <a:cs typeface="Times New Roman" panose="02020603050405020304" pitchFamily="18" charset="0"/>
              </a:rPr>
              <a:t>ROB</a:t>
            </a:r>
            <a:r>
              <a:rPr sz="2400" u="sng" spc="55" dirty="0">
                <a:latin typeface="Times New Roman" panose="02020603050405020304" pitchFamily="18" charset="0"/>
                <a:cs typeface="Times New Roman" panose="02020603050405020304" pitchFamily="18" charset="0"/>
              </a:rPr>
              <a:t>L</a:t>
            </a:r>
            <a:r>
              <a:rPr sz="2400" u="sng" spc="-20" dirty="0">
                <a:latin typeface="Times New Roman" panose="02020603050405020304" pitchFamily="18" charset="0"/>
                <a:cs typeface="Times New Roman" panose="02020603050405020304" pitchFamily="18" charset="0"/>
              </a:rPr>
              <a:t>E</a:t>
            </a:r>
            <a:r>
              <a:rPr lang="en-US" sz="2400" u="sng" spc="20" dirty="0">
                <a:latin typeface="Times New Roman" panose="02020603050405020304" pitchFamily="18" charset="0"/>
                <a:cs typeface="Times New Roman" panose="02020603050405020304" pitchFamily="18" charset="0"/>
              </a:rPr>
              <a:t>M </a:t>
            </a:r>
            <a:r>
              <a:rPr sz="2400" u="sng" spc="10" dirty="0">
                <a:latin typeface="Times New Roman" panose="02020603050405020304" pitchFamily="18" charset="0"/>
                <a:cs typeface="Times New Roman" panose="02020603050405020304" pitchFamily="18" charset="0"/>
              </a:rPr>
              <a:t>S</a:t>
            </a:r>
            <a:r>
              <a:rPr sz="2400" u="sng" spc="-370" dirty="0">
                <a:latin typeface="Times New Roman" panose="02020603050405020304" pitchFamily="18" charset="0"/>
                <a:cs typeface="Times New Roman" panose="02020603050405020304" pitchFamily="18" charset="0"/>
              </a:rPr>
              <a:t>T</a:t>
            </a:r>
            <a:r>
              <a:rPr sz="2400" u="sng" spc="-375" dirty="0">
                <a:latin typeface="Times New Roman" panose="02020603050405020304" pitchFamily="18" charset="0"/>
                <a:cs typeface="Times New Roman" panose="02020603050405020304" pitchFamily="18" charset="0"/>
              </a:rPr>
              <a:t>A</a:t>
            </a:r>
            <a:r>
              <a:rPr sz="2400" u="sng" spc="15" dirty="0">
                <a:latin typeface="Times New Roman" panose="02020603050405020304" pitchFamily="18" charset="0"/>
                <a:cs typeface="Times New Roman" panose="02020603050405020304" pitchFamily="18" charset="0"/>
              </a:rPr>
              <a:t>T</a:t>
            </a:r>
            <a:r>
              <a:rPr sz="2400" u="sng" spc="-10" dirty="0">
                <a:latin typeface="Times New Roman" panose="02020603050405020304" pitchFamily="18" charset="0"/>
                <a:cs typeface="Times New Roman" panose="02020603050405020304" pitchFamily="18" charset="0"/>
              </a:rPr>
              <a:t>E</a:t>
            </a:r>
            <a:r>
              <a:rPr sz="2400" u="sng" spc="-20" dirty="0">
                <a:latin typeface="Times New Roman" panose="02020603050405020304" pitchFamily="18" charset="0"/>
                <a:cs typeface="Times New Roman" panose="02020603050405020304" pitchFamily="18" charset="0"/>
              </a:rPr>
              <a:t>ME</a:t>
            </a:r>
            <a:r>
              <a:rPr sz="2400" u="sng" spc="10" dirty="0">
                <a:latin typeface="Times New Roman" panose="02020603050405020304" pitchFamily="18" charset="0"/>
                <a:cs typeface="Times New Roman" panose="02020603050405020304" pitchFamily="18" charset="0"/>
              </a:rPr>
              <a:t>NT</a:t>
            </a:r>
            <a:br>
              <a:rPr lang="en-US" sz="2400" u="sng"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Develop a convolutional neural network (CNN) model to predict lung cancer from medical imaging data. Train the model on a dataset of lung scans annotated with cancer labels. </a:t>
            </a:r>
            <a:br>
              <a:rPr lang="en-US" sz="2400" b="0" spc="10" dirty="0">
                <a:latin typeface="Times New Roman" panose="02020603050405020304" pitchFamily="18" charset="0"/>
                <a:cs typeface="Times New Roman" panose="02020603050405020304" pitchFamily="18" charset="0"/>
              </a:rPr>
            </a:br>
            <a:r>
              <a:rPr lang="en-US" sz="2400" b="0" spc="10" dirty="0">
                <a:latin typeface="Times New Roman" panose="02020603050405020304" pitchFamily="18" charset="0"/>
                <a:cs typeface="Times New Roman" panose="02020603050405020304" pitchFamily="18" charset="0"/>
              </a:rPr>
              <a:t>              Aim to achieve high accuracy in distinguishing between cancerous and non-cancerous lung tissue to assist in early diagnosis and treatment planning."</a:t>
            </a:r>
            <a:br>
              <a:rPr lang="en-US" sz="2400" b="0" spc="10" dirty="0">
                <a:latin typeface="Times New Roman" panose="02020603050405020304" pitchFamily="18" charset="0"/>
                <a:cs typeface="Times New Roman" panose="02020603050405020304" pitchFamily="18" charset="0"/>
              </a:rPr>
            </a:b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54808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59151" y="838200"/>
            <a:ext cx="6888929" cy="37099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u="sng" spc="5" dirty="0">
                <a:latin typeface="Times New Roman" panose="02020603050405020304" pitchFamily="18" charset="0"/>
                <a:cs typeface="Times New Roman" panose="02020603050405020304" pitchFamily="18" charset="0"/>
              </a:rPr>
              <a:t>PROJECT</a:t>
            </a:r>
            <a:r>
              <a:rPr lang="en-US" sz="2400" u="sng" spc="5" dirty="0">
                <a:latin typeface="Times New Roman" panose="02020603050405020304" pitchFamily="18" charset="0"/>
                <a:cs typeface="Times New Roman" panose="02020603050405020304" pitchFamily="18" charset="0"/>
              </a:rPr>
              <a:t> </a:t>
            </a:r>
            <a:r>
              <a:rPr sz="2400" u="sng" spc="-20" dirty="0">
                <a:latin typeface="Times New Roman" panose="02020603050405020304" pitchFamily="18" charset="0"/>
                <a:cs typeface="Times New Roman" panose="02020603050405020304" pitchFamily="18" charset="0"/>
              </a:rPr>
              <a:t>OVERVIEW</a:t>
            </a:r>
            <a:br>
              <a:rPr lang="en-US" sz="2400" u="sng" spc="-20" dirty="0">
                <a:latin typeface="Times New Roman" panose="02020603050405020304" pitchFamily="18" charset="0"/>
                <a:cs typeface="Times New Roman" panose="02020603050405020304" pitchFamily="18" charset="0"/>
              </a:rPr>
            </a:br>
            <a:r>
              <a:rPr lang="en-IN" sz="2400" b="0" spc="-2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Utilizing Convolutional Neural Networks (CNN), our project aims to predict lung cancer development from medical images.</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By training on vast datasets, the CNN learns intricate patterns indicative of malignancy, enabling early detection and improved patient outcomes.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This innovative approach merges deep learning with medical diagnostics for proactive healthcare intervention.</a:t>
            </a:r>
            <a:endParaRPr sz="2400" u="sng"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2"/>
            <a:ext cx="5996623" cy="3709990"/>
          </a:xfrm>
          <a:prstGeom prst="rect">
            <a:avLst/>
          </a:prstGeom>
        </p:spPr>
        <p:txBody>
          <a:bodyPr vert="horz" wrap="square" lIns="0" tIns="16510" rIns="0" bIns="0" rtlCol="0">
            <a:spAutoFit/>
          </a:bodyPr>
          <a:lstStyle/>
          <a:p>
            <a:pPr marL="12700">
              <a:lnSpc>
                <a:spcPct val="100000"/>
              </a:lnSpc>
              <a:spcBef>
                <a:spcPts val="130"/>
              </a:spcBef>
            </a:pPr>
            <a:r>
              <a:rPr sz="2400" u="sng" spc="25" dirty="0">
                <a:latin typeface="Times New Roman" panose="02020603050405020304" pitchFamily="18" charset="0"/>
                <a:cs typeface="Times New Roman" panose="02020603050405020304" pitchFamily="18" charset="0"/>
              </a:rPr>
              <a:t>W</a:t>
            </a:r>
            <a:r>
              <a:rPr sz="2400" u="sng" spc="-20" dirty="0">
                <a:latin typeface="Times New Roman" panose="02020603050405020304" pitchFamily="18" charset="0"/>
                <a:cs typeface="Times New Roman" panose="02020603050405020304" pitchFamily="18" charset="0"/>
              </a:rPr>
              <a:t>H</a:t>
            </a:r>
            <a:r>
              <a:rPr sz="2400" u="sng" spc="20" dirty="0">
                <a:latin typeface="Times New Roman" panose="02020603050405020304" pitchFamily="18" charset="0"/>
                <a:cs typeface="Times New Roman" panose="02020603050405020304" pitchFamily="18" charset="0"/>
              </a:rPr>
              <a:t>O</a:t>
            </a:r>
            <a:r>
              <a:rPr sz="2400" u="sng" spc="-235"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AR</a:t>
            </a:r>
            <a:r>
              <a:rPr sz="2400" u="sng" spc="15" dirty="0">
                <a:latin typeface="Times New Roman" panose="02020603050405020304" pitchFamily="18" charset="0"/>
                <a:cs typeface="Times New Roman" panose="02020603050405020304" pitchFamily="18" charset="0"/>
              </a:rPr>
              <a:t>E</a:t>
            </a:r>
            <a:r>
              <a:rPr sz="2400" u="sng" spc="-35"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T</a:t>
            </a:r>
            <a:r>
              <a:rPr sz="2400" u="sng" spc="-15" dirty="0">
                <a:latin typeface="Times New Roman" panose="02020603050405020304" pitchFamily="18" charset="0"/>
                <a:cs typeface="Times New Roman" panose="02020603050405020304" pitchFamily="18" charset="0"/>
              </a:rPr>
              <a:t>H</a:t>
            </a:r>
            <a:r>
              <a:rPr sz="2400" u="sng" spc="15" dirty="0">
                <a:latin typeface="Times New Roman" panose="02020603050405020304" pitchFamily="18" charset="0"/>
                <a:cs typeface="Times New Roman" panose="02020603050405020304" pitchFamily="18" charset="0"/>
              </a:rPr>
              <a:t>E</a:t>
            </a:r>
            <a:r>
              <a:rPr sz="2400" u="sng" spc="-35" dirty="0">
                <a:latin typeface="Times New Roman" panose="02020603050405020304" pitchFamily="18" charset="0"/>
                <a:cs typeface="Times New Roman" panose="02020603050405020304" pitchFamily="18" charset="0"/>
              </a:rPr>
              <a:t> </a:t>
            </a:r>
            <a:r>
              <a:rPr sz="2400" u="sng" spc="-20" dirty="0">
                <a:latin typeface="Times New Roman" panose="02020603050405020304" pitchFamily="18" charset="0"/>
                <a:cs typeface="Times New Roman" panose="02020603050405020304" pitchFamily="18" charset="0"/>
              </a:rPr>
              <a:t>E</a:t>
            </a:r>
            <a:r>
              <a:rPr sz="2400" u="sng" spc="30" dirty="0">
                <a:latin typeface="Times New Roman" panose="02020603050405020304" pitchFamily="18" charset="0"/>
                <a:cs typeface="Times New Roman" panose="02020603050405020304" pitchFamily="18" charset="0"/>
              </a:rPr>
              <a:t>N</a:t>
            </a:r>
            <a:r>
              <a:rPr sz="2400" u="sng" spc="15" dirty="0">
                <a:latin typeface="Times New Roman" panose="02020603050405020304" pitchFamily="18" charset="0"/>
                <a:cs typeface="Times New Roman" panose="02020603050405020304" pitchFamily="18" charset="0"/>
              </a:rPr>
              <a:t>D</a:t>
            </a:r>
            <a:r>
              <a:rPr sz="2400" u="sng" spc="-45" dirty="0">
                <a:latin typeface="Times New Roman" panose="02020603050405020304" pitchFamily="18" charset="0"/>
                <a:cs typeface="Times New Roman" panose="02020603050405020304" pitchFamily="18" charset="0"/>
              </a:rPr>
              <a:t> </a:t>
            </a:r>
            <a:r>
              <a:rPr sz="2400" u="sng" dirty="0">
                <a:latin typeface="Times New Roman" panose="02020603050405020304" pitchFamily="18" charset="0"/>
                <a:cs typeface="Times New Roman" panose="02020603050405020304" pitchFamily="18" charset="0"/>
              </a:rPr>
              <a:t>U</a:t>
            </a:r>
            <a:r>
              <a:rPr sz="2400" u="sng" spc="10" dirty="0">
                <a:latin typeface="Times New Roman" panose="02020603050405020304" pitchFamily="18" charset="0"/>
                <a:cs typeface="Times New Roman" panose="02020603050405020304" pitchFamily="18" charset="0"/>
              </a:rPr>
              <a:t>S</a:t>
            </a:r>
            <a:r>
              <a:rPr sz="2400" u="sng" spc="-25" dirty="0">
                <a:latin typeface="Times New Roman" panose="02020603050405020304" pitchFamily="18" charset="0"/>
                <a:cs typeface="Times New Roman" panose="02020603050405020304" pitchFamily="18" charset="0"/>
              </a:rPr>
              <a:t>E</a:t>
            </a:r>
            <a:r>
              <a:rPr sz="2400" u="sng" spc="-10" dirty="0">
                <a:latin typeface="Times New Roman" panose="02020603050405020304" pitchFamily="18" charset="0"/>
                <a:cs typeface="Times New Roman" panose="02020603050405020304" pitchFamily="18" charset="0"/>
              </a:rPr>
              <a:t>R</a:t>
            </a:r>
            <a:r>
              <a:rPr sz="2400" u="sng" spc="5" dirty="0">
                <a:latin typeface="Times New Roman" panose="02020603050405020304" pitchFamily="18" charset="0"/>
                <a:cs typeface="Times New Roman" panose="02020603050405020304" pitchFamily="18" charset="0"/>
              </a:rPr>
              <a:t>S?</a:t>
            </a:r>
            <a:br>
              <a:rPr lang="en-US" sz="2400" u="sng"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           </a:t>
            </a:r>
            <a:r>
              <a:rPr lang="en-US" sz="2400" b="0" spc="5" dirty="0">
                <a:latin typeface="Times New Roman" panose="02020603050405020304" pitchFamily="18" charset="0"/>
                <a:cs typeface="Times New Roman" panose="02020603050405020304" pitchFamily="18" charset="0"/>
              </a:rPr>
              <a:t>The end users for lung cancer prediction using Convolutional Neural Networks (CNN) are primarily healthcare professionals, including radiologists and oncologists.</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Additionally, patients may indirectly benefit from improved early detection and personalized treatment strategies resulting from the accurate predictions generated by CNN models.</a:t>
            </a:r>
            <a:endParaRPr sz="2400" u="sng"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341365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968120"/>
          </a:xfrm>
          <a:prstGeom prst="rect">
            <a:avLst/>
          </a:prstGeom>
        </p:spPr>
        <p:txBody>
          <a:bodyPr vert="horz" wrap="square" lIns="0" tIns="13335" rIns="0" bIns="0" rtlCol="0">
            <a:spAutoFit/>
          </a:bodyPr>
          <a:lstStyle/>
          <a:p>
            <a:pPr marL="12700">
              <a:lnSpc>
                <a:spcPct val="100000"/>
              </a:lnSpc>
              <a:spcBef>
                <a:spcPts val="105"/>
              </a:spcBef>
            </a:pPr>
            <a:r>
              <a:rPr sz="2400" u="sng" spc="-40" dirty="0">
                <a:latin typeface="Times New Roman" panose="02020603050405020304" pitchFamily="18" charset="0"/>
                <a:cs typeface="Times New Roman" panose="02020603050405020304" pitchFamily="18" charset="0"/>
              </a:rPr>
              <a:t>Y</a:t>
            </a:r>
            <a:r>
              <a:rPr sz="2400" u="sng" spc="10" dirty="0">
                <a:latin typeface="Times New Roman" panose="02020603050405020304" pitchFamily="18" charset="0"/>
                <a:cs typeface="Times New Roman" panose="02020603050405020304" pitchFamily="18" charset="0"/>
              </a:rPr>
              <a:t>O</a:t>
            </a:r>
            <a:r>
              <a:rPr sz="2400" u="sng" spc="25" dirty="0">
                <a:latin typeface="Times New Roman" panose="02020603050405020304" pitchFamily="18" charset="0"/>
                <a:cs typeface="Times New Roman" panose="02020603050405020304" pitchFamily="18" charset="0"/>
              </a:rPr>
              <a:t>U</a:t>
            </a:r>
            <a:r>
              <a:rPr sz="2400" u="sng" dirty="0">
                <a:latin typeface="Times New Roman" panose="02020603050405020304" pitchFamily="18" charset="0"/>
                <a:cs typeface="Times New Roman" panose="02020603050405020304" pitchFamily="18" charset="0"/>
              </a:rPr>
              <a:t>R</a:t>
            </a:r>
            <a:r>
              <a:rPr sz="2400" u="sng" spc="5" dirty="0">
                <a:latin typeface="Times New Roman" panose="02020603050405020304" pitchFamily="18" charset="0"/>
                <a:cs typeface="Times New Roman" panose="02020603050405020304" pitchFamily="18" charset="0"/>
              </a:rPr>
              <a:t> </a:t>
            </a:r>
            <a:r>
              <a:rPr sz="2400" u="sng" spc="25" dirty="0">
                <a:latin typeface="Times New Roman" panose="02020603050405020304" pitchFamily="18" charset="0"/>
                <a:cs typeface="Times New Roman" panose="02020603050405020304" pitchFamily="18" charset="0"/>
              </a:rPr>
              <a:t>S</a:t>
            </a:r>
            <a:r>
              <a:rPr sz="2400" u="sng" spc="10" dirty="0">
                <a:latin typeface="Times New Roman" panose="02020603050405020304" pitchFamily="18" charset="0"/>
                <a:cs typeface="Times New Roman" panose="02020603050405020304" pitchFamily="18" charset="0"/>
              </a:rPr>
              <a:t>O</a:t>
            </a:r>
            <a:r>
              <a:rPr sz="2400" u="sng" spc="25" dirty="0">
                <a:latin typeface="Times New Roman" panose="02020603050405020304" pitchFamily="18" charset="0"/>
                <a:cs typeface="Times New Roman" panose="02020603050405020304" pitchFamily="18" charset="0"/>
              </a:rPr>
              <a:t>LU</a:t>
            </a:r>
            <a:r>
              <a:rPr sz="2400" u="sng" spc="-35" dirty="0">
                <a:latin typeface="Times New Roman" panose="02020603050405020304" pitchFamily="18" charset="0"/>
                <a:cs typeface="Times New Roman" panose="02020603050405020304" pitchFamily="18" charset="0"/>
              </a:rPr>
              <a:t>T</a:t>
            </a:r>
            <a:r>
              <a:rPr sz="2400" u="sng" spc="-30" dirty="0">
                <a:latin typeface="Times New Roman" panose="02020603050405020304" pitchFamily="18" charset="0"/>
                <a:cs typeface="Times New Roman" panose="02020603050405020304" pitchFamily="18" charset="0"/>
              </a:rPr>
              <a:t>I</a:t>
            </a:r>
            <a:r>
              <a:rPr sz="2400" u="sng" spc="10" dirty="0">
                <a:latin typeface="Times New Roman" panose="02020603050405020304" pitchFamily="18" charset="0"/>
                <a:cs typeface="Times New Roman" panose="02020603050405020304" pitchFamily="18" charset="0"/>
              </a:rPr>
              <a:t>O</a:t>
            </a:r>
            <a:r>
              <a:rPr sz="2400" u="sng" dirty="0">
                <a:latin typeface="Times New Roman" panose="02020603050405020304" pitchFamily="18" charset="0"/>
                <a:cs typeface="Times New Roman" panose="02020603050405020304" pitchFamily="18" charset="0"/>
              </a:rPr>
              <a:t>N</a:t>
            </a:r>
            <a:r>
              <a:rPr sz="2400" u="sng" spc="-345" dirty="0">
                <a:latin typeface="Times New Roman" panose="02020603050405020304" pitchFamily="18" charset="0"/>
                <a:cs typeface="Times New Roman" panose="02020603050405020304" pitchFamily="18" charset="0"/>
              </a:rPr>
              <a:t> </a:t>
            </a:r>
            <a:r>
              <a:rPr sz="2400" u="sng" spc="-35" dirty="0">
                <a:latin typeface="Times New Roman" panose="02020603050405020304" pitchFamily="18" charset="0"/>
                <a:cs typeface="Times New Roman" panose="02020603050405020304" pitchFamily="18" charset="0"/>
              </a:rPr>
              <a:t>A</a:t>
            </a:r>
            <a:r>
              <a:rPr sz="2400" u="sng" spc="-5" dirty="0">
                <a:latin typeface="Times New Roman" panose="02020603050405020304" pitchFamily="18" charset="0"/>
                <a:cs typeface="Times New Roman" panose="02020603050405020304" pitchFamily="18" charset="0"/>
              </a:rPr>
              <a:t>N</a:t>
            </a:r>
            <a:r>
              <a:rPr sz="2400" u="sng" dirty="0">
                <a:latin typeface="Times New Roman" panose="02020603050405020304" pitchFamily="18" charset="0"/>
                <a:cs typeface="Times New Roman" panose="02020603050405020304" pitchFamily="18" charset="0"/>
              </a:rPr>
              <a:t>D</a:t>
            </a:r>
            <a:r>
              <a:rPr sz="2400" u="sng" spc="35" dirty="0">
                <a:latin typeface="Times New Roman" panose="02020603050405020304" pitchFamily="18" charset="0"/>
                <a:cs typeface="Times New Roman" panose="02020603050405020304" pitchFamily="18" charset="0"/>
              </a:rPr>
              <a:t> </a:t>
            </a:r>
            <a:r>
              <a:rPr sz="2400" u="sng" spc="-30" dirty="0">
                <a:latin typeface="Times New Roman" panose="02020603050405020304" pitchFamily="18" charset="0"/>
                <a:cs typeface="Times New Roman" panose="02020603050405020304" pitchFamily="18" charset="0"/>
              </a:rPr>
              <a:t>I</a:t>
            </a:r>
            <a:r>
              <a:rPr sz="2400" u="sng" spc="-35" dirty="0">
                <a:latin typeface="Times New Roman" panose="02020603050405020304" pitchFamily="18" charset="0"/>
                <a:cs typeface="Times New Roman" panose="02020603050405020304" pitchFamily="18" charset="0"/>
              </a:rPr>
              <a:t>T</a:t>
            </a:r>
            <a:r>
              <a:rPr sz="2400" u="sng" dirty="0">
                <a:latin typeface="Times New Roman" panose="02020603050405020304" pitchFamily="18" charset="0"/>
                <a:cs typeface="Times New Roman" panose="02020603050405020304" pitchFamily="18" charset="0"/>
              </a:rPr>
              <a:t>S</a:t>
            </a:r>
            <a:r>
              <a:rPr sz="2400" u="sng" spc="60" dirty="0">
                <a:latin typeface="Times New Roman" panose="02020603050405020304" pitchFamily="18" charset="0"/>
                <a:cs typeface="Times New Roman" panose="02020603050405020304" pitchFamily="18" charset="0"/>
              </a:rPr>
              <a:t> </a:t>
            </a:r>
            <a:r>
              <a:rPr sz="2400" u="sng" spc="-295" dirty="0">
                <a:latin typeface="Times New Roman" panose="02020603050405020304" pitchFamily="18" charset="0"/>
                <a:cs typeface="Times New Roman" panose="02020603050405020304" pitchFamily="18" charset="0"/>
              </a:rPr>
              <a:t>V</a:t>
            </a:r>
            <a:r>
              <a:rPr sz="2400" u="sng" spc="-35" dirty="0">
                <a:latin typeface="Times New Roman" panose="02020603050405020304" pitchFamily="18" charset="0"/>
                <a:cs typeface="Times New Roman" panose="02020603050405020304" pitchFamily="18" charset="0"/>
              </a:rPr>
              <a:t>A</a:t>
            </a:r>
            <a:r>
              <a:rPr sz="2400" u="sng" spc="25" dirty="0">
                <a:latin typeface="Times New Roman" panose="02020603050405020304" pitchFamily="18" charset="0"/>
                <a:cs typeface="Times New Roman" panose="02020603050405020304" pitchFamily="18" charset="0"/>
              </a:rPr>
              <a:t>LU</a:t>
            </a:r>
            <a:r>
              <a:rPr sz="2400" u="sng" dirty="0">
                <a:latin typeface="Times New Roman" panose="02020603050405020304" pitchFamily="18" charset="0"/>
                <a:cs typeface="Times New Roman" panose="02020603050405020304" pitchFamily="18" charset="0"/>
              </a:rPr>
              <a:t>E</a:t>
            </a:r>
            <a:r>
              <a:rPr sz="2400" u="sng" spc="-65" dirty="0">
                <a:latin typeface="Times New Roman" panose="02020603050405020304" pitchFamily="18" charset="0"/>
                <a:cs typeface="Times New Roman" panose="02020603050405020304" pitchFamily="18" charset="0"/>
              </a:rPr>
              <a:t> </a:t>
            </a:r>
            <a:r>
              <a:rPr sz="2400" u="sng" spc="-15" dirty="0">
                <a:latin typeface="Times New Roman" panose="02020603050405020304" pitchFamily="18" charset="0"/>
                <a:cs typeface="Times New Roman" panose="02020603050405020304" pitchFamily="18" charset="0"/>
              </a:rPr>
              <a:t>P</a:t>
            </a:r>
            <a:r>
              <a:rPr sz="2400" u="sng" spc="-30" dirty="0">
                <a:latin typeface="Times New Roman" panose="02020603050405020304" pitchFamily="18" charset="0"/>
                <a:cs typeface="Times New Roman" panose="02020603050405020304" pitchFamily="18" charset="0"/>
              </a:rPr>
              <a:t>R</a:t>
            </a:r>
            <a:r>
              <a:rPr sz="2400" u="sng" spc="10" dirty="0">
                <a:latin typeface="Times New Roman" panose="02020603050405020304" pitchFamily="18" charset="0"/>
                <a:cs typeface="Times New Roman" panose="02020603050405020304" pitchFamily="18" charset="0"/>
              </a:rPr>
              <a:t>O</a:t>
            </a:r>
            <a:r>
              <a:rPr sz="2400" u="sng" spc="-15" dirty="0">
                <a:latin typeface="Times New Roman" panose="02020603050405020304" pitchFamily="18" charset="0"/>
                <a:cs typeface="Times New Roman" panose="02020603050405020304" pitchFamily="18" charset="0"/>
              </a:rPr>
              <a:t>P</a:t>
            </a:r>
            <a:r>
              <a:rPr sz="2400" u="sng" spc="10" dirty="0">
                <a:latin typeface="Times New Roman" panose="02020603050405020304" pitchFamily="18" charset="0"/>
                <a:cs typeface="Times New Roman" panose="02020603050405020304" pitchFamily="18" charset="0"/>
              </a:rPr>
              <a:t>O</a:t>
            </a:r>
            <a:r>
              <a:rPr sz="2400" u="sng" spc="25" dirty="0">
                <a:latin typeface="Times New Roman" panose="02020603050405020304" pitchFamily="18" charset="0"/>
                <a:cs typeface="Times New Roman" panose="02020603050405020304" pitchFamily="18" charset="0"/>
              </a:rPr>
              <a:t>S</a:t>
            </a:r>
            <a:r>
              <a:rPr sz="2400" u="sng" spc="-30" dirty="0">
                <a:latin typeface="Times New Roman" panose="02020603050405020304" pitchFamily="18" charset="0"/>
                <a:cs typeface="Times New Roman" panose="02020603050405020304" pitchFamily="18" charset="0"/>
              </a:rPr>
              <a:t>I</a:t>
            </a:r>
            <a:r>
              <a:rPr sz="2400" u="sng" spc="-35" dirty="0">
                <a:latin typeface="Times New Roman" panose="02020603050405020304" pitchFamily="18" charset="0"/>
                <a:cs typeface="Times New Roman" panose="02020603050405020304" pitchFamily="18" charset="0"/>
              </a:rPr>
              <a:t>T</a:t>
            </a:r>
            <a:r>
              <a:rPr sz="2400" u="sng" spc="-30" dirty="0">
                <a:latin typeface="Times New Roman" panose="02020603050405020304" pitchFamily="18" charset="0"/>
                <a:cs typeface="Times New Roman" panose="02020603050405020304" pitchFamily="18" charset="0"/>
              </a:rPr>
              <a:t>I</a:t>
            </a:r>
            <a:r>
              <a:rPr sz="2400" u="sng" spc="10" dirty="0">
                <a:latin typeface="Times New Roman" panose="02020603050405020304" pitchFamily="18" charset="0"/>
                <a:cs typeface="Times New Roman" panose="02020603050405020304" pitchFamily="18" charset="0"/>
              </a:rPr>
              <a:t>O</a:t>
            </a:r>
            <a:r>
              <a:rPr sz="2400" u="sng" dirty="0">
                <a:latin typeface="Times New Roman" panose="02020603050405020304" pitchFamily="18" charset="0"/>
                <a:cs typeface="Times New Roman" panose="02020603050405020304" pitchFamily="18" charset="0"/>
              </a:rPr>
              <a:t>N</a:t>
            </a:r>
            <a:br>
              <a:rPr lang="en-US"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Our solution employs Convolutional Neural Networks                                                 (CNNs) for accurate lung cancer prediction.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By analyzing medical imaging data, our model detects early signs of cancer, enabling timely intervention and improving patient outcomes.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Its value lies in its precision, potentially saving lives through early detection and treatment.</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2400" b="1" u="sng">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775825" cy="2971326"/>
          </a:xfrm>
          <a:prstGeom prst="rect">
            <a:avLst/>
          </a:prstGeom>
        </p:spPr>
        <p:txBody>
          <a:bodyPr vert="horz" wrap="square" lIns="0" tIns="16510" rIns="0" bIns="0" rtlCol="0">
            <a:spAutoFit/>
          </a:bodyPr>
          <a:lstStyle/>
          <a:p>
            <a:pPr marL="12700">
              <a:lnSpc>
                <a:spcPct val="100000"/>
              </a:lnSpc>
              <a:spcBef>
                <a:spcPts val="130"/>
              </a:spcBef>
            </a:pPr>
            <a:r>
              <a:rPr sz="2400" u="sng" spc="15" dirty="0">
                <a:latin typeface="Times New Roman" panose="02020603050405020304" pitchFamily="18" charset="0"/>
                <a:cs typeface="Times New Roman" panose="02020603050405020304" pitchFamily="18" charset="0"/>
              </a:rPr>
              <a:t>THE</a:t>
            </a:r>
            <a:r>
              <a:rPr sz="2400" u="sng" spc="20"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WOW</a:t>
            </a:r>
            <a:r>
              <a:rPr sz="2400" u="sng" spc="85"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IN</a:t>
            </a:r>
            <a:r>
              <a:rPr sz="2400" u="sng" spc="-5" dirty="0">
                <a:latin typeface="Times New Roman" panose="02020603050405020304" pitchFamily="18" charset="0"/>
                <a:cs typeface="Times New Roman" panose="02020603050405020304" pitchFamily="18" charset="0"/>
              </a:rPr>
              <a:t> </a:t>
            </a:r>
            <a:r>
              <a:rPr sz="2400" u="sng" spc="15" dirty="0">
                <a:latin typeface="Times New Roman" panose="02020603050405020304" pitchFamily="18" charset="0"/>
                <a:cs typeface="Times New Roman" panose="02020603050405020304" pitchFamily="18" charset="0"/>
              </a:rPr>
              <a:t>YOUR</a:t>
            </a:r>
            <a:r>
              <a:rPr sz="2400" u="sng" spc="-10" dirty="0">
                <a:latin typeface="Times New Roman" panose="02020603050405020304" pitchFamily="18" charset="0"/>
                <a:cs typeface="Times New Roman" panose="02020603050405020304" pitchFamily="18" charset="0"/>
              </a:rPr>
              <a:t> </a:t>
            </a:r>
            <a:r>
              <a:rPr sz="2400" u="sng" spc="20" dirty="0">
                <a:latin typeface="Times New Roman" panose="02020603050405020304" pitchFamily="18" charset="0"/>
                <a:cs typeface="Times New Roman" panose="02020603050405020304" pitchFamily="18" charset="0"/>
              </a:rPr>
              <a:t>SOLUTION</a:t>
            </a:r>
            <a:br>
              <a:rPr lang="en-US" sz="2400" u="sng"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A Convolutional Neural Network (CNN) analyzes medical images, such as CT scans, to predict lung cancer.</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By learning patterns and features from these images, the CNN classifies them as cancerous or healthy lung tissue with high accuracy.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This non-invasive approach holds potential for early detection and precise treatment planning, enhancing patient outcomes and streamlining healthcare processes in the fight against lung cancer.</a:t>
            </a:r>
            <a:endParaRPr sz="2400" u="sng"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404225" cy="3362459"/>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Using Convolutional Neural Networks (CNNs), medical images like CT scans are analyzed to predict lung cancer.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CNNs learn intricate patterns from these images, effectively distinguishing between cancerous and healthy lung tissue.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This non-invasive method facilitates early detection and precise treatment planning, ultimately improving patient outcomes.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Integration of CNNs in medical imaging holds promise for enhancing lung cancer diagnosis and management strategies.</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586</Words>
  <Application>Microsoft Office PowerPoint</Application>
  <PresentationFormat>Widescreen</PresentationFormat>
  <Paragraphs>37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RAKESHWAR B</vt:lpstr>
      <vt:lpstr>LUNG CANCER PREDICTION USING CNN ALGORITHM</vt:lpstr>
      <vt:lpstr>AGENDA          Developing a lung cancer prediction model using Convolutional Neural Networks (CNN).           Agenda includes data preprocessing, CNN architecture design, training and validation phases, hyperparameter tuning, evaluation metrics selection, and model deployment considerations.           Emphasis on achieving high accuracy, robustness, and                interpretability to aid early detection and improve patient outcomes."</vt:lpstr>
      <vt:lpstr>PROBLEM STATEMENT               Develop a convolutional neural network (CNN) model to predict lung cancer from medical imaging data. Train the model on a dataset of lung scans annotated with cancer labels.                Aim to achieve high accuracy in distinguishing between cancerous and non-cancerous lung tissue to assist in early diagnosis and treatment planning." </vt:lpstr>
      <vt:lpstr>PROJECT OVERVIEW          Utilizing Convolutional Neural Networks (CNN), our project aims to predict lung cancer development from medical images.          By training on vast datasets, the CNN learns intricate patterns indicative of malignancy, enabling early detection and improved patient outcomes.           This innovative approach merges deep learning with medical diagnostics for proactive healthcare intervention.</vt:lpstr>
      <vt:lpstr>WHO ARE THE END USERS?            The end users for lung cancer prediction using Convolutional Neural Networks (CNN) are primarily healthcare professionals, including radiologists and oncologists.            Additionally, patients may indirectly benefit from improved early detection and personalized treatment strategies resulting from the accurate predictions generated by CNN models.</vt:lpstr>
      <vt:lpstr>YOUR SOLUTION AND ITS VALUE PROPOSITION                                  Our solution employs Convolutional Neural Networks                                                 (CNNs) for accurate lung cancer prediction.                                   By analyzing medical imaging data, our model detects early signs of cancer, enabling timely intervention and improving patient outcomes.                                  Its value lies in its precision, potentially saving lives through early detection and treatment.</vt:lpstr>
      <vt:lpstr>THE WOW IN YOUR SOLUTION                          A Convolutional Neural Network (CNN) analyzes medical images, such as CT scans, to predict lung cancer.                          By learning patterns and features from these images, the CNN classifies them as cancerous or healthy lung tissue with high accuracy.                           This non-invasive approach holds potential for early detection and precise treatment planning, enhancing patient outcomes and streamlining healthcare processes in the fight against lung cancer.</vt:lpstr>
      <vt:lpstr>PowerPoint Presentation</vt:lpstr>
      <vt:lpstr>RESULTS            The CNN-based lung cancer prediction model achieved promising results, demonstrating high accuracy in distinguishing between cancerous and healthy lung tissue from CT scans.           Through rigorous evaluation, the model showcased its potential for early detection and precise diagnosis, laying a foundation for improved patient outcomes and streamlined healthcare processes in combating lung cancer.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RAKESHWAR B</dc:title>
  <cp:lastModifiedBy>rakeshbaskaran75@gmail.com</cp:lastModifiedBy>
  <cp:revision>3</cp:revision>
  <dcterms:created xsi:type="dcterms:W3CDTF">2024-04-05T08:28:11Z</dcterms:created>
  <dcterms:modified xsi:type="dcterms:W3CDTF">2024-04-25T14:08:35Z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