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3E764-7C87-48B7-8CA9-CD371F1152FC}" v="5" dt="2024-11-11T18:28:29.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A1E8-7DA7-90AC-99BA-1A9DD5470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7AD18C-B7DE-E747-A35F-2D0C3DE60C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7DD879-E937-3D76-E98D-48BA16DE25C6}"/>
              </a:ext>
            </a:extLst>
          </p:cNvPr>
          <p:cNvSpPr>
            <a:spLocks noGrp="1"/>
          </p:cNvSpPr>
          <p:nvPr>
            <p:ph type="dt" sz="half" idx="10"/>
          </p:nvPr>
        </p:nvSpPr>
        <p:spPr/>
        <p:txBody>
          <a:bodyPr/>
          <a:lstStyle/>
          <a:p>
            <a:fld id="{5D4FBB71-99F8-463D-AECC-32FAC4888258}" type="datetimeFigureOut">
              <a:rPr lang="en-IN" smtClean="0"/>
              <a:t>11-11-2024</a:t>
            </a:fld>
            <a:endParaRPr lang="en-IN"/>
          </a:p>
        </p:txBody>
      </p:sp>
      <p:sp>
        <p:nvSpPr>
          <p:cNvPr id="5" name="Footer Placeholder 4">
            <a:extLst>
              <a:ext uri="{FF2B5EF4-FFF2-40B4-BE49-F238E27FC236}">
                <a16:creationId xmlns:a16="http://schemas.microsoft.com/office/drawing/2014/main" id="{CAF9E0FB-324A-654C-D30E-77EDD0931D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8B58EC-2589-7D10-CE72-5F42CB8E1F26}"/>
              </a:ext>
            </a:extLst>
          </p:cNvPr>
          <p:cNvSpPr>
            <a:spLocks noGrp="1"/>
          </p:cNvSpPr>
          <p:nvPr>
            <p:ph type="sldNum" sz="quarter" idx="12"/>
          </p:nvPr>
        </p:nvSpPr>
        <p:spPr/>
        <p:txBody>
          <a:bodyPr/>
          <a:lstStyle/>
          <a:p>
            <a:fld id="{36A17118-F815-4A08-8058-D0B21AF5D5C2}" type="slidenum">
              <a:rPr lang="en-IN" smtClean="0"/>
              <a:t>‹#›</a:t>
            </a:fld>
            <a:endParaRPr lang="en-IN"/>
          </a:p>
        </p:txBody>
      </p:sp>
    </p:spTree>
    <p:extLst>
      <p:ext uri="{BB962C8B-B14F-4D97-AF65-F5344CB8AC3E}">
        <p14:creationId xmlns:p14="http://schemas.microsoft.com/office/powerpoint/2010/main" val="217968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DDEA-7471-A3E0-9AE9-BB078D4402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CA816F-596F-502D-10BE-C76D651893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8C0024-58B9-AC6C-24A5-3FB1CC73F2D3}"/>
              </a:ext>
            </a:extLst>
          </p:cNvPr>
          <p:cNvSpPr>
            <a:spLocks noGrp="1"/>
          </p:cNvSpPr>
          <p:nvPr>
            <p:ph type="dt" sz="half" idx="10"/>
          </p:nvPr>
        </p:nvSpPr>
        <p:spPr/>
        <p:txBody>
          <a:bodyPr/>
          <a:lstStyle/>
          <a:p>
            <a:fld id="{5D4FBB71-99F8-463D-AECC-32FAC4888258}" type="datetimeFigureOut">
              <a:rPr lang="en-IN" smtClean="0"/>
              <a:t>11-11-2024</a:t>
            </a:fld>
            <a:endParaRPr lang="en-IN"/>
          </a:p>
        </p:txBody>
      </p:sp>
      <p:sp>
        <p:nvSpPr>
          <p:cNvPr id="5" name="Footer Placeholder 4">
            <a:extLst>
              <a:ext uri="{FF2B5EF4-FFF2-40B4-BE49-F238E27FC236}">
                <a16:creationId xmlns:a16="http://schemas.microsoft.com/office/drawing/2014/main" id="{B15C55F4-2174-3A16-AD5B-CC78AEB5A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22AA32-8CBB-7070-BC5C-838D6129942A}"/>
              </a:ext>
            </a:extLst>
          </p:cNvPr>
          <p:cNvSpPr>
            <a:spLocks noGrp="1"/>
          </p:cNvSpPr>
          <p:nvPr>
            <p:ph type="sldNum" sz="quarter" idx="12"/>
          </p:nvPr>
        </p:nvSpPr>
        <p:spPr/>
        <p:txBody>
          <a:bodyPr/>
          <a:lstStyle/>
          <a:p>
            <a:fld id="{36A17118-F815-4A08-8058-D0B21AF5D5C2}" type="slidenum">
              <a:rPr lang="en-IN" smtClean="0"/>
              <a:t>‹#›</a:t>
            </a:fld>
            <a:endParaRPr lang="en-IN"/>
          </a:p>
        </p:txBody>
      </p:sp>
    </p:spTree>
    <p:extLst>
      <p:ext uri="{BB962C8B-B14F-4D97-AF65-F5344CB8AC3E}">
        <p14:creationId xmlns:p14="http://schemas.microsoft.com/office/powerpoint/2010/main" val="186076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BA738F-C72B-2B1C-138D-7B79DFA73D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2CC725-03F3-8541-BF96-656757B12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E97BF-5235-37F3-4337-D8F3C439D6FF}"/>
              </a:ext>
            </a:extLst>
          </p:cNvPr>
          <p:cNvSpPr>
            <a:spLocks noGrp="1"/>
          </p:cNvSpPr>
          <p:nvPr>
            <p:ph type="dt" sz="half" idx="10"/>
          </p:nvPr>
        </p:nvSpPr>
        <p:spPr/>
        <p:txBody>
          <a:bodyPr/>
          <a:lstStyle/>
          <a:p>
            <a:fld id="{5D4FBB71-99F8-463D-AECC-32FAC4888258}" type="datetimeFigureOut">
              <a:rPr lang="en-IN" smtClean="0"/>
              <a:t>11-11-2024</a:t>
            </a:fld>
            <a:endParaRPr lang="en-IN"/>
          </a:p>
        </p:txBody>
      </p:sp>
      <p:sp>
        <p:nvSpPr>
          <p:cNvPr id="5" name="Footer Placeholder 4">
            <a:extLst>
              <a:ext uri="{FF2B5EF4-FFF2-40B4-BE49-F238E27FC236}">
                <a16:creationId xmlns:a16="http://schemas.microsoft.com/office/drawing/2014/main" id="{4ECF28E4-1B0D-935E-862F-513A33188A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E66CB4-E726-F056-59F4-B43F2D930E98}"/>
              </a:ext>
            </a:extLst>
          </p:cNvPr>
          <p:cNvSpPr>
            <a:spLocks noGrp="1"/>
          </p:cNvSpPr>
          <p:nvPr>
            <p:ph type="sldNum" sz="quarter" idx="12"/>
          </p:nvPr>
        </p:nvSpPr>
        <p:spPr/>
        <p:txBody>
          <a:bodyPr/>
          <a:lstStyle/>
          <a:p>
            <a:fld id="{36A17118-F815-4A08-8058-D0B21AF5D5C2}" type="slidenum">
              <a:rPr lang="en-IN" smtClean="0"/>
              <a:t>‹#›</a:t>
            </a:fld>
            <a:endParaRPr lang="en-IN"/>
          </a:p>
        </p:txBody>
      </p:sp>
    </p:spTree>
    <p:extLst>
      <p:ext uri="{BB962C8B-B14F-4D97-AF65-F5344CB8AC3E}">
        <p14:creationId xmlns:p14="http://schemas.microsoft.com/office/powerpoint/2010/main" val="423658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E2D7-F0BB-389E-0A5A-DC05EE9825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360B01-C403-051E-198F-9F36FE9CB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9D46A-6469-FD7F-BC01-517175ED9A38}"/>
              </a:ext>
            </a:extLst>
          </p:cNvPr>
          <p:cNvSpPr>
            <a:spLocks noGrp="1"/>
          </p:cNvSpPr>
          <p:nvPr>
            <p:ph type="dt" sz="half" idx="10"/>
          </p:nvPr>
        </p:nvSpPr>
        <p:spPr/>
        <p:txBody>
          <a:bodyPr/>
          <a:lstStyle/>
          <a:p>
            <a:fld id="{5D4FBB71-99F8-463D-AECC-32FAC4888258}" type="datetimeFigureOut">
              <a:rPr lang="en-IN" smtClean="0"/>
              <a:t>11-11-2024</a:t>
            </a:fld>
            <a:endParaRPr lang="en-IN"/>
          </a:p>
        </p:txBody>
      </p:sp>
      <p:sp>
        <p:nvSpPr>
          <p:cNvPr id="5" name="Footer Placeholder 4">
            <a:extLst>
              <a:ext uri="{FF2B5EF4-FFF2-40B4-BE49-F238E27FC236}">
                <a16:creationId xmlns:a16="http://schemas.microsoft.com/office/drawing/2014/main" id="{BCA16E87-18AF-E3AC-9FFA-545A3C85A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4781EE-3DCF-D788-233E-C5E341516916}"/>
              </a:ext>
            </a:extLst>
          </p:cNvPr>
          <p:cNvSpPr>
            <a:spLocks noGrp="1"/>
          </p:cNvSpPr>
          <p:nvPr>
            <p:ph type="sldNum" sz="quarter" idx="12"/>
          </p:nvPr>
        </p:nvSpPr>
        <p:spPr/>
        <p:txBody>
          <a:bodyPr/>
          <a:lstStyle/>
          <a:p>
            <a:fld id="{36A17118-F815-4A08-8058-D0B21AF5D5C2}" type="slidenum">
              <a:rPr lang="en-IN" smtClean="0"/>
              <a:t>‹#›</a:t>
            </a:fld>
            <a:endParaRPr lang="en-IN"/>
          </a:p>
        </p:txBody>
      </p:sp>
    </p:spTree>
    <p:extLst>
      <p:ext uri="{BB962C8B-B14F-4D97-AF65-F5344CB8AC3E}">
        <p14:creationId xmlns:p14="http://schemas.microsoft.com/office/powerpoint/2010/main" val="157295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6856-0F45-85D8-D04C-22951ED7A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381881-C6BB-33E5-7781-A2BC992BCE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AA278A-6F1D-C605-DECF-56A81C787EA9}"/>
              </a:ext>
            </a:extLst>
          </p:cNvPr>
          <p:cNvSpPr>
            <a:spLocks noGrp="1"/>
          </p:cNvSpPr>
          <p:nvPr>
            <p:ph type="dt" sz="half" idx="10"/>
          </p:nvPr>
        </p:nvSpPr>
        <p:spPr/>
        <p:txBody>
          <a:bodyPr/>
          <a:lstStyle/>
          <a:p>
            <a:fld id="{5D4FBB71-99F8-463D-AECC-32FAC4888258}" type="datetimeFigureOut">
              <a:rPr lang="en-IN" smtClean="0"/>
              <a:t>11-11-2024</a:t>
            </a:fld>
            <a:endParaRPr lang="en-IN"/>
          </a:p>
        </p:txBody>
      </p:sp>
      <p:sp>
        <p:nvSpPr>
          <p:cNvPr id="5" name="Footer Placeholder 4">
            <a:extLst>
              <a:ext uri="{FF2B5EF4-FFF2-40B4-BE49-F238E27FC236}">
                <a16:creationId xmlns:a16="http://schemas.microsoft.com/office/drawing/2014/main" id="{B10033BD-8B34-55C9-A606-1D683DD21B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366CC9-2DB7-5C13-2346-3D93F861AC6C}"/>
              </a:ext>
            </a:extLst>
          </p:cNvPr>
          <p:cNvSpPr>
            <a:spLocks noGrp="1"/>
          </p:cNvSpPr>
          <p:nvPr>
            <p:ph type="sldNum" sz="quarter" idx="12"/>
          </p:nvPr>
        </p:nvSpPr>
        <p:spPr/>
        <p:txBody>
          <a:bodyPr/>
          <a:lstStyle/>
          <a:p>
            <a:fld id="{36A17118-F815-4A08-8058-D0B21AF5D5C2}" type="slidenum">
              <a:rPr lang="en-IN" smtClean="0"/>
              <a:t>‹#›</a:t>
            </a:fld>
            <a:endParaRPr lang="en-IN"/>
          </a:p>
        </p:txBody>
      </p:sp>
    </p:spTree>
    <p:extLst>
      <p:ext uri="{BB962C8B-B14F-4D97-AF65-F5344CB8AC3E}">
        <p14:creationId xmlns:p14="http://schemas.microsoft.com/office/powerpoint/2010/main" val="174008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55FD-D514-D9F7-8EE8-31C395AFE9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7BB735-3EE6-8F9F-5579-F0BF1D5E65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8E14CB-5C27-BFDB-9185-E73E5E3092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A209DC-49B2-138A-BFE5-EBA66CE8B9E8}"/>
              </a:ext>
            </a:extLst>
          </p:cNvPr>
          <p:cNvSpPr>
            <a:spLocks noGrp="1"/>
          </p:cNvSpPr>
          <p:nvPr>
            <p:ph type="dt" sz="half" idx="10"/>
          </p:nvPr>
        </p:nvSpPr>
        <p:spPr/>
        <p:txBody>
          <a:bodyPr/>
          <a:lstStyle/>
          <a:p>
            <a:fld id="{5D4FBB71-99F8-463D-AECC-32FAC4888258}" type="datetimeFigureOut">
              <a:rPr lang="en-IN" smtClean="0"/>
              <a:t>11-11-2024</a:t>
            </a:fld>
            <a:endParaRPr lang="en-IN"/>
          </a:p>
        </p:txBody>
      </p:sp>
      <p:sp>
        <p:nvSpPr>
          <p:cNvPr id="6" name="Footer Placeholder 5">
            <a:extLst>
              <a:ext uri="{FF2B5EF4-FFF2-40B4-BE49-F238E27FC236}">
                <a16:creationId xmlns:a16="http://schemas.microsoft.com/office/drawing/2014/main" id="{9DD11DE1-8E1E-7227-E569-ACB46CC741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FECC80-1A69-EB9F-69C8-5CBDC9F4219B}"/>
              </a:ext>
            </a:extLst>
          </p:cNvPr>
          <p:cNvSpPr>
            <a:spLocks noGrp="1"/>
          </p:cNvSpPr>
          <p:nvPr>
            <p:ph type="sldNum" sz="quarter" idx="12"/>
          </p:nvPr>
        </p:nvSpPr>
        <p:spPr/>
        <p:txBody>
          <a:bodyPr/>
          <a:lstStyle/>
          <a:p>
            <a:fld id="{36A17118-F815-4A08-8058-D0B21AF5D5C2}" type="slidenum">
              <a:rPr lang="en-IN" smtClean="0"/>
              <a:t>‹#›</a:t>
            </a:fld>
            <a:endParaRPr lang="en-IN"/>
          </a:p>
        </p:txBody>
      </p:sp>
    </p:spTree>
    <p:extLst>
      <p:ext uri="{BB962C8B-B14F-4D97-AF65-F5344CB8AC3E}">
        <p14:creationId xmlns:p14="http://schemas.microsoft.com/office/powerpoint/2010/main" val="174722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3A27-A805-F3D2-1941-A6558834FD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AA97FC-D28E-A35D-6FCF-0E4A19939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B1667-F144-53BF-AF40-11ED8613D3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3A923D-FD3B-63CB-2071-3E9F31DE2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A67E83-5F7B-4B70-8D53-1D01FBC025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A26250-0E65-5A87-9251-5F13E3712360}"/>
              </a:ext>
            </a:extLst>
          </p:cNvPr>
          <p:cNvSpPr>
            <a:spLocks noGrp="1"/>
          </p:cNvSpPr>
          <p:nvPr>
            <p:ph type="dt" sz="half" idx="10"/>
          </p:nvPr>
        </p:nvSpPr>
        <p:spPr/>
        <p:txBody>
          <a:bodyPr/>
          <a:lstStyle/>
          <a:p>
            <a:fld id="{5D4FBB71-99F8-463D-AECC-32FAC4888258}" type="datetimeFigureOut">
              <a:rPr lang="en-IN" smtClean="0"/>
              <a:t>11-11-2024</a:t>
            </a:fld>
            <a:endParaRPr lang="en-IN"/>
          </a:p>
        </p:txBody>
      </p:sp>
      <p:sp>
        <p:nvSpPr>
          <p:cNvPr id="8" name="Footer Placeholder 7">
            <a:extLst>
              <a:ext uri="{FF2B5EF4-FFF2-40B4-BE49-F238E27FC236}">
                <a16:creationId xmlns:a16="http://schemas.microsoft.com/office/drawing/2014/main" id="{0551B73A-ABE9-32AC-97E3-8460593F08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E44948-7A83-EAB5-DA11-99B104EE08BF}"/>
              </a:ext>
            </a:extLst>
          </p:cNvPr>
          <p:cNvSpPr>
            <a:spLocks noGrp="1"/>
          </p:cNvSpPr>
          <p:nvPr>
            <p:ph type="sldNum" sz="quarter" idx="12"/>
          </p:nvPr>
        </p:nvSpPr>
        <p:spPr/>
        <p:txBody>
          <a:bodyPr/>
          <a:lstStyle/>
          <a:p>
            <a:fld id="{36A17118-F815-4A08-8058-D0B21AF5D5C2}" type="slidenum">
              <a:rPr lang="en-IN" smtClean="0"/>
              <a:t>‹#›</a:t>
            </a:fld>
            <a:endParaRPr lang="en-IN"/>
          </a:p>
        </p:txBody>
      </p:sp>
    </p:spTree>
    <p:extLst>
      <p:ext uri="{BB962C8B-B14F-4D97-AF65-F5344CB8AC3E}">
        <p14:creationId xmlns:p14="http://schemas.microsoft.com/office/powerpoint/2010/main" val="273296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CFD4-B094-46FB-89E1-1EE6E4E319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9A42A3-A2E4-8D56-843B-7F4CC497622D}"/>
              </a:ext>
            </a:extLst>
          </p:cNvPr>
          <p:cNvSpPr>
            <a:spLocks noGrp="1"/>
          </p:cNvSpPr>
          <p:nvPr>
            <p:ph type="dt" sz="half" idx="10"/>
          </p:nvPr>
        </p:nvSpPr>
        <p:spPr/>
        <p:txBody>
          <a:bodyPr/>
          <a:lstStyle/>
          <a:p>
            <a:fld id="{5D4FBB71-99F8-463D-AECC-32FAC4888258}" type="datetimeFigureOut">
              <a:rPr lang="en-IN" smtClean="0"/>
              <a:t>11-11-2024</a:t>
            </a:fld>
            <a:endParaRPr lang="en-IN"/>
          </a:p>
        </p:txBody>
      </p:sp>
      <p:sp>
        <p:nvSpPr>
          <p:cNvPr id="4" name="Footer Placeholder 3">
            <a:extLst>
              <a:ext uri="{FF2B5EF4-FFF2-40B4-BE49-F238E27FC236}">
                <a16:creationId xmlns:a16="http://schemas.microsoft.com/office/drawing/2014/main" id="{3E32F619-2DA5-25A1-7AA8-5FF111DBA5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F9973C-8830-88C6-0C5A-0CDE085522D2}"/>
              </a:ext>
            </a:extLst>
          </p:cNvPr>
          <p:cNvSpPr>
            <a:spLocks noGrp="1"/>
          </p:cNvSpPr>
          <p:nvPr>
            <p:ph type="sldNum" sz="quarter" idx="12"/>
          </p:nvPr>
        </p:nvSpPr>
        <p:spPr/>
        <p:txBody>
          <a:bodyPr/>
          <a:lstStyle/>
          <a:p>
            <a:fld id="{36A17118-F815-4A08-8058-D0B21AF5D5C2}" type="slidenum">
              <a:rPr lang="en-IN" smtClean="0"/>
              <a:t>‹#›</a:t>
            </a:fld>
            <a:endParaRPr lang="en-IN"/>
          </a:p>
        </p:txBody>
      </p:sp>
    </p:spTree>
    <p:extLst>
      <p:ext uri="{BB962C8B-B14F-4D97-AF65-F5344CB8AC3E}">
        <p14:creationId xmlns:p14="http://schemas.microsoft.com/office/powerpoint/2010/main" val="36162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8215EE-97DB-2108-7F75-132487B710F0}"/>
              </a:ext>
            </a:extLst>
          </p:cNvPr>
          <p:cNvSpPr>
            <a:spLocks noGrp="1"/>
          </p:cNvSpPr>
          <p:nvPr>
            <p:ph type="dt" sz="half" idx="10"/>
          </p:nvPr>
        </p:nvSpPr>
        <p:spPr/>
        <p:txBody>
          <a:bodyPr/>
          <a:lstStyle/>
          <a:p>
            <a:fld id="{5D4FBB71-99F8-463D-AECC-32FAC4888258}" type="datetimeFigureOut">
              <a:rPr lang="en-IN" smtClean="0"/>
              <a:t>11-11-2024</a:t>
            </a:fld>
            <a:endParaRPr lang="en-IN"/>
          </a:p>
        </p:txBody>
      </p:sp>
      <p:sp>
        <p:nvSpPr>
          <p:cNvPr id="3" name="Footer Placeholder 2">
            <a:extLst>
              <a:ext uri="{FF2B5EF4-FFF2-40B4-BE49-F238E27FC236}">
                <a16:creationId xmlns:a16="http://schemas.microsoft.com/office/drawing/2014/main" id="{C64B49D9-8AC3-2848-6DB5-585AA91DD4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FC7477-B856-06C6-5E05-6F2A89CD5300}"/>
              </a:ext>
            </a:extLst>
          </p:cNvPr>
          <p:cNvSpPr>
            <a:spLocks noGrp="1"/>
          </p:cNvSpPr>
          <p:nvPr>
            <p:ph type="sldNum" sz="quarter" idx="12"/>
          </p:nvPr>
        </p:nvSpPr>
        <p:spPr/>
        <p:txBody>
          <a:bodyPr/>
          <a:lstStyle/>
          <a:p>
            <a:fld id="{36A17118-F815-4A08-8058-D0B21AF5D5C2}" type="slidenum">
              <a:rPr lang="en-IN" smtClean="0"/>
              <a:t>‹#›</a:t>
            </a:fld>
            <a:endParaRPr lang="en-IN"/>
          </a:p>
        </p:txBody>
      </p:sp>
    </p:spTree>
    <p:extLst>
      <p:ext uri="{BB962C8B-B14F-4D97-AF65-F5344CB8AC3E}">
        <p14:creationId xmlns:p14="http://schemas.microsoft.com/office/powerpoint/2010/main" val="192449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51C3-E576-6D0E-FC9D-6A5238642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A6C30A-19C8-3534-8849-1946C462D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C8D772-7E1E-1DA8-820B-577FCD48B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3474A-8F6C-15D8-6EA2-FB0023F5FB77}"/>
              </a:ext>
            </a:extLst>
          </p:cNvPr>
          <p:cNvSpPr>
            <a:spLocks noGrp="1"/>
          </p:cNvSpPr>
          <p:nvPr>
            <p:ph type="dt" sz="half" idx="10"/>
          </p:nvPr>
        </p:nvSpPr>
        <p:spPr/>
        <p:txBody>
          <a:bodyPr/>
          <a:lstStyle/>
          <a:p>
            <a:fld id="{5D4FBB71-99F8-463D-AECC-32FAC4888258}" type="datetimeFigureOut">
              <a:rPr lang="en-IN" smtClean="0"/>
              <a:t>11-11-2024</a:t>
            </a:fld>
            <a:endParaRPr lang="en-IN"/>
          </a:p>
        </p:txBody>
      </p:sp>
      <p:sp>
        <p:nvSpPr>
          <p:cNvPr id="6" name="Footer Placeholder 5">
            <a:extLst>
              <a:ext uri="{FF2B5EF4-FFF2-40B4-BE49-F238E27FC236}">
                <a16:creationId xmlns:a16="http://schemas.microsoft.com/office/drawing/2014/main" id="{F08BED3D-C566-2AB9-142E-4D16E4089B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3B09ED-B324-B88D-9D62-513441E09D56}"/>
              </a:ext>
            </a:extLst>
          </p:cNvPr>
          <p:cNvSpPr>
            <a:spLocks noGrp="1"/>
          </p:cNvSpPr>
          <p:nvPr>
            <p:ph type="sldNum" sz="quarter" idx="12"/>
          </p:nvPr>
        </p:nvSpPr>
        <p:spPr/>
        <p:txBody>
          <a:bodyPr/>
          <a:lstStyle/>
          <a:p>
            <a:fld id="{36A17118-F815-4A08-8058-D0B21AF5D5C2}" type="slidenum">
              <a:rPr lang="en-IN" smtClean="0"/>
              <a:t>‹#›</a:t>
            </a:fld>
            <a:endParaRPr lang="en-IN"/>
          </a:p>
        </p:txBody>
      </p:sp>
    </p:spTree>
    <p:extLst>
      <p:ext uri="{BB962C8B-B14F-4D97-AF65-F5344CB8AC3E}">
        <p14:creationId xmlns:p14="http://schemas.microsoft.com/office/powerpoint/2010/main" val="237488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5533-8B4F-E92F-040F-CA742FCDB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E80333-11D8-C377-5542-E9ACF3AA6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28651D-AD6E-9F73-34B4-7F288BEAB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6D6599-3122-27B3-EE6C-9E43867BDE77}"/>
              </a:ext>
            </a:extLst>
          </p:cNvPr>
          <p:cNvSpPr>
            <a:spLocks noGrp="1"/>
          </p:cNvSpPr>
          <p:nvPr>
            <p:ph type="dt" sz="half" idx="10"/>
          </p:nvPr>
        </p:nvSpPr>
        <p:spPr/>
        <p:txBody>
          <a:bodyPr/>
          <a:lstStyle/>
          <a:p>
            <a:fld id="{5D4FBB71-99F8-463D-AECC-32FAC4888258}" type="datetimeFigureOut">
              <a:rPr lang="en-IN" smtClean="0"/>
              <a:t>11-11-2024</a:t>
            </a:fld>
            <a:endParaRPr lang="en-IN"/>
          </a:p>
        </p:txBody>
      </p:sp>
      <p:sp>
        <p:nvSpPr>
          <p:cNvPr id="6" name="Footer Placeholder 5">
            <a:extLst>
              <a:ext uri="{FF2B5EF4-FFF2-40B4-BE49-F238E27FC236}">
                <a16:creationId xmlns:a16="http://schemas.microsoft.com/office/drawing/2014/main" id="{2A4380EB-3A8E-609E-4C4E-BA341AD0A9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12B62B-926A-D397-477C-738E62329CD8}"/>
              </a:ext>
            </a:extLst>
          </p:cNvPr>
          <p:cNvSpPr>
            <a:spLocks noGrp="1"/>
          </p:cNvSpPr>
          <p:nvPr>
            <p:ph type="sldNum" sz="quarter" idx="12"/>
          </p:nvPr>
        </p:nvSpPr>
        <p:spPr/>
        <p:txBody>
          <a:bodyPr/>
          <a:lstStyle/>
          <a:p>
            <a:fld id="{36A17118-F815-4A08-8058-D0B21AF5D5C2}" type="slidenum">
              <a:rPr lang="en-IN" smtClean="0"/>
              <a:t>‹#›</a:t>
            </a:fld>
            <a:endParaRPr lang="en-IN"/>
          </a:p>
        </p:txBody>
      </p:sp>
    </p:spTree>
    <p:extLst>
      <p:ext uri="{BB962C8B-B14F-4D97-AF65-F5344CB8AC3E}">
        <p14:creationId xmlns:p14="http://schemas.microsoft.com/office/powerpoint/2010/main" val="284328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9FFDCD-E7F4-277C-53D7-5852964F3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C4E8C5-5A53-9D49-F5E9-DED6339BE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2BC35-FC1F-4CB8-416A-1F72D1DB3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FBB71-99F8-463D-AECC-32FAC4888258}" type="datetimeFigureOut">
              <a:rPr lang="en-IN" smtClean="0"/>
              <a:t>11-11-2024</a:t>
            </a:fld>
            <a:endParaRPr lang="en-IN"/>
          </a:p>
        </p:txBody>
      </p:sp>
      <p:sp>
        <p:nvSpPr>
          <p:cNvPr id="5" name="Footer Placeholder 4">
            <a:extLst>
              <a:ext uri="{FF2B5EF4-FFF2-40B4-BE49-F238E27FC236}">
                <a16:creationId xmlns:a16="http://schemas.microsoft.com/office/drawing/2014/main" id="{F4503615-2F30-1B74-2D4E-833DA6041E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E1498B-358A-F796-FF4B-0A511A51B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17118-F815-4A08-8058-D0B21AF5D5C2}" type="slidenum">
              <a:rPr lang="en-IN" smtClean="0"/>
              <a:t>‹#›</a:t>
            </a:fld>
            <a:endParaRPr lang="en-IN"/>
          </a:p>
        </p:txBody>
      </p:sp>
    </p:spTree>
    <p:extLst>
      <p:ext uri="{BB962C8B-B14F-4D97-AF65-F5344CB8AC3E}">
        <p14:creationId xmlns:p14="http://schemas.microsoft.com/office/powerpoint/2010/main" val="33287249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4E0D-165F-361A-EDFF-D1C1704FAAA2}"/>
              </a:ext>
            </a:extLst>
          </p:cNvPr>
          <p:cNvSpPr>
            <a:spLocks noGrp="1"/>
          </p:cNvSpPr>
          <p:nvPr>
            <p:ph type="ctrTitle"/>
          </p:nvPr>
        </p:nvSpPr>
        <p:spPr>
          <a:xfrm>
            <a:off x="1374711" y="690466"/>
            <a:ext cx="9144000" cy="2313992"/>
          </a:xfrm>
        </p:spPr>
        <p:txBody>
          <a:bodyPr>
            <a:normAutofit/>
          </a:bodyPr>
          <a:lstStyle/>
          <a:p>
            <a:r>
              <a:rPr lang="en-IN" sz="4800" b="1" dirty="0">
                <a:latin typeface="Calibri" panose="020F0502020204030204" pitchFamily="34" charset="0"/>
                <a:ea typeface="Calibri" panose="020F0502020204030204" pitchFamily="34" charset="0"/>
                <a:cs typeface="Calibri" panose="020F0502020204030204" pitchFamily="34" charset="0"/>
              </a:rPr>
              <a:t>THROID HEALTH ANALYZER USING XAI</a:t>
            </a:r>
          </a:p>
        </p:txBody>
      </p:sp>
      <p:sp>
        <p:nvSpPr>
          <p:cNvPr id="3" name="Subtitle 2">
            <a:extLst>
              <a:ext uri="{FF2B5EF4-FFF2-40B4-BE49-F238E27FC236}">
                <a16:creationId xmlns:a16="http://schemas.microsoft.com/office/drawing/2014/main" id="{1B49854D-4124-32C7-EF46-60C38ACDF726}"/>
              </a:ext>
            </a:extLst>
          </p:cNvPr>
          <p:cNvSpPr>
            <a:spLocks noGrp="1"/>
          </p:cNvSpPr>
          <p:nvPr>
            <p:ph type="subTitle" idx="1"/>
          </p:nvPr>
        </p:nvSpPr>
        <p:spPr>
          <a:xfrm>
            <a:off x="6161316" y="4236097"/>
            <a:ext cx="5520611" cy="1763485"/>
          </a:xfrm>
        </p:spPr>
        <p:txBody>
          <a:bodyPr>
            <a:normAutofit/>
          </a:bodyPr>
          <a:lstStyle/>
          <a:p>
            <a:pPr algn="l"/>
            <a:r>
              <a:rPr lang="en-IN" dirty="0"/>
              <a:t>S.RAKESH KUMAR(811721104083)</a:t>
            </a:r>
          </a:p>
          <a:p>
            <a:pPr algn="l"/>
            <a:r>
              <a:rPr lang="en-IN" dirty="0"/>
              <a:t>S.VALLIYAPPAN(81172104117)</a:t>
            </a:r>
          </a:p>
          <a:p>
            <a:pPr algn="l"/>
            <a:r>
              <a:rPr lang="en-IN" dirty="0"/>
              <a:t>M.MOHAMMED HUSSAIN(811721104302)</a:t>
            </a:r>
          </a:p>
        </p:txBody>
      </p:sp>
    </p:spTree>
    <p:extLst>
      <p:ext uri="{BB962C8B-B14F-4D97-AF65-F5344CB8AC3E}">
        <p14:creationId xmlns:p14="http://schemas.microsoft.com/office/powerpoint/2010/main" val="2168504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E529-780C-92C5-847B-4DF69579461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Block Diagram</a:t>
            </a:r>
            <a:endParaRPr lang="en-IN" dirty="0"/>
          </a:p>
        </p:txBody>
      </p:sp>
      <p:grpSp>
        <p:nvGrpSpPr>
          <p:cNvPr id="3" name="Group 2">
            <a:extLst>
              <a:ext uri="{FF2B5EF4-FFF2-40B4-BE49-F238E27FC236}">
                <a16:creationId xmlns:a16="http://schemas.microsoft.com/office/drawing/2014/main" id="{288A34AD-B021-5B48-077A-48ED3E4FF9BF}"/>
              </a:ext>
            </a:extLst>
          </p:cNvPr>
          <p:cNvGrpSpPr/>
          <p:nvPr/>
        </p:nvGrpSpPr>
        <p:grpSpPr>
          <a:xfrm>
            <a:off x="1167650" y="2060749"/>
            <a:ext cx="9856700" cy="3584271"/>
            <a:chOff x="1131796" y="2120937"/>
            <a:chExt cx="9856700" cy="2056115"/>
          </a:xfrm>
        </p:grpSpPr>
        <p:sp>
          <p:nvSpPr>
            <p:cNvPr id="4" name="Rectangle 3">
              <a:extLst>
                <a:ext uri="{FF2B5EF4-FFF2-40B4-BE49-F238E27FC236}">
                  <a16:creationId xmlns:a16="http://schemas.microsoft.com/office/drawing/2014/main" id="{BEF01083-1233-9175-2F5D-1A92FF8C2670}"/>
                </a:ext>
              </a:extLst>
            </p:cNvPr>
            <p:cNvSpPr/>
            <p:nvPr/>
          </p:nvSpPr>
          <p:spPr>
            <a:xfrm>
              <a:off x="3987879" y="2120937"/>
              <a:ext cx="1737562" cy="56997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PREPROCESSING </a:t>
              </a:r>
              <a:endParaRPr lang="en-IN" sz="12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D67A2A86-06AF-2CC7-043C-AF6AEF381F43}"/>
                </a:ext>
              </a:extLst>
            </p:cNvPr>
            <p:cNvSpPr/>
            <p:nvPr/>
          </p:nvSpPr>
          <p:spPr>
            <a:xfrm>
              <a:off x="6571805" y="2120937"/>
              <a:ext cx="1737562" cy="56997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FEATURE EXTRACTION</a:t>
              </a:r>
              <a:endParaRPr lang="en-IN" sz="12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DBDE006-7E01-F41D-DC68-A0D52B10C125}"/>
                </a:ext>
              </a:extLst>
            </p:cNvPr>
            <p:cNvSpPr/>
            <p:nvPr/>
          </p:nvSpPr>
          <p:spPr>
            <a:xfrm>
              <a:off x="9155731" y="2120937"/>
              <a:ext cx="1737562" cy="56997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IMAGE SPLITTING</a:t>
              </a:r>
              <a:endParaRPr lang="en-IN" sz="12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CCA5FD5A-331C-57C1-8AD5-85E9ECC5E38C}"/>
                </a:ext>
              </a:extLst>
            </p:cNvPr>
            <p:cNvSpPr/>
            <p:nvPr/>
          </p:nvSpPr>
          <p:spPr>
            <a:xfrm>
              <a:off x="9250934" y="3607076"/>
              <a:ext cx="1737562" cy="56997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CLASSIFICATION</a:t>
              </a:r>
              <a:endParaRPr lang="en-IN" sz="12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8BD7E6D3-210E-87F1-6D88-31B82A3A5773}"/>
                </a:ext>
              </a:extLst>
            </p:cNvPr>
            <p:cNvSpPr/>
            <p:nvPr/>
          </p:nvSpPr>
          <p:spPr>
            <a:xfrm>
              <a:off x="3987879" y="3603472"/>
              <a:ext cx="1737562" cy="56997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PREDICTION</a:t>
              </a:r>
              <a:endParaRPr lang="en-IN" sz="1200" dirty="0">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1ADE180E-86DF-20BC-6434-7E88DAE7BEF9}"/>
                </a:ext>
              </a:extLst>
            </p:cNvPr>
            <p:cNvSpPr/>
            <p:nvPr/>
          </p:nvSpPr>
          <p:spPr>
            <a:xfrm>
              <a:off x="1131796" y="2866168"/>
              <a:ext cx="1737562" cy="56997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INPUT IMAGE</a:t>
              </a:r>
              <a:endParaRPr lang="en-IN" sz="1200" dirty="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53F25A7F-F753-36AD-7107-D215EB9C1D30}"/>
                </a:ext>
              </a:extLst>
            </p:cNvPr>
            <p:cNvSpPr/>
            <p:nvPr/>
          </p:nvSpPr>
          <p:spPr>
            <a:xfrm>
              <a:off x="6571805" y="3603472"/>
              <a:ext cx="1737562" cy="56997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PERFORMANCE ANALYSIS</a:t>
              </a:r>
              <a:endParaRPr lang="en-IN" sz="1200" dirty="0">
                <a:effectLst/>
                <a:latin typeface="Times New Roman" panose="02020603050405020304" pitchFamily="18" charset="0"/>
                <a:ea typeface="Times New Roman" panose="02020603050405020304" pitchFamily="18" charset="0"/>
              </a:endParaRPr>
            </a:p>
          </p:txBody>
        </p:sp>
        <p:cxnSp>
          <p:nvCxnSpPr>
            <p:cNvPr id="11" name="Elbow Connector 12">
              <a:extLst>
                <a:ext uri="{FF2B5EF4-FFF2-40B4-BE49-F238E27FC236}">
                  <a16:creationId xmlns:a16="http://schemas.microsoft.com/office/drawing/2014/main" id="{EEB5B9AE-487A-972B-3A1E-F499F9286BAE}"/>
                </a:ext>
              </a:extLst>
            </p:cNvPr>
            <p:cNvCxnSpPr>
              <a:stCxn id="9" idx="3"/>
              <a:endCxn id="4" idx="1"/>
            </p:cNvCxnSpPr>
            <p:nvPr/>
          </p:nvCxnSpPr>
          <p:spPr>
            <a:xfrm flipV="1">
              <a:off x="2869358" y="2405925"/>
              <a:ext cx="1118521" cy="745231"/>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42FDB0-A026-124D-6AC0-85F93A8020C9}"/>
                </a:ext>
              </a:extLst>
            </p:cNvPr>
            <p:cNvCxnSpPr>
              <a:stCxn id="4" idx="3"/>
              <a:endCxn id="5" idx="1"/>
            </p:cNvCxnSpPr>
            <p:nvPr/>
          </p:nvCxnSpPr>
          <p:spPr>
            <a:xfrm>
              <a:off x="5725441" y="2405925"/>
              <a:ext cx="84636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DDF0020-5056-F1AE-42B1-9423C4BD3CA8}"/>
                </a:ext>
              </a:extLst>
            </p:cNvPr>
            <p:cNvCxnSpPr/>
            <p:nvPr/>
          </p:nvCxnSpPr>
          <p:spPr>
            <a:xfrm>
              <a:off x="8309367" y="2405925"/>
              <a:ext cx="84636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7">
              <a:extLst>
                <a:ext uri="{FF2B5EF4-FFF2-40B4-BE49-F238E27FC236}">
                  <a16:creationId xmlns:a16="http://schemas.microsoft.com/office/drawing/2014/main" id="{FF194ECC-CBCE-B930-7FBC-FCB2E9EABDE2}"/>
                </a:ext>
              </a:extLst>
            </p:cNvPr>
            <p:cNvCxnSpPr>
              <a:stCxn id="6" idx="3"/>
              <a:endCxn id="7" idx="0"/>
            </p:cNvCxnSpPr>
            <p:nvPr/>
          </p:nvCxnSpPr>
          <p:spPr>
            <a:xfrm flipH="1">
              <a:off x="10119715" y="2405925"/>
              <a:ext cx="773578" cy="1201151"/>
            </a:xfrm>
            <a:prstGeom prst="bentConnector4">
              <a:avLst>
                <a:gd name="adj1" fmla="val -29551"/>
                <a:gd name="adj2" fmla="val 6186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55E931-9804-EDFD-4E66-3254AEF9A5FF}"/>
                </a:ext>
              </a:extLst>
            </p:cNvPr>
            <p:cNvCxnSpPr>
              <a:stCxn id="7" idx="1"/>
              <a:endCxn id="10" idx="3"/>
            </p:cNvCxnSpPr>
            <p:nvPr/>
          </p:nvCxnSpPr>
          <p:spPr>
            <a:xfrm flipH="1" flipV="1">
              <a:off x="8309367" y="3888460"/>
              <a:ext cx="941567" cy="36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C86B9A-73EE-FEFD-A245-79A5C6391FAC}"/>
                </a:ext>
              </a:extLst>
            </p:cNvPr>
            <p:cNvCxnSpPr>
              <a:stCxn id="10" idx="1"/>
              <a:endCxn id="8" idx="3"/>
            </p:cNvCxnSpPr>
            <p:nvPr/>
          </p:nvCxnSpPr>
          <p:spPr>
            <a:xfrm flipH="1">
              <a:off x="5725441" y="3888460"/>
              <a:ext cx="84636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698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9E72-50CF-F2C2-445F-DC8280EE05D3}"/>
              </a:ext>
            </a:extLst>
          </p:cNvPr>
          <p:cNvSpPr>
            <a:spLocks noGrp="1"/>
          </p:cNvSpPr>
          <p:nvPr>
            <p:ph type="title"/>
          </p:nvPr>
        </p:nvSpPr>
        <p:spPr>
          <a:xfrm>
            <a:off x="838200" y="365126"/>
            <a:ext cx="10515600" cy="526028"/>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a:t>
            </a:r>
            <a:endParaRPr lang="en-IN" dirty="0"/>
          </a:p>
        </p:txBody>
      </p:sp>
      <p:grpSp>
        <p:nvGrpSpPr>
          <p:cNvPr id="3" name="Group 2">
            <a:extLst>
              <a:ext uri="{FF2B5EF4-FFF2-40B4-BE49-F238E27FC236}">
                <a16:creationId xmlns:a16="http://schemas.microsoft.com/office/drawing/2014/main" id="{6754D178-971F-33D2-CC3A-A775F48C691F}"/>
              </a:ext>
            </a:extLst>
          </p:cNvPr>
          <p:cNvGrpSpPr/>
          <p:nvPr/>
        </p:nvGrpSpPr>
        <p:grpSpPr>
          <a:xfrm>
            <a:off x="2491468" y="1614196"/>
            <a:ext cx="7662929" cy="4738160"/>
            <a:chOff x="2800561" y="1333271"/>
            <a:chExt cx="7662929" cy="4981340"/>
          </a:xfrm>
        </p:grpSpPr>
        <p:sp>
          <p:nvSpPr>
            <p:cNvPr id="4" name="TextBox 4">
              <a:extLst>
                <a:ext uri="{FF2B5EF4-FFF2-40B4-BE49-F238E27FC236}">
                  <a16:creationId xmlns:a16="http://schemas.microsoft.com/office/drawing/2014/main" id="{3E950C61-5C7C-FB4A-3770-38585F2614C0}"/>
                </a:ext>
              </a:extLst>
            </p:cNvPr>
            <p:cNvSpPr txBox="1"/>
            <p:nvPr/>
          </p:nvSpPr>
          <p:spPr>
            <a:xfrm>
              <a:off x="2829978" y="1333271"/>
              <a:ext cx="2104558" cy="476742"/>
            </a:xfrm>
            <a:prstGeom prst="rect">
              <a:avLst/>
            </a:prstGeom>
            <a:noFill/>
            <a:ln>
              <a:solidFill>
                <a:schemeClr val="tx1"/>
              </a:solidFill>
            </a:ln>
          </p:spPr>
          <p:txBody>
            <a:bodyPr wrap="square" rtlCol="0">
              <a:noAutofit/>
            </a:bodyPr>
            <a:lstStyle/>
            <a:p>
              <a:pPr algn="ctr">
                <a:spcAft>
                  <a:spcPts val="0"/>
                </a:spcAft>
              </a:pPr>
              <a:endParaRPr lang="en-US" sz="1200" b="1" kern="1200" dirty="0">
                <a:solidFill>
                  <a:srgbClr val="000000"/>
                </a:solidFill>
                <a:effectLst/>
                <a:latin typeface="Times New Roman" panose="02020603050405020304" pitchFamily="18" charset="0"/>
                <a:ea typeface="Times New Roman" panose="02020603050405020304" pitchFamily="18" charset="0"/>
              </a:endParaRPr>
            </a:p>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Thyroid Image Dataset</a:t>
              </a:r>
              <a:endParaRPr lang="en-IN" sz="12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90AD8431-ED00-6BD0-7BC9-F4FDB80C6593}"/>
                </a:ext>
              </a:extLst>
            </p:cNvPr>
            <p:cNvSpPr/>
            <p:nvPr/>
          </p:nvSpPr>
          <p:spPr>
            <a:xfrm>
              <a:off x="5577222" y="1632989"/>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PREPROCESSING </a:t>
              </a:r>
              <a:endParaRPr lang="en-IN" sz="1200" b="1" dirty="0">
                <a:effectLst/>
                <a:latin typeface="Times New Roman" panose="02020603050405020304" pitchFamily="18" charset="0"/>
                <a:ea typeface="Times New Roman" panose="02020603050405020304" pitchFamily="18" charset="0"/>
              </a:endParaRPr>
            </a:p>
          </p:txBody>
        </p:sp>
        <p:grpSp>
          <p:nvGrpSpPr>
            <p:cNvPr id="6" name="Group 5">
              <a:extLst>
                <a:ext uri="{FF2B5EF4-FFF2-40B4-BE49-F238E27FC236}">
                  <a16:creationId xmlns:a16="http://schemas.microsoft.com/office/drawing/2014/main" id="{94E65CB4-E6C3-31B5-7EBA-15A6FA80402A}"/>
                </a:ext>
              </a:extLst>
            </p:cNvPr>
            <p:cNvGrpSpPr/>
            <p:nvPr/>
          </p:nvGrpSpPr>
          <p:grpSpPr>
            <a:xfrm>
              <a:off x="8447546" y="1506531"/>
              <a:ext cx="2015944" cy="833000"/>
              <a:chOff x="6962125" y="717356"/>
              <a:chExt cx="2494961" cy="1213104"/>
            </a:xfrm>
          </p:grpSpPr>
          <p:sp>
            <p:nvSpPr>
              <p:cNvPr id="40" name="Rectangle 39">
                <a:extLst>
                  <a:ext uri="{FF2B5EF4-FFF2-40B4-BE49-F238E27FC236}">
                    <a16:creationId xmlns:a16="http://schemas.microsoft.com/office/drawing/2014/main" id="{4C870BF3-E581-0334-31DB-4878BF0CD835}"/>
                  </a:ext>
                </a:extLst>
              </p:cNvPr>
              <p:cNvSpPr/>
              <p:nvPr/>
            </p:nvSpPr>
            <p:spPr>
              <a:xfrm>
                <a:off x="6962125" y="717356"/>
                <a:ext cx="2494961" cy="1213104"/>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sp>
            <p:nvSpPr>
              <p:cNvPr id="41" name="Rectangle 40">
                <a:extLst>
                  <a:ext uri="{FF2B5EF4-FFF2-40B4-BE49-F238E27FC236}">
                    <a16:creationId xmlns:a16="http://schemas.microsoft.com/office/drawing/2014/main" id="{56D0BE96-32EF-DEB2-2033-9B7815BE17CF}"/>
                  </a:ext>
                </a:extLst>
              </p:cNvPr>
              <p:cNvSpPr/>
              <p:nvPr/>
            </p:nvSpPr>
            <p:spPr>
              <a:xfrm>
                <a:off x="7052712" y="816886"/>
                <a:ext cx="2313789" cy="46059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Image Resize</a:t>
                </a:r>
                <a:endParaRPr lang="en-IN" sz="1200" b="1" dirty="0">
                  <a:effectLst/>
                  <a:latin typeface="Times New Roman" panose="02020603050405020304" pitchFamily="18" charset="0"/>
                  <a:ea typeface="Times New Roman" panose="02020603050405020304" pitchFamily="18" charset="0"/>
                </a:endParaRPr>
              </a:p>
            </p:txBody>
          </p:sp>
          <p:sp>
            <p:nvSpPr>
              <p:cNvPr id="42" name="Rectangle 41">
                <a:extLst>
                  <a:ext uri="{FF2B5EF4-FFF2-40B4-BE49-F238E27FC236}">
                    <a16:creationId xmlns:a16="http://schemas.microsoft.com/office/drawing/2014/main" id="{30D12072-8B31-C4ED-9771-3DD9515BDF4B}"/>
                  </a:ext>
                </a:extLst>
              </p:cNvPr>
              <p:cNvSpPr/>
              <p:nvPr/>
            </p:nvSpPr>
            <p:spPr>
              <a:xfrm>
                <a:off x="7052712" y="1389658"/>
                <a:ext cx="2313789" cy="46059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Gray Scale Conversion</a:t>
                </a:r>
                <a:endParaRPr lang="en-IN" sz="1200" b="1" dirty="0">
                  <a:effectLst/>
                  <a:latin typeface="Times New Roman" panose="02020603050405020304" pitchFamily="18" charset="0"/>
                  <a:ea typeface="Times New Roman" panose="02020603050405020304" pitchFamily="18" charset="0"/>
                </a:endParaRPr>
              </a:p>
            </p:txBody>
          </p:sp>
        </p:grpSp>
        <p:cxnSp>
          <p:nvCxnSpPr>
            <p:cNvPr id="7" name="Straight Arrow Connector 6">
              <a:extLst>
                <a:ext uri="{FF2B5EF4-FFF2-40B4-BE49-F238E27FC236}">
                  <a16:creationId xmlns:a16="http://schemas.microsoft.com/office/drawing/2014/main" id="{87A6D0BF-B116-2A84-A9F3-88A4521E6BEE}"/>
                </a:ext>
              </a:extLst>
            </p:cNvPr>
            <p:cNvCxnSpPr/>
            <p:nvPr/>
          </p:nvCxnSpPr>
          <p:spPr>
            <a:xfrm>
              <a:off x="7698450" y="1923031"/>
              <a:ext cx="74909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3FAB1FD-D36E-A175-3309-0C0DF837EF74}"/>
                </a:ext>
              </a:extLst>
            </p:cNvPr>
            <p:cNvCxnSpPr/>
            <p:nvPr/>
          </p:nvCxnSpPr>
          <p:spPr>
            <a:xfrm>
              <a:off x="6637836" y="2213074"/>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DD61AD9-137A-7DB3-79C3-3A05B0363D1C}"/>
                </a:ext>
              </a:extLst>
            </p:cNvPr>
            <p:cNvSpPr/>
            <p:nvPr/>
          </p:nvSpPr>
          <p:spPr>
            <a:xfrm>
              <a:off x="5544290" y="2650490"/>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FEATURE EXTRACTION</a:t>
              </a:r>
              <a:endParaRPr lang="en-IN" sz="1200" b="1" dirty="0">
                <a:effectLst/>
                <a:latin typeface="Times New Roman" panose="02020603050405020304" pitchFamily="18" charset="0"/>
                <a:ea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CFC358C4-587E-813B-667F-A25899BD67E9}"/>
                </a:ext>
              </a:extLst>
            </p:cNvPr>
            <p:cNvCxnSpPr/>
            <p:nvPr/>
          </p:nvCxnSpPr>
          <p:spPr>
            <a:xfrm>
              <a:off x="6589488" y="3230576"/>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CA7F80B-C9F0-10B0-0256-AE0953225F09}"/>
                </a:ext>
              </a:extLst>
            </p:cNvPr>
            <p:cNvSpPr/>
            <p:nvPr/>
          </p:nvSpPr>
          <p:spPr>
            <a:xfrm>
              <a:off x="5577222" y="3698892"/>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IMAGE SPLITTING</a:t>
              </a:r>
              <a:endParaRPr lang="en-IN" sz="1200" b="1" dirty="0">
                <a:effectLst/>
                <a:latin typeface="Times New Roman" panose="02020603050405020304" pitchFamily="18" charset="0"/>
                <a:ea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6968F796-ECC4-E6C2-AC6E-7ED7642B0608}"/>
                </a:ext>
              </a:extLst>
            </p:cNvPr>
            <p:cNvCxnSpPr/>
            <p:nvPr/>
          </p:nvCxnSpPr>
          <p:spPr>
            <a:xfrm>
              <a:off x="6589488" y="4278979"/>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D6D1071-F6A8-16B7-5BB5-1A9F4EF85147}"/>
                </a:ext>
              </a:extLst>
            </p:cNvPr>
            <p:cNvSpPr/>
            <p:nvPr/>
          </p:nvSpPr>
          <p:spPr>
            <a:xfrm>
              <a:off x="5577222" y="4743050"/>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CLASSIFICATION</a:t>
              </a:r>
              <a:endParaRPr lang="en-IN" sz="1200" b="1" dirty="0">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67454B11-6048-0FEB-95D9-497F0BEEBAED}"/>
                </a:ext>
              </a:extLst>
            </p:cNvPr>
            <p:cNvSpPr/>
            <p:nvPr/>
          </p:nvSpPr>
          <p:spPr>
            <a:xfrm>
              <a:off x="5577222" y="5734526"/>
              <a:ext cx="2121229" cy="580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PERFORMANCE ANALYSIS</a:t>
              </a:r>
              <a:endParaRPr lang="en-IN" sz="1200" b="1" dirty="0">
                <a:effectLst/>
                <a:latin typeface="Times New Roman" panose="02020603050405020304" pitchFamily="18" charset="0"/>
                <a:ea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873F83B9-5935-5CE3-2F60-9DCCCFEAEAFD}"/>
                </a:ext>
              </a:extLst>
            </p:cNvPr>
            <p:cNvCxnSpPr/>
            <p:nvPr/>
          </p:nvCxnSpPr>
          <p:spPr>
            <a:xfrm>
              <a:off x="6589488" y="5291250"/>
              <a:ext cx="0" cy="4374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BF6B6B-60AD-C625-9927-2DE205AD7C49}"/>
                </a:ext>
              </a:extLst>
            </p:cNvPr>
            <p:cNvSpPr/>
            <p:nvPr/>
          </p:nvSpPr>
          <p:spPr>
            <a:xfrm>
              <a:off x="3362318" y="2517342"/>
              <a:ext cx="1639410" cy="999255"/>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endParaRPr lang="en-IN"/>
            </a:p>
          </p:txBody>
        </p:sp>
        <p:cxnSp>
          <p:nvCxnSpPr>
            <p:cNvPr id="17" name="Elbow Connector 3">
              <a:extLst>
                <a:ext uri="{FF2B5EF4-FFF2-40B4-BE49-F238E27FC236}">
                  <a16:creationId xmlns:a16="http://schemas.microsoft.com/office/drawing/2014/main" id="{6DBA6B27-4F8C-A139-A03F-9B80F02BBE76}"/>
                </a:ext>
              </a:extLst>
            </p:cNvPr>
            <p:cNvCxnSpPr>
              <a:stCxn id="9" idx="1"/>
              <a:endCxn id="16" idx="3"/>
            </p:cNvCxnSpPr>
            <p:nvPr/>
          </p:nvCxnSpPr>
          <p:spPr>
            <a:xfrm rot="10800000" flipV="1">
              <a:off x="5001728" y="2940532"/>
              <a:ext cx="542562" cy="76437"/>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EFCD8C3-1F43-C359-42CC-2124DE36BB8A}"/>
                </a:ext>
              </a:extLst>
            </p:cNvPr>
            <p:cNvSpPr/>
            <p:nvPr/>
          </p:nvSpPr>
          <p:spPr>
            <a:xfrm>
              <a:off x="3463847" y="2618808"/>
              <a:ext cx="1462204" cy="261766"/>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LBP</a:t>
              </a:r>
              <a:endParaRPr lang="en-IN" sz="1200" b="1" dirty="0">
                <a:effectLst/>
                <a:latin typeface="Times New Roman" panose="02020603050405020304" pitchFamily="18" charset="0"/>
                <a:ea typeface="Times New Roman" panose="02020603050405020304" pitchFamily="18" charset="0"/>
              </a:endParaRPr>
            </a:p>
          </p:txBody>
        </p:sp>
        <p:grpSp>
          <p:nvGrpSpPr>
            <p:cNvPr id="19" name="Group 18">
              <a:extLst>
                <a:ext uri="{FF2B5EF4-FFF2-40B4-BE49-F238E27FC236}">
                  <a16:creationId xmlns:a16="http://schemas.microsoft.com/office/drawing/2014/main" id="{852ABBA9-E377-BC9F-4475-1EC08C414E56}"/>
                </a:ext>
              </a:extLst>
            </p:cNvPr>
            <p:cNvGrpSpPr/>
            <p:nvPr/>
          </p:nvGrpSpPr>
          <p:grpSpPr>
            <a:xfrm>
              <a:off x="8655156" y="3324066"/>
              <a:ext cx="1808334" cy="716929"/>
              <a:chOff x="7223727" y="2983139"/>
              <a:chExt cx="1866039" cy="1232862"/>
            </a:xfrm>
          </p:grpSpPr>
          <p:sp>
            <p:nvSpPr>
              <p:cNvPr id="37" name="Rectangle 36">
                <a:extLst>
                  <a:ext uri="{FF2B5EF4-FFF2-40B4-BE49-F238E27FC236}">
                    <a16:creationId xmlns:a16="http://schemas.microsoft.com/office/drawing/2014/main" id="{8CCB2181-5A34-E3CD-F5D6-0F852D732AC7}"/>
                  </a:ext>
                </a:extLst>
              </p:cNvPr>
              <p:cNvSpPr/>
              <p:nvPr/>
            </p:nvSpPr>
            <p:spPr>
              <a:xfrm>
                <a:off x="7223727" y="2983139"/>
                <a:ext cx="1866039" cy="1232862"/>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38" name="Rectangle 37">
                <a:extLst>
                  <a:ext uri="{FF2B5EF4-FFF2-40B4-BE49-F238E27FC236}">
                    <a16:creationId xmlns:a16="http://schemas.microsoft.com/office/drawing/2014/main" id="{9A888305-95FC-F2C5-413E-C3021B5BF973}"/>
                  </a:ext>
                </a:extLst>
              </p:cNvPr>
              <p:cNvSpPr/>
              <p:nvPr/>
            </p:nvSpPr>
            <p:spPr>
              <a:xfrm>
                <a:off x="7414389" y="3215180"/>
                <a:ext cx="1485097" cy="37896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Test Image</a:t>
                </a:r>
                <a:endParaRPr lang="en-IN" sz="1200" b="1" dirty="0">
                  <a:effectLst/>
                  <a:latin typeface="Times New Roman" panose="02020603050405020304" pitchFamily="18" charset="0"/>
                  <a:ea typeface="Times New Roman" panose="02020603050405020304" pitchFamily="18" charset="0"/>
                </a:endParaRPr>
              </a:p>
            </p:txBody>
          </p:sp>
          <p:sp>
            <p:nvSpPr>
              <p:cNvPr id="39" name="Rectangle 38">
                <a:extLst>
                  <a:ext uri="{FF2B5EF4-FFF2-40B4-BE49-F238E27FC236}">
                    <a16:creationId xmlns:a16="http://schemas.microsoft.com/office/drawing/2014/main" id="{A73AFBB0-23E5-D5B1-7772-B17E84DE5B4B}"/>
                  </a:ext>
                </a:extLst>
              </p:cNvPr>
              <p:cNvSpPr/>
              <p:nvPr/>
            </p:nvSpPr>
            <p:spPr>
              <a:xfrm>
                <a:off x="7414389" y="3664171"/>
                <a:ext cx="1485097" cy="37896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Train Image</a:t>
                </a:r>
                <a:endParaRPr lang="en-IN" sz="1200" b="1" dirty="0">
                  <a:effectLst/>
                  <a:latin typeface="Times New Roman" panose="02020603050405020304" pitchFamily="18" charset="0"/>
                  <a:ea typeface="Times New Roman" panose="02020603050405020304" pitchFamily="18" charset="0"/>
                </a:endParaRPr>
              </a:p>
            </p:txBody>
          </p:sp>
        </p:grpSp>
        <p:grpSp>
          <p:nvGrpSpPr>
            <p:cNvPr id="20" name="Group 19">
              <a:extLst>
                <a:ext uri="{FF2B5EF4-FFF2-40B4-BE49-F238E27FC236}">
                  <a16:creationId xmlns:a16="http://schemas.microsoft.com/office/drawing/2014/main" id="{9F56190F-5755-26C8-E714-4CA4CCE1E3B7}"/>
                </a:ext>
              </a:extLst>
            </p:cNvPr>
            <p:cNvGrpSpPr/>
            <p:nvPr/>
          </p:nvGrpSpPr>
          <p:grpSpPr>
            <a:xfrm>
              <a:off x="3738931" y="4129077"/>
              <a:ext cx="1358297" cy="1055693"/>
              <a:chOff x="2230292" y="4051435"/>
              <a:chExt cx="1866039" cy="1615569"/>
            </a:xfrm>
          </p:grpSpPr>
          <p:sp>
            <p:nvSpPr>
              <p:cNvPr id="34" name="Rectangle 33">
                <a:extLst>
                  <a:ext uri="{FF2B5EF4-FFF2-40B4-BE49-F238E27FC236}">
                    <a16:creationId xmlns:a16="http://schemas.microsoft.com/office/drawing/2014/main" id="{2967AF07-16B3-A576-091D-7DEB85E441B8}"/>
                  </a:ext>
                </a:extLst>
              </p:cNvPr>
              <p:cNvSpPr/>
              <p:nvPr/>
            </p:nvSpPr>
            <p:spPr>
              <a:xfrm>
                <a:off x="2230292" y="4051435"/>
                <a:ext cx="1866039" cy="1615569"/>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35" name="Rectangle 34">
                <a:extLst>
                  <a:ext uri="{FF2B5EF4-FFF2-40B4-BE49-F238E27FC236}">
                    <a16:creationId xmlns:a16="http://schemas.microsoft.com/office/drawing/2014/main" id="{63743594-8158-0EF1-320C-D157489506B2}"/>
                  </a:ext>
                </a:extLst>
              </p:cNvPr>
              <p:cNvSpPr/>
              <p:nvPr/>
            </p:nvSpPr>
            <p:spPr>
              <a:xfrm>
                <a:off x="2427194" y="4204316"/>
                <a:ext cx="1485097" cy="76491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Deep Learning</a:t>
                </a:r>
                <a:endParaRPr lang="en-IN" sz="1200" b="1" dirty="0">
                  <a:effectLst/>
                  <a:latin typeface="Times New Roman" panose="02020603050405020304" pitchFamily="18" charset="0"/>
                  <a:ea typeface="Times New Roman" panose="02020603050405020304" pitchFamily="18" charset="0"/>
                </a:endParaRPr>
              </a:p>
            </p:txBody>
          </p:sp>
          <p:sp>
            <p:nvSpPr>
              <p:cNvPr id="36" name="Rectangle 35">
                <a:extLst>
                  <a:ext uri="{FF2B5EF4-FFF2-40B4-BE49-F238E27FC236}">
                    <a16:creationId xmlns:a16="http://schemas.microsoft.com/office/drawing/2014/main" id="{1F01EF5F-CAA0-CB85-2C94-63858A81C4A4}"/>
                  </a:ext>
                </a:extLst>
              </p:cNvPr>
              <p:cNvSpPr/>
              <p:nvPr/>
            </p:nvSpPr>
            <p:spPr>
              <a:xfrm>
                <a:off x="2427194" y="5113910"/>
                <a:ext cx="1485097" cy="37896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CNN</a:t>
                </a:r>
                <a:endParaRPr lang="en-IN" sz="1200" b="1" dirty="0">
                  <a:effectLst/>
                  <a:latin typeface="Times New Roman" panose="02020603050405020304" pitchFamily="18" charset="0"/>
                  <a:ea typeface="Times New Roman" panose="02020603050405020304" pitchFamily="18" charset="0"/>
                </a:endParaRPr>
              </a:p>
            </p:txBody>
          </p:sp>
        </p:grpSp>
        <p:sp>
          <p:nvSpPr>
            <p:cNvPr id="21" name="TextBox 20">
              <a:extLst>
                <a:ext uri="{FF2B5EF4-FFF2-40B4-BE49-F238E27FC236}">
                  <a16:creationId xmlns:a16="http://schemas.microsoft.com/office/drawing/2014/main" id="{7E9BFED6-ED5A-070C-2A95-CE6D1D99E2A1}"/>
                </a:ext>
              </a:extLst>
            </p:cNvPr>
            <p:cNvSpPr txBox="1"/>
            <p:nvPr/>
          </p:nvSpPr>
          <p:spPr>
            <a:xfrm>
              <a:off x="2800561" y="5750863"/>
              <a:ext cx="2201167" cy="338554"/>
            </a:xfrm>
            <a:prstGeom prst="rect">
              <a:avLst/>
            </a:prstGeom>
            <a:solidFill>
              <a:schemeClr val="accent1">
                <a:lumMod val="60000"/>
                <a:lumOff val="40000"/>
              </a:schemeClr>
            </a:solidFill>
            <a:ln>
              <a:solidFill>
                <a:schemeClr val="accent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Affected or not</a:t>
              </a:r>
              <a:endParaRPr lang="en-IN" sz="1600" b="1" dirty="0">
                <a:latin typeface="Times New Roman" panose="02020603050405020304" pitchFamily="18" charset="0"/>
                <a:cs typeface="Times New Roman" panose="02020603050405020304" pitchFamily="18" charset="0"/>
              </a:endParaRPr>
            </a:p>
          </p:txBody>
        </p:sp>
        <p:cxnSp>
          <p:nvCxnSpPr>
            <p:cNvPr id="22" name="Elbow Connector 4">
              <a:extLst>
                <a:ext uri="{FF2B5EF4-FFF2-40B4-BE49-F238E27FC236}">
                  <a16:creationId xmlns:a16="http://schemas.microsoft.com/office/drawing/2014/main" id="{675B8F3C-FD32-231D-51B6-110CEC8707A5}"/>
                </a:ext>
              </a:extLst>
            </p:cNvPr>
            <p:cNvCxnSpPr>
              <a:stCxn id="4" idx="3"/>
              <a:endCxn id="5" idx="1"/>
            </p:cNvCxnSpPr>
            <p:nvPr/>
          </p:nvCxnSpPr>
          <p:spPr>
            <a:xfrm>
              <a:off x="4934536" y="1571642"/>
              <a:ext cx="642686" cy="351390"/>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12">
              <a:extLst>
                <a:ext uri="{FF2B5EF4-FFF2-40B4-BE49-F238E27FC236}">
                  <a16:creationId xmlns:a16="http://schemas.microsoft.com/office/drawing/2014/main" id="{326E4D1D-B7A8-C77D-467F-271915293211}"/>
                </a:ext>
              </a:extLst>
            </p:cNvPr>
            <p:cNvCxnSpPr>
              <a:stCxn id="11" idx="3"/>
              <a:endCxn id="37" idx="1"/>
            </p:cNvCxnSpPr>
            <p:nvPr/>
          </p:nvCxnSpPr>
          <p:spPr>
            <a:xfrm flipV="1">
              <a:off x="7698450" y="3682531"/>
              <a:ext cx="956706" cy="30640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18">
              <a:extLst>
                <a:ext uri="{FF2B5EF4-FFF2-40B4-BE49-F238E27FC236}">
                  <a16:creationId xmlns:a16="http://schemas.microsoft.com/office/drawing/2014/main" id="{CBED01AF-F773-6763-D0F0-2A87E472E3BA}"/>
                </a:ext>
              </a:extLst>
            </p:cNvPr>
            <p:cNvCxnSpPr>
              <a:stCxn id="13" idx="1"/>
              <a:endCxn id="34" idx="3"/>
            </p:cNvCxnSpPr>
            <p:nvPr/>
          </p:nvCxnSpPr>
          <p:spPr>
            <a:xfrm rot="10800000">
              <a:off x="5097228" y="4656925"/>
              <a:ext cx="479994" cy="376169"/>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784CCBF9-5990-095E-5C7D-60F9FBAA8AE8}"/>
                </a:ext>
              </a:extLst>
            </p:cNvPr>
            <p:cNvGrpSpPr/>
            <p:nvPr/>
          </p:nvGrpSpPr>
          <p:grpSpPr>
            <a:xfrm>
              <a:off x="8440050" y="4698100"/>
              <a:ext cx="1798050" cy="1448412"/>
              <a:chOff x="6941464" y="3592791"/>
              <a:chExt cx="1712568" cy="1919260"/>
            </a:xfrm>
          </p:grpSpPr>
          <p:sp>
            <p:nvSpPr>
              <p:cNvPr id="31" name="Rectangle 30">
                <a:extLst>
                  <a:ext uri="{FF2B5EF4-FFF2-40B4-BE49-F238E27FC236}">
                    <a16:creationId xmlns:a16="http://schemas.microsoft.com/office/drawing/2014/main" id="{85542F08-6CCA-EEEC-92AF-530C229E7BC2}"/>
                  </a:ext>
                </a:extLst>
              </p:cNvPr>
              <p:cNvSpPr/>
              <p:nvPr/>
            </p:nvSpPr>
            <p:spPr>
              <a:xfrm>
                <a:off x="6941464" y="3592791"/>
                <a:ext cx="1712568" cy="1919260"/>
              </a:xfrm>
              <a:prstGeom prst="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32" name="Rectangle 31">
                <a:extLst>
                  <a:ext uri="{FF2B5EF4-FFF2-40B4-BE49-F238E27FC236}">
                    <a16:creationId xmlns:a16="http://schemas.microsoft.com/office/drawing/2014/main" id="{9B5A23F9-83C3-1EC5-4C39-D3ADACACAA3D}"/>
                  </a:ext>
                </a:extLst>
              </p:cNvPr>
              <p:cNvSpPr/>
              <p:nvPr/>
            </p:nvSpPr>
            <p:spPr>
              <a:xfrm>
                <a:off x="7059785" y="3695590"/>
                <a:ext cx="1485097" cy="378962"/>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Accuracy</a:t>
                </a:r>
                <a:endParaRPr lang="en-IN" sz="1200" b="1" dirty="0">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CF6F2351-D60D-12A7-320F-9028E3AD2E24}"/>
                  </a:ext>
                </a:extLst>
              </p:cNvPr>
              <p:cNvSpPr/>
              <p:nvPr/>
            </p:nvSpPr>
            <p:spPr>
              <a:xfrm>
                <a:off x="7059785" y="4122694"/>
                <a:ext cx="1485097" cy="378962"/>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Error rate</a:t>
                </a:r>
                <a:endParaRPr lang="en-IN" sz="1200" b="1" dirty="0">
                  <a:effectLst/>
                  <a:latin typeface="Times New Roman" panose="02020603050405020304" pitchFamily="18" charset="0"/>
                  <a:ea typeface="Times New Roman" panose="02020603050405020304" pitchFamily="18" charset="0"/>
                </a:endParaRPr>
              </a:p>
            </p:txBody>
          </p:sp>
        </p:grpSp>
        <p:cxnSp>
          <p:nvCxnSpPr>
            <p:cNvPr id="26" name="Elbow Connector 22">
              <a:extLst>
                <a:ext uri="{FF2B5EF4-FFF2-40B4-BE49-F238E27FC236}">
                  <a16:creationId xmlns:a16="http://schemas.microsoft.com/office/drawing/2014/main" id="{4A9D76D0-5829-1295-690F-E984B16C8BB6}"/>
                </a:ext>
              </a:extLst>
            </p:cNvPr>
            <p:cNvCxnSpPr>
              <a:stCxn id="14" idx="1"/>
              <a:endCxn id="21" idx="0"/>
            </p:cNvCxnSpPr>
            <p:nvPr/>
          </p:nvCxnSpPr>
          <p:spPr>
            <a:xfrm rot="10800000">
              <a:off x="3901146" y="5750863"/>
              <a:ext cx="1676077" cy="273706"/>
            </a:xfrm>
            <a:prstGeom prst="bentConnector4">
              <a:avLst>
                <a:gd name="adj1" fmla="val 17168"/>
                <a:gd name="adj2" fmla="val 18352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CBFBE00-ED12-E9E0-B15E-AD552D009FD1}"/>
                </a:ext>
              </a:extLst>
            </p:cNvPr>
            <p:cNvSpPr/>
            <p:nvPr/>
          </p:nvSpPr>
          <p:spPr>
            <a:xfrm>
              <a:off x="3456651" y="2998270"/>
              <a:ext cx="1464448" cy="40237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Mean, Median, Variance</a:t>
              </a:r>
              <a:endParaRPr lang="en-IN" sz="1200" b="1" dirty="0">
                <a:effectLst/>
                <a:latin typeface="Times New Roman" panose="02020603050405020304" pitchFamily="18" charset="0"/>
                <a:ea typeface="Times New Roman" panose="02020603050405020304" pitchFamily="18" charset="0"/>
              </a:endParaRPr>
            </a:p>
          </p:txBody>
        </p:sp>
        <p:sp>
          <p:nvSpPr>
            <p:cNvPr id="28" name="Rectangle 27">
              <a:extLst>
                <a:ext uri="{FF2B5EF4-FFF2-40B4-BE49-F238E27FC236}">
                  <a16:creationId xmlns:a16="http://schemas.microsoft.com/office/drawing/2014/main" id="{84EBF2CB-296A-A911-C939-E9175D625B74}"/>
                </a:ext>
              </a:extLst>
            </p:cNvPr>
            <p:cNvSpPr/>
            <p:nvPr/>
          </p:nvSpPr>
          <p:spPr>
            <a:xfrm>
              <a:off x="8564277" y="5424513"/>
              <a:ext cx="1559225" cy="285992"/>
            </a:xfrm>
            <a:prstGeom prst="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Recommendations</a:t>
              </a:r>
              <a:endParaRPr lang="en-IN" sz="1200" b="1" dirty="0">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6B88C056-DA2A-45D7-B364-970F845CC087}"/>
                </a:ext>
              </a:extLst>
            </p:cNvPr>
            <p:cNvSpPr/>
            <p:nvPr/>
          </p:nvSpPr>
          <p:spPr>
            <a:xfrm>
              <a:off x="8564277" y="5755109"/>
              <a:ext cx="1559225" cy="285992"/>
            </a:xfrm>
            <a:prstGeom prst="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a:solidFill>
                    <a:srgbClr val="000000"/>
                  </a:solidFill>
                  <a:effectLst/>
                  <a:latin typeface="Times New Roman" panose="02020603050405020304" pitchFamily="18" charset="0"/>
                  <a:ea typeface="Times New Roman" panose="02020603050405020304" pitchFamily="18" charset="0"/>
                </a:rPr>
                <a:t>View Medicines</a:t>
              </a:r>
              <a:endParaRPr lang="en-IN" sz="1200" b="1" dirty="0">
                <a:effectLst/>
                <a:latin typeface="Times New Roman" panose="02020603050405020304" pitchFamily="18" charset="0"/>
                <a:ea typeface="Times New Roman" panose="02020603050405020304" pitchFamily="18" charset="0"/>
              </a:endParaRPr>
            </a:p>
          </p:txBody>
        </p:sp>
        <p:cxnSp>
          <p:nvCxnSpPr>
            <p:cNvPr id="30" name="Elbow Connector 21">
              <a:extLst>
                <a:ext uri="{FF2B5EF4-FFF2-40B4-BE49-F238E27FC236}">
                  <a16:creationId xmlns:a16="http://schemas.microsoft.com/office/drawing/2014/main" id="{9EB6ACBF-5885-0443-6B7E-5E8C57E8EE8B}"/>
                </a:ext>
              </a:extLst>
            </p:cNvPr>
            <p:cNvCxnSpPr>
              <a:stCxn id="14" idx="3"/>
            </p:cNvCxnSpPr>
            <p:nvPr/>
          </p:nvCxnSpPr>
          <p:spPr>
            <a:xfrm flipV="1">
              <a:off x="7698450" y="5323135"/>
              <a:ext cx="822291" cy="70143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219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9A52-06CE-482E-5E32-FB94DB0F9E0A}"/>
              </a:ext>
            </a:extLst>
          </p:cNvPr>
          <p:cNvSpPr>
            <a:spLocks noGrp="1"/>
          </p:cNvSpPr>
          <p:nvPr>
            <p:ph type="ctrTitle"/>
          </p:nvPr>
        </p:nvSpPr>
        <p:spPr>
          <a:xfrm>
            <a:off x="1524000" y="186612"/>
            <a:ext cx="9144000" cy="1045029"/>
          </a:xfrm>
        </p:spPr>
        <p:txBody>
          <a:bodyPr>
            <a:normAutofit/>
          </a:bodyPr>
          <a:lstStyle/>
          <a:p>
            <a:r>
              <a:rPr lang="en-US" b="1" dirty="0">
                <a:latin typeface="Times New Roman" panose="02020603050405020304" pitchFamily="18" charset="0"/>
                <a:cs typeface="Times New Roman" panose="02020603050405020304" pitchFamily="18" charset="0"/>
              </a:rPr>
              <a:t>Modules</a:t>
            </a:r>
            <a:endParaRPr lang="en-IN" dirty="0"/>
          </a:p>
        </p:txBody>
      </p:sp>
      <p:sp>
        <p:nvSpPr>
          <p:cNvPr id="5" name="Subtitle 4">
            <a:extLst>
              <a:ext uri="{FF2B5EF4-FFF2-40B4-BE49-F238E27FC236}">
                <a16:creationId xmlns:a16="http://schemas.microsoft.com/office/drawing/2014/main" id="{7E7B852B-F3F0-F225-8E53-85D8F3F4D2A2}"/>
              </a:ext>
            </a:extLst>
          </p:cNvPr>
          <p:cNvSpPr>
            <a:spLocks noGrp="1"/>
          </p:cNvSpPr>
          <p:nvPr>
            <p:ph type="subTitle" idx="1"/>
          </p:nvPr>
        </p:nvSpPr>
        <p:spPr>
          <a:xfrm>
            <a:off x="1458686" y="1400012"/>
            <a:ext cx="9144000" cy="4758191"/>
          </a:xfrm>
        </p:spPr>
        <p:txBody>
          <a:bodyPr>
            <a:normAutofit/>
          </a:bodyPr>
          <a:lstStyle/>
          <a:p>
            <a:pPr marL="342900" lvl="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Image selection</a:t>
            </a:r>
            <a:endParaRPr lang="en-IN" sz="2400" dirty="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Image preprocessing</a:t>
            </a:r>
          </a:p>
          <a:p>
            <a:pPr marL="342900" lvl="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 extraction</a:t>
            </a:r>
            <a:endParaRPr lang="en-IN" sz="2400" dirty="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Image Splitting</a:t>
            </a:r>
          </a:p>
          <a:p>
            <a:pPr marL="342900" lvl="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Classification</a:t>
            </a:r>
          </a:p>
          <a:p>
            <a:pPr marL="342900" lvl="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Prediction</a:t>
            </a:r>
            <a:endParaRPr lang="en-IN" sz="2400" dirty="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Performance Analysis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40523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E439-3A80-0F29-4C0C-F74E9A8720B4}"/>
              </a:ext>
            </a:extLst>
          </p:cNvPr>
          <p:cNvSpPr>
            <a:spLocks noGrp="1"/>
          </p:cNvSpPr>
          <p:nvPr>
            <p:ph type="ctrTitle"/>
          </p:nvPr>
        </p:nvSpPr>
        <p:spPr>
          <a:xfrm>
            <a:off x="1402702" y="133318"/>
            <a:ext cx="9144000" cy="911711"/>
          </a:xfrm>
        </p:spPr>
        <p:txBody>
          <a:bodyPr>
            <a:normAutofit fontScale="90000"/>
          </a:bodyPr>
          <a:lstStyle/>
          <a:p>
            <a:r>
              <a:rPr lang="en-IN" b="1" dirty="0">
                <a:latin typeface="Bahnschrift Condensed" panose="020B0502040204020203" pitchFamily="34" charset="0"/>
              </a:rPr>
              <a:t>Image Selection</a:t>
            </a:r>
          </a:p>
        </p:txBody>
      </p:sp>
      <p:sp>
        <p:nvSpPr>
          <p:cNvPr id="3" name="Subtitle 2">
            <a:extLst>
              <a:ext uri="{FF2B5EF4-FFF2-40B4-BE49-F238E27FC236}">
                <a16:creationId xmlns:a16="http://schemas.microsoft.com/office/drawing/2014/main" id="{494B0C9A-0897-6EFB-946D-48F63AFD2C1C}"/>
              </a:ext>
            </a:extLst>
          </p:cNvPr>
          <p:cNvSpPr>
            <a:spLocks noGrp="1"/>
          </p:cNvSpPr>
          <p:nvPr>
            <p:ph type="subTitle" idx="1"/>
          </p:nvPr>
        </p:nvSpPr>
        <p:spPr>
          <a:xfrm>
            <a:off x="1402702" y="1241392"/>
            <a:ext cx="9144000" cy="4459611"/>
          </a:xfrm>
        </p:spPr>
        <p:txBody>
          <a:bodyPr>
            <a:normAutofit/>
          </a:bodyPr>
          <a:lstStyle/>
          <a:p>
            <a:pPr marL="342900" lvl="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dataset, thyroid disease dataset is implemented as input. The dataset is taken from dataset repository. The input dataset is in the format ‘.</a:t>
            </a:r>
            <a:r>
              <a:rPr lang="en-IN" sz="2000" dirty="0" err="1">
                <a:latin typeface="Times New Roman" panose="02020603050405020304" pitchFamily="18" charset="0"/>
                <a:cs typeface="Times New Roman" panose="02020603050405020304" pitchFamily="18" charset="0"/>
              </a:rPr>
              <a:t>png</a:t>
            </a:r>
            <a:r>
              <a:rPr lang="en-IN" sz="2000" dirty="0">
                <a:latin typeface="Times New Roman" panose="02020603050405020304" pitchFamily="18" charset="0"/>
                <a:cs typeface="Times New Roman" panose="02020603050405020304" pitchFamily="18" charset="0"/>
              </a:rPr>
              <a:t>, ‘.jpg.</a:t>
            </a:r>
          </a:p>
          <a:p>
            <a:pPr marL="342900" lvl="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this step, we have to read or load the input image by using the </a:t>
            </a:r>
            <a:r>
              <a:rPr lang="en-IN" sz="2000" dirty="0" err="1">
                <a:latin typeface="Times New Roman" panose="02020603050405020304" pitchFamily="18" charset="0"/>
                <a:cs typeface="Times New Roman" panose="02020603050405020304" pitchFamily="18" charset="0"/>
              </a:rPr>
              <a:t>imread</a:t>
            </a:r>
            <a:r>
              <a:rPr lang="en-IN" sz="2000" dirty="0">
                <a:latin typeface="Times New Roman" panose="02020603050405020304" pitchFamily="18" charset="0"/>
                <a:cs typeface="Times New Roman" panose="02020603050405020304" pitchFamily="18" charset="0"/>
              </a:rPr>
              <a:t> () function.</a:t>
            </a:r>
          </a:p>
          <a:p>
            <a:pPr marL="342900" lvl="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our process, we are used the </a:t>
            </a:r>
            <a:r>
              <a:rPr lang="en-IN" sz="2000" dirty="0" err="1">
                <a:latin typeface="Times New Roman" panose="02020603050405020304" pitchFamily="18" charset="0"/>
                <a:cs typeface="Times New Roman" panose="02020603050405020304" pitchFamily="18" charset="0"/>
              </a:rPr>
              <a:t>kinter</a:t>
            </a:r>
            <a:r>
              <a:rPr lang="en-IN" sz="2000" dirty="0">
                <a:latin typeface="Times New Roman" panose="02020603050405020304" pitchFamily="18" charset="0"/>
                <a:cs typeface="Times New Roman" panose="02020603050405020304" pitchFamily="18" charset="0"/>
              </a:rPr>
              <a:t> file dialogue box for selecting the input image.</a:t>
            </a:r>
          </a:p>
          <a:p>
            <a:endParaRPr lang="en-IN" dirty="0"/>
          </a:p>
        </p:txBody>
      </p:sp>
    </p:spTree>
    <p:extLst>
      <p:ext uri="{BB962C8B-B14F-4D97-AF65-F5344CB8AC3E}">
        <p14:creationId xmlns:p14="http://schemas.microsoft.com/office/powerpoint/2010/main" val="3274730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8E63-C319-AD92-AE5D-FDF491831803}"/>
              </a:ext>
            </a:extLst>
          </p:cNvPr>
          <p:cNvSpPr>
            <a:spLocks noGrp="1"/>
          </p:cNvSpPr>
          <p:nvPr>
            <p:ph type="ctrTitle"/>
          </p:nvPr>
        </p:nvSpPr>
        <p:spPr>
          <a:xfrm>
            <a:off x="1524000" y="291938"/>
            <a:ext cx="9144000" cy="986356"/>
          </a:xfrm>
        </p:spPr>
        <p:txBody>
          <a:bodyPr>
            <a:normAutofit/>
          </a:bodyPr>
          <a:lstStyle/>
          <a:p>
            <a:r>
              <a:rPr lang="en-US" b="1" dirty="0">
                <a:latin typeface="Times New Roman" panose="02020603050405020304" pitchFamily="18" charset="0"/>
                <a:cs typeface="Times New Roman" panose="02020603050405020304" pitchFamily="18" charset="0"/>
              </a:rPr>
              <a:t>Preprocessing</a:t>
            </a:r>
            <a:endParaRPr lang="en-IN" dirty="0"/>
          </a:p>
        </p:txBody>
      </p:sp>
      <p:sp>
        <p:nvSpPr>
          <p:cNvPr id="3" name="Subtitle 2">
            <a:extLst>
              <a:ext uri="{FF2B5EF4-FFF2-40B4-BE49-F238E27FC236}">
                <a16:creationId xmlns:a16="http://schemas.microsoft.com/office/drawing/2014/main" id="{23CAF51A-622E-877E-1EB6-967FABC4704E}"/>
              </a:ext>
            </a:extLst>
          </p:cNvPr>
          <p:cNvSpPr>
            <a:spLocks noGrp="1"/>
          </p:cNvSpPr>
          <p:nvPr>
            <p:ph type="subTitle" idx="1"/>
          </p:nvPr>
        </p:nvSpPr>
        <p:spPr>
          <a:xfrm>
            <a:off x="1524000" y="1558211"/>
            <a:ext cx="9144000" cy="5159829"/>
          </a:xfrm>
        </p:spPr>
        <p:txBody>
          <a:bodyPr>
            <a:normAutofit fontScale="55000" lnSpcReduction="20000"/>
          </a:bodyPr>
          <a:lstStyle/>
          <a:p>
            <a:pPr marL="571500" lvl="0" indent="-571500" algn="just">
              <a:lnSpc>
                <a:spcPct val="17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 our process, we have to resize the image and convert the image into gray scale.</a:t>
            </a:r>
            <a:endParaRPr lang="en-IN" sz="3600" dirty="0">
              <a:latin typeface="Times New Roman" panose="02020603050405020304" pitchFamily="18" charset="0"/>
              <a:cs typeface="Times New Roman" panose="02020603050405020304" pitchFamily="18" charset="0"/>
            </a:endParaRPr>
          </a:p>
          <a:p>
            <a:pPr marL="571500" lvl="0" indent="-571500" algn="just">
              <a:lnSpc>
                <a:spcPct val="17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resize an image, you </a:t>
            </a:r>
            <a:r>
              <a:rPr lang="en-IN" sz="3600" dirty="0">
                <a:latin typeface="Times New Roman" panose="02020603050405020304" pitchFamily="18" charset="0"/>
                <a:cs typeface="Times New Roman" panose="02020603050405020304" pitchFamily="18" charset="0"/>
              </a:rPr>
              <a:t>call the resize () method on it, passing in a two-integer tuple argument representing the width and height of the resized image. </a:t>
            </a:r>
          </a:p>
          <a:p>
            <a:pPr marL="571500" lvl="0" indent="-571500" algn="just">
              <a:lnSpc>
                <a:spcPct val="17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function doesn't modify the used image; it instead returns another Image with the new dimensions.</a:t>
            </a:r>
            <a:endParaRPr lang="en-IN" sz="3600" dirty="0">
              <a:latin typeface="Times New Roman" panose="02020603050405020304" pitchFamily="18" charset="0"/>
              <a:cs typeface="Times New Roman" panose="02020603050405020304" pitchFamily="18" charset="0"/>
            </a:endParaRPr>
          </a:p>
          <a:p>
            <a:pPr marL="571500" lvl="0" indent="-571500" algn="just">
              <a:lnSpc>
                <a:spcPct val="17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Convert an Image to Grayscale in Python Using the Conversion Formula and the matplotlib Library. </a:t>
            </a:r>
            <a:endParaRPr lang="en-IN" sz="3600" dirty="0">
              <a:latin typeface="Times New Roman" panose="02020603050405020304" pitchFamily="18" charset="0"/>
              <a:cs typeface="Times New Roman" panose="02020603050405020304" pitchFamily="18" charset="0"/>
            </a:endParaRPr>
          </a:p>
          <a:p>
            <a:pPr marL="571500" lvl="0" indent="-571500" algn="just">
              <a:lnSpc>
                <a:spcPct val="17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We can also convert an image to grayscale using the standard RGB to grayscale conversion formula that is </a:t>
            </a:r>
            <a:r>
              <a:rPr lang="en-IN" sz="3600" dirty="0" err="1">
                <a:latin typeface="Times New Roman" panose="02020603050405020304" pitchFamily="18" charset="0"/>
                <a:cs typeface="Times New Roman" panose="02020603050405020304" pitchFamily="18" charset="0"/>
              </a:rPr>
              <a:t>imgGray</a:t>
            </a:r>
            <a:r>
              <a:rPr lang="en-IN" sz="3600" dirty="0">
                <a:latin typeface="Times New Roman" panose="02020603050405020304" pitchFamily="18" charset="0"/>
                <a:cs typeface="Times New Roman" panose="02020603050405020304" pitchFamily="18" charset="0"/>
              </a:rPr>
              <a:t> = 0.2989 * R + 0.5870 * G + 0.1140 * B.</a:t>
            </a:r>
          </a:p>
          <a:p>
            <a:endParaRPr lang="en-IN" dirty="0"/>
          </a:p>
        </p:txBody>
      </p:sp>
    </p:spTree>
    <p:extLst>
      <p:ext uri="{BB962C8B-B14F-4D97-AF65-F5344CB8AC3E}">
        <p14:creationId xmlns:p14="http://schemas.microsoft.com/office/powerpoint/2010/main" val="133461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7F3A-A003-D56F-29A7-7FDF7A3C9480}"/>
              </a:ext>
            </a:extLst>
          </p:cNvPr>
          <p:cNvSpPr>
            <a:spLocks noGrp="1"/>
          </p:cNvSpPr>
          <p:nvPr>
            <p:ph type="ctrTitle"/>
          </p:nvPr>
        </p:nvSpPr>
        <p:spPr>
          <a:xfrm>
            <a:off x="1430694" y="273277"/>
            <a:ext cx="9144000" cy="669115"/>
          </a:xfrm>
        </p:spPr>
        <p:txBody>
          <a:bodyPr>
            <a:normAutofit fontScale="90000"/>
          </a:bodyPr>
          <a:lstStyle/>
          <a:p>
            <a:r>
              <a:rPr lang="en-US" b="1" dirty="0">
                <a:latin typeface="Times New Roman" panose="02020603050405020304" pitchFamily="18" charset="0"/>
                <a:cs typeface="Times New Roman" panose="02020603050405020304" pitchFamily="18" charset="0"/>
              </a:rPr>
              <a:t>Feature Extraction</a:t>
            </a:r>
            <a:endParaRPr lang="en-IN" dirty="0"/>
          </a:p>
        </p:txBody>
      </p:sp>
      <p:sp>
        <p:nvSpPr>
          <p:cNvPr id="3" name="Subtitle 2">
            <a:extLst>
              <a:ext uri="{FF2B5EF4-FFF2-40B4-BE49-F238E27FC236}">
                <a16:creationId xmlns:a16="http://schemas.microsoft.com/office/drawing/2014/main" id="{72CD125C-8E80-E4D2-2B20-6A8A781E63DE}"/>
              </a:ext>
            </a:extLst>
          </p:cNvPr>
          <p:cNvSpPr>
            <a:spLocks noGrp="1"/>
          </p:cNvSpPr>
          <p:nvPr>
            <p:ph type="subTitle" idx="1"/>
          </p:nvPr>
        </p:nvSpPr>
        <p:spPr>
          <a:xfrm>
            <a:off x="1430694" y="1213401"/>
            <a:ext cx="9144000" cy="5371322"/>
          </a:xfrm>
        </p:spPr>
        <p:txBody>
          <a:bodyPr>
            <a:normAutofit/>
          </a:bodyPr>
          <a:lstStyle/>
          <a:p>
            <a:pPr marL="342900" lvl="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our process, we have to extract the features from pre-processed image.</a:t>
            </a:r>
          </a:p>
          <a:p>
            <a:pPr marL="342900" lvl="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Standard deviation is the spread of a group of numbers from the mean. </a:t>
            </a:r>
          </a:p>
          <a:p>
            <a:pPr marL="342900" lvl="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variance measures the average degree to which each point differs from the mean. </a:t>
            </a:r>
          </a:p>
          <a:p>
            <a:pPr marL="342900" lvl="0" indent="-342900" algn="just">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Local Binary Pattern (LBP) </a:t>
            </a:r>
            <a:r>
              <a:rPr lang="en-IN" sz="2000" dirty="0">
                <a:latin typeface="Times New Roman" panose="02020603050405020304" pitchFamily="18" charset="0"/>
                <a:cs typeface="Times New Roman" panose="02020603050405020304" pitchFamily="18" charset="0"/>
              </a:rPr>
              <a:t>is an effective texture descriptor for images which thresholds the </a:t>
            </a:r>
            <a:r>
              <a:rPr lang="en-IN" sz="2000" dirty="0" err="1">
                <a:latin typeface="Times New Roman" panose="02020603050405020304" pitchFamily="18" charset="0"/>
                <a:cs typeface="Times New Roman" panose="02020603050405020304" pitchFamily="18" charset="0"/>
              </a:rPr>
              <a:t>neighboring</a:t>
            </a:r>
            <a:r>
              <a:rPr lang="en-IN" sz="2000" dirty="0">
                <a:latin typeface="Times New Roman" panose="02020603050405020304" pitchFamily="18" charset="0"/>
                <a:cs typeface="Times New Roman" panose="02020603050405020304" pitchFamily="18" charset="0"/>
              </a:rPr>
              <a:t> pixels based on the value of the current pixel .</a:t>
            </a:r>
          </a:p>
          <a:p>
            <a:pPr marL="342900" lvl="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LBP descriptors efficiently capture the local spatial patterns and the </a:t>
            </a:r>
            <a:r>
              <a:rPr lang="en-IN" sz="2000" dirty="0" err="1">
                <a:latin typeface="Times New Roman" panose="02020603050405020304" pitchFamily="18" charset="0"/>
                <a:cs typeface="Times New Roman" panose="02020603050405020304" pitchFamily="18" charset="0"/>
              </a:rPr>
              <a:t>gray</a:t>
            </a:r>
            <a:r>
              <a:rPr lang="en-IN" sz="2000" dirty="0">
                <a:latin typeface="Times New Roman" panose="02020603050405020304" pitchFamily="18" charset="0"/>
                <a:cs typeface="Times New Roman" panose="02020603050405020304" pitchFamily="18" charset="0"/>
              </a:rPr>
              <a:t> scale contrast in an image.</a:t>
            </a:r>
            <a:endParaRPr lang="en-IN" sz="2000" dirty="0"/>
          </a:p>
        </p:txBody>
      </p:sp>
    </p:spTree>
    <p:extLst>
      <p:ext uri="{BB962C8B-B14F-4D97-AF65-F5344CB8AC3E}">
        <p14:creationId xmlns:p14="http://schemas.microsoft.com/office/powerpoint/2010/main" val="1945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3B28-996C-39CA-39C0-CFA5325EC9B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Image splitting </a:t>
            </a:r>
            <a:endParaRPr lang="en-IN" dirty="0"/>
          </a:p>
        </p:txBody>
      </p:sp>
      <p:sp>
        <p:nvSpPr>
          <p:cNvPr id="3" name="Content Placeholder 2">
            <a:extLst>
              <a:ext uri="{FF2B5EF4-FFF2-40B4-BE49-F238E27FC236}">
                <a16:creationId xmlns:a16="http://schemas.microsoft.com/office/drawing/2014/main" id="{D43B2B85-5BE1-B13A-9E7B-9DE6CD5E09C0}"/>
              </a:ext>
            </a:extLst>
          </p:cNvPr>
          <p:cNvSpPr>
            <a:spLocks noGrp="1"/>
          </p:cNvSpPr>
          <p:nvPr>
            <p:ph idx="1"/>
          </p:nvPr>
        </p:nvSpPr>
        <p:spPr/>
        <p:txBody>
          <a:bodyPr>
            <a:normAutofit/>
          </a:bodyPr>
          <a:lstStyle/>
          <a:p>
            <a:pPr lvl="0" algn="just">
              <a:lnSpc>
                <a:spcPct val="150000"/>
              </a:lnSpc>
            </a:pPr>
            <a:r>
              <a:rPr lang="en-IN" sz="22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2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200" dirty="0">
                <a:latin typeface="Times New Roman" panose="02020603050405020304" pitchFamily="18" charset="0"/>
                <a:cs typeface="Times New Roman" panose="02020603050405020304" pitchFamily="18" charset="0"/>
              </a:rPr>
              <a:t>In our process, we considered 70% of the input dataset to be the training data and the remaining 30% to be the testing data.</a:t>
            </a:r>
          </a:p>
          <a:p>
            <a:pPr lvl="0" algn="just">
              <a:lnSpc>
                <a:spcPct val="150000"/>
              </a:lnSpc>
            </a:pPr>
            <a:r>
              <a:rPr lang="en-US" sz="22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859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3196-1BE0-E5C8-5C17-7B998B4A7AE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Classification</a:t>
            </a:r>
            <a:endParaRPr lang="en-IN" dirty="0"/>
          </a:p>
        </p:txBody>
      </p:sp>
      <p:sp>
        <p:nvSpPr>
          <p:cNvPr id="3" name="Content Placeholder 2">
            <a:extLst>
              <a:ext uri="{FF2B5EF4-FFF2-40B4-BE49-F238E27FC236}">
                <a16:creationId xmlns:a16="http://schemas.microsoft.com/office/drawing/2014/main" id="{C881FBFC-CCE7-4E42-7F85-B267E20ECF19}"/>
              </a:ext>
            </a:extLst>
          </p:cNvPr>
          <p:cNvSpPr>
            <a:spLocks noGrp="1"/>
          </p:cNvSpPr>
          <p:nvPr>
            <p:ph idx="1"/>
          </p:nvPr>
        </p:nvSpPr>
        <p:spPr>
          <a:xfrm>
            <a:off x="838200" y="1334278"/>
            <a:ext cx="10515600" cy="5299787"/>
          </a:xfrm>
        </p:spPr>
        <p:txBody>
          <a:bodyPr>
            <a:normAutofit fontScale="70000" lnSpcReduction="20000"/>
          </a:bodyPr>
          <a:lstStyle/>
          <a:p>
            <a:pPr lvl="0" algn="just">
              <a:lnSpc>
                <a:spcPct val="170000"/>
              </a:lnSpc>
            </a:pPr>
            <a:r>
              <a:rPr lang="en-IN" sz="2900" dirty="0">
                <a:latin typeface="Times New Roman" panose="02020603050405020304" pitchFamily="18" charset="0"/>
                <a:cs typeface="Times New Roman" panose="02020603050405020304" pitchFamily="18" charset="0"/>
              </a:rPr>
              <a:t>In our process, we can implement the deep learning algorithm such as CNN-2D.</a:t>
            </a:r>
          </a:p>
          <a:p>
            <a:pPr lvl="0" algn="just">
              <a:lnSpc>
                <a:spcPct val="170000"/>
              </a:lnSpc>
            </a:pPr>
            <a:r>
              <a:rPr lang="en-IN" sz="2900" dirty="0">
                <a:latin typeface="Times New Roman" panose="02020603050405020304" pitchFamily="18" charset="0"/>
                <a:cs typeface="Times New Roman" panose="02020603050405020304" pitchFamily="18" charset="0"/>
              </a:rPr>
              <a:t>A </a:t>
            </a:r>
            <a:r>
              <a:rPr lang="en-IN" sz="2900" b="1" dirty="0">
                <a:latin typeface="Times New Roman" panose="02020603050405020304" pitchFamily="18" charset="0"/>
                <a:cs typeface="Times New Roman" panose="02020603050405020304" pitchFamily="18" charset="0"/>
              </a:rPr>
              <a:t>CNN</a:t>
            </a:r>
            <a:r>
              <a:rPr lang="en-IN" sz="2900" dirty="0">
                <a:latin typeface="Times New Roman" panose="02020603050405020304" pitchFamily="18" charset="0"/>
                <a:cs typeface="Times New Roman" panose="02020603050405020304" pitchFamily="18" charset="0"/>
              </a:rPr>
              <a:t> is a kind of network architecture for deep learning algorithms and is specifically used for image recognition and tasks that involve the processing of pixel data. </a:t>
            </a:r>
          </a:p>
          <a:p>
            <a:pPr lvl="0" algn="just">
              <a:lnSpc>
                <a:spcPct val="170000"/>
              </a:lnSpc>
            </a:pPr>
            <a:r>
              <a:rPr lang="en-IN" sz="2900" dirty="0">
                <a:latin typeface="Times New Roman" panose="02020603050405020304" pitchFamily="18" charset="0"/>
                <a:cs typeface="Times New Roman" panose="02020603050405020304" pitchFamily="18" charset="0"/>
              </a:rPr>
              <a:t>There are other types of neural networks in deep learning, but for identifying and recognizing objects, CNNs are the network architecture of choice.</a:t>
            </a:r>
          </a:p>
          <a:p>
            <a:pPr lvl="0" algn="just">
              <a:lnSpc>
                <a:spcPct val="170000"/>
              </a:lnSpc>
            </a:pPr>
            <a:r>
              <a:rPr lang="en-IN" sz="2900" dirty="0">
                <a:latin typeface="Times New Roman" panose="02020603050405020304" pitchFamily="18" charset="0"/>
                <a:cs typeface="Times New Roman" panose="02020603050405020304" pitchFamily="18" charset="0"/>
              </a:rPr>
              <a:t>The CNN-2D architecture, or Convolutional Neural Network 2D, is a specialized type of deep learning architecture designed specifically for processing two-dimensional data, such as images. </a:t>
            </a:r>
          </a:p>
          <a:p>
            <a:pPr lvl="0" algn="just">
              <a:lnSpc>
                <a:spcPct val="170000"/>
              </a:lnSpc>
            </a:pPr>
            <a:r>
              <a:rPr lang="en-IN" sz="2900" dirty="0">
                <a:latin typeface="Times New Roman" panose="02020603050405020304" pitchFamily="18" charset="0"/>
                <a:cs typeface="Times New Roman" panose="02020603050405020304" pitchFamily="18" charset="0"/>
              </a:rPr>
              <a:t>The CNN-2D architecture typically consists of multiple layers, including convolutional layers, pooling layers, and fully connected layers</a:t>
            </a:r>
          </a:p>
          <a:p>
            <a:endParaRPr lang="en-IN" dirty="0"/>
          </a:p>
        </p:txBody>
      </p:sp>
    </p:spTree>
    <p:extLst>
      <p:ext uri="{BB962C8B-B14F-4D97-AF65-F5344CB8AC3E}">
        <p14:creationId xmlns:p14="http://schemas.microsoft.com/office/powerpoint/2010/main" val="1166415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1B49-45B4-542C-0DBE-C7890AAA10A3}"/>
              </a:ext>
            </a:extLst>
          </p:cNvPr>
          <p:cNvSpPr>
            <a:spLocks noGrp="1"/>
          </p:cNvSpPr>
          <p:nvPr>
            <p:ph type="ctrTitle"/>
          </p:nvPr>
        </p:nvSpPr>
        <p:spPr>
          <a:xfrm>
            <a:off x="1524000" y="235955"/>
            <a:ext cx="9144000" cy="1061000"/>
          </a:xfrm>
        </p:spPr>
        <p:txBody>
          <a:bodyPr>
            <a:normAutofit/>
          </a:bodyPr>
          <a:lstStyle/>
          <a:p>
            <a:r>
              <a:rPr lang="en-US" b="1" dirty="0">
                <a:latin typeface="Times New Roman" panose="02020603050405020304" pitchFamily="18" charset="0"/>
                <a:cs typeface="Times New Roman" panose="02020603050405020304" pitchFamily="18" charset="0"/>
              </a:rPr>
              <a:t>Performance metrics</a:t>
            </a:r>
            <a:endParaRPr lang="en-IN" dirty="0"/>
          </a:p>
        </p:txBody>
      </p:sp>
      <p:sp>
        <p:nvSpPr>
          <p:cNvPr id="3" name="Subtitle 2">
            <a:extLst>
              <a:ext uri="{FF2B5EF4-FFF2-40B4-BE49-F238E27FC236}">
                <a16:creationId xmlns:a16="http://schemas.microsoft.com/office/drawing/2014/main" id="{8517AC98-9FAF-A713-BBDC-921E8D95CF31}"/>
              </a:ext>
            </a:extLst>
          </p:cNvPr>
          <p:cNvSpPr>
            <a:spLocks noGrp="1"/>
          </p:cNvSpPr>
          <p:nvPr>
            <p:ph type="subTitle" idx="1"/>
          </p:nvPr>
        </p:nvSpPr>
        <p:spPr>
          <a:xfrm>
            <a:off x="1524000" y="1595535"/>
            <a:ext cx="9144000" cy="5026510"/>
          </a:xfrm>
        </p:spPr>
        <p:txBody>
          <a:bodyPr>
            <a:normAutofit fontScale="92500"/>
          </a:bodyPr>
          <a:lstStyle/>
          <a:p>
            <a:pPr marL="342900" indent="-342900" algn="just">
              <a:lnSpc>
                <a:spcPct val="16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marL="0" lvl="0" indent="0" algn="just">
              <a:lnSpc>
                <a:spcPct val="160000"/>
              </a:lnSpc>
              <a:buNone/>
            </a:pPr>
            <a:r>
              <a:rPr lang="en-US" sz="2200" b="1" dirty="0">
                <a:latin typeface="Times New Roman" panose="02020603050405020304" pitchFamily="18" charset="0"/>
                <a:cs typeface="Times New Roman" panose="02020603050405020304" pitchFamily="18" charset="0"/>
              </a:rPr>
              <a:t>Accuracy</a:t>
            </a:r>
            <a:endParaRPr lang="en-IN" sz="2200" dirty="0">
              <a:latin typeface="Times New Roman" panose="02020603050405020304" pitchFamily="18" charset="0"/>
              <a:cs typeface="Times New Roman" panose="02020603050405020304" pitchFamily="18" charset="0"/>
            </a:endParaRPr>
          </a:p>
          <a:p>
            <a:pPr marL="342900" indent="-342900" algn="just">
              <a:lnSpc>
                <a:spcPct val="16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Accuracy of classifier refers to the ability of classifier. It predicts the class label correctly and the accuracy of the predictor refers to how well a given predictor can guess the value of predicted attribute for a new data.</a:t>
            </a:r>
          </a:p>
          <a:p>
            <a:pPr marL="0" indent="0" algn="ctr">
              <a:lnSpc>
                <a:spcPct val="160000"/>
              </a:lnSpc>
              <a:buNone/>
            </a:pPr>
            <a:r>
              <a:rPr lang="en-IN" sz="2200" dirty="0">
                <a:latin typeface="Times New Roman" panose="02020603050405020304" pitchFamily="18" charset="0"/>
                <a:cs typeface="Times New Roman" panose="02020603050405020304" pitchFamily="18" charset="0"/>
              </a:rPr>
              <a:t>	AC= (TP+TN)/ (TP+TN+FP+FN)</a:t>
            </a:r>
          </a:p>
          <a:p>
            <a:pPr marL="342900" indent="-342900" algn="ctr">
              <a:lnSpc>
                <a:spcPct val="16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Then, we can detect or to classify the input image is affected by thyroid or not.</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350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EB42-3FF7-6FBF-1F7E-F489221ADE7D}"/>
              </a:ext>
            </a:extLst>
          </p:cNvPr>
          <p:cNvSpPr>
            <a:spLocks noGrp="1"/>
          </p:cNvSpPr>
          <p:nvPr>
            <p:ph type="title"/>
          </p:nvPr>
        </p:nvSpPr>
        <p:spPr>
          <a:xfrm>
            <a:off x="838200" y="365125"/>
            <a:ext cx="10515600" cy="847855"/>
          </a:xfrm>
        </p:spPr>
        <p:txBody>
          <a:bodyPr/>
          <a:lstStyle/>
          <a:p>
            <a:pPr algn="ctr"/>
            <a:r>
              <a:rPr lang="en-US" b="1" dirty="0">
                <a:latin typeface="Times New Roman" panose="02020603050405020304" pitchFamily="18" charset="0"/>
                <a:cs typeface="Times New Roman" panose="02020603050405020304" pitchFamily="18" charset="0"/>
              </a:rPr>
              <a:t>Screenshots</a:t>
            </a:r>
            <a:endParaRPr lang="en-IN" dirty="0"/>
          </a:p>
        </p:txBody>
      </p:sp>
      <p:pic>
        <p:nvPicPr>
          <p:cNvPr id="3" name="Picture 2">
            <a:extLst>
              <a:ext uri="{FF2B5EF4-FFF2-40B4-BE49-F238E27FC236}">
                <a16:creationId xmlns:a16="http://schemas.microsoft.com/office/drawing/2014/main" id="{89EE3AFA-9E1B-B877-528C-59620C7B7BD0}"/>
              </a:ext>
            </a:extLst>
          </p:cNvPr>
          <p:cNvPicPr/>
          <p:nvPr/>
        </p:nvPicPr>
        <p:blipFill>
          <a:blip r:embed="rId2"/>
          <a:stretch>
            <a:fillRect/>
          </a:stretch>
        </p:blipFill>
        <p:spPr>
          <a:xfrm>
            <a:off x="651589" y="1212980"/>
            <a:ext cx="5236028" cy="2997835"/>
          </a:xfrm>
          <a:prstGeom prst="rect">
            <a:avLst/>
          </a:prstGeom>
        </p:spPr>
      </p:pic>
      <p:pic>
        <p:nvPicPr>
          <p:cNvPr id="4" name="Picture 3">
            <a:extLst>
              <a:ext uri="{FF2B5EF4-FFF2-40B4-BE49-F238E27FC236}">
                <a16:creationId xmlns:a16="http://schemas.microsoft.com/office/drawing/2014/main" id="{EC44DBC5-DC54-7FA2-D3B0-55F77B2E670B}"/>
              </a:ext>
            </a:extLst>
          </p:cNvPr>
          <p:cNvPicPr/>
          <p:nvPr/>
        </p:nvPicPr>
        <p:blipFill>
          <a:blip r:embed="rId3"/>
          <a:stretch>
            <a:fillRect/>
          </a:stretch>
        </p:blipFill>
        <p:spPr>
          <a:xfrm>
            <a:off x="6237151" y="3708918"/>
            <a:ext cx="5116649" cy="3009900"/>
          </a:xfrm>
          <a:prstGeom prst="rect">
            <a:avLst/>
          </a:prstGeom>
        </p:spPr>
      </p:pic>
    </p:spTree>
    <p:extLst>
      <p:ext uri="{BB962C8B-B14F-4D97-AF65-F5344CB8AC3E}">
        <p14:creationId xmlns:p14="http://schemas.microsoft.com/office/powerpoint/2010/main" val="55539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153A-C760-0374-CDC1-B08401514ED2}"/>
              </a:ext>
            </a:extLst>
          </p:cNvPr>
          <p:cNvSpPr>
            <a:spLocks noGrp="1"/>
          </p:cNvSpPr>
          <p:nvPr>
            <p:ph type="ctrTitle"/>
          </p:nvPr>
        </p:nvSpPr>
        <p:spPr>
          <a:xfrm>
            <a:off x="1524000" y="289249"/>
            <a:ext cx="9144000" cy="867747"/>
          </a:xfrm>
        </p:spPr>
        <p:txBody>
          <a:bodyPr>
            <a:normAutofit fontScale="90000"/>
          </a:bodyPr>
          <a:lstStyle/>
          <a:p>
            <a:r>
              <a:rPr lang="en-US" b="1" dirty="0">
                <a:latin typeface="Times New Roman" panose="02020603050405020304" pitchFamily="18" charset="0"/>
                <a:cs typeface="Times New Roman" panose="02020603050405020304" pitchFamily="18" charset="0"/>
              </a:rPr>
              <a:t>Domain Introduction</a:t>
            </a:r>
            <a:endParaRPr lang="en-IN" dirty="0"/>
          </a:p>
        </p:txBody>
      </p:sp>
      <p:sp>
        <p:nvSpPr>
          <p:cNvPr id="3" name="Subtitle 2">
            <a:extLst>
              <a:ext uri="{FF2B5EF4-FFF2-40B4-BE49-F238E27FC236}">
                <a16:creationId xmlns:a16="http://schemas.microsoft.com/office/drawing/2014/main" id="{25BEF981-721D-9B6D-3A76-FBAA3D039FAE}"/>
              </a:ext>
            </a:extLst>
          </p:cNvPr>
          <p:cNvSpPr>
            <a:spLocks noGrp="1"/>
          </p:cNvSpPr>
          <p:nvPr>
            <p:ph type="subTitle" idx="1"/>
          </p:nvPr>
        </p:nvSpPr>
        <p:spPr>
          <a:xfrm>
            <a:off x="562947" y="1147665"/>
            <a:ext cx="11066106" cy="5598367"/>
          </a:xfrm>
        </p:spPr>
        <p:txBody>
          <a:bodyPr>
            <a:noAutofit/>
          </a:bodyPr>
          <a:lstStyle/>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Image processing involves transforming or interpreting an image to improve its quality or extract valuable insights.</a:t>
            </a:r>
          </a:p>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It’s part of signal processing where an image serves as input, and the output could be either a modified image or specific data (like features or attributes) extracted from it. </a:t>
            </a:r>
          </a:p>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a crucial research area within engineering and computer science, image processing has widespread applications in fields like healthcare, surveillance, robotics, and more. The fundamental stages in image processing include:</a:t>
            </a:r>
          </a:p>
          <a:p>
            <a:pPr algn="l">
              <a:lnSpc>
                <a:spcPct val="150000"/>
              </a:lnSpc>
            </a:pPr>
            <a:r>
              <a:rPr lang="en-US" sz="2000" dirty="0">
                <a:latin typeface="Times New Roman" panose="02020603050405020304" pitchFamily="18" charset="0"/>
                <a:cs typeface="Times New Roman" panose="02020603050405020304" pitchFamily="18" charset="0"/>
              </a:rPr>
              <a:t>       1. </a:t>
            </a:r>
            <a:r>
              <a:rPr lang="en-IN" sz="2000" dirty="0">
                <a:latin typeface="Times New Roman" panose="02020603050405020304" pitchFamily="18" charset="0"/>
                <a:cs typeface="Times New Roman" panose="02020603050405020304" pitchFamily="18" charset="0"/>
              </a:rPr>
              <a:t>Image Acquisition</a:t>
            </a:r>
            <a:endParaRPr lang="en-US" sz="2000" dirty="0">
              <a:latin typeface="Times New Roman" panose="02020603050405020304" pitchFamily="18" charset="0"/>
              <a:cs typeface="Times New Roman" panose="02020603050405020304" pitchFamily="18" charset="0"/>
            </a:endParaRPr>
          </a:p>
          <a:p>
            <a:pPr algn="l">
              <a:lnSpc>
                <a:spcPct val="150000"/>
              </a:lnSpc>
            </a:pPr>
            <a:r>
              <a:rPr lang="en-US" sz="2000" dirty="0">
                <a:latin typeface="Times New Roman" panose="02020603050405020304" pitchFamily="18" charset="0"/>
                <a:cs typeface="Times New Roman" panose="02020603050405020304" pitchFamily="18" charset="0"/>
              </a:rPr>
              <a:t>       2.</a:t>
            </a:r>
            <a:r>
              <a:rPr lang="en-IN" sz="2000" dirty="0">
                <a:latin typeface="Times New Roman" panose="02020603050405020304" pitchFamily="18" charset="0"/>
                <a:cs typeface="Times New Roman" panose="02020603050405020304" pitchFamily="18" charset="0"/>
              </a:rPr>
              <a:t>Image Analysis and Manipulation </a:t>
            </a:r>
            <a:endParaRPr lang="en-US" sz="2000" dirty="0">
              <a:latin typeface="Times New Roman" panose="02020603050405020304" pitchFamily="18" charset="0"/>
              <a:cs typeface="Times New Roman" panose="02020603050405020304" pitchFamily="18" charset="0"/>
            </a:endParaRPr>
          </a:p>
          <a:p>
            <a:pPr algn="l">
              <a:lnSpc>
                <a:spcPct val="150000"/>
              </a:lnSpc>
            </a:pPr>
            <a:r>
              <a:rPr lang="en-US" sz="2000" dirty="0">
                <a:latin typeface="Times New Roman" panose="02020603050405020304" pitchFamily="18" charset="0"/>
                <a:cs typeface="Times New Roman" panose="02020603050405020304" pitchFamily="18" charset="0"/>
              </a:rPr>
              <a:t>       3. </a:t>
            </a:r>
            <a:r>
              <a:rPr lang="en-IN" sz="2000" dirty="0">
                <a:latin typeface="Times New Roman" panose="02020603050405020304" pitchFamily="18" charset="0"/>
                <a:cs typeface="Times New Roman" panose="02020603050405020304" pitchFamily="18" charset="0"/>
              </a:rPr>
              <a:t>Output Generation </a:t>
            </a:r>
          </a:p>
        </p:txBody>
      </p:sp>
    </p:spTree>
    <p:extLst>
      <p:ext uri="{BB962C8B-B14F-4D97-AF65-F5344CB8AC3E}">
        <p14:creationId xmlns:p14="http://schemas.microsoft.com/office/powerpoint/2010/main" val="132127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813B-39BD-82C8-3210-2E6F8D920D13}"/>
              </a:ext>
            </a:extLst>
          </p:cNvPr>
          <p:cNvSpPr>
            <a:spLocks noGrp="1"/>
          </p:cNvSpPr>
          <p:nvPr>
            <p:ph type="title"/>
          </p:nvPr>
        </p:nvSpPr>
        <p:spPr>
          <a:xfrm>
            <a:off x="889476" y="243827"/>
            <a:ext cx="10515600" cy="913169"/>
          </a:xfrm>
        </p:spPr>
        <p:txBody>
          <a:bodyPr/>
          <a:lstStyle/>
          <a:p>
            <a:pPr algn="ctr"/>
            <a:r>
              <a:rPr lang="en-US" b="1" dirty="0">
                <a:latin typeface="Times New Roman" panose="02020603050405020304" pitchFamily="18" charset="0"/>
                <a:cs typeface="Times New Roman" panose="02020603050405020304" pitchFamily="18" charset="0"/>
              </a:rPr>
              <a:t>Screenshots</a:t>
            </a:r>
            <a:endParaRPr lang="en-IN" dirty="0"/>
          </a:p>
        </p:txBody>
      </p:sp>
      <p:pic>
        <p:nvPicPr>
          <p:cNvPr id="3" name="Picture 2">
            <a:extLst>
              <a:ext uri="{FF2B5EF4-FFF2-40B4-BE49-F238E27FC236}">
                <a16:creationId xmlns:a16="http://schemas.microsoft.com/office/drawing/2014/main" id="{236708C9-E4F4-2488-74EA-293F7DC31EF3}"/>
              </a:ext>
            </a:extLst>
          </p:cNvPr>
          <p:cNvPicPr/>
          <p:nvPr/>
        </p:nvPicPr>
        <p:blipFill>
          <a:blip r:embed="rId2"/>
          <a:stretch>
            <a:fillRect/>
          </a:stretch>
        </p:blipFill>
        <p:spPr>
          <a:xfrm>
            <a:off x="364490" y="1303146"/>
            <a:ext cx="5731510" cy="2989580"/>
          </a:xfrm>
          <a:prstGeom prst="rect">
            <a:avLst/>
          </a:prstGeom>
        </p:spPr>
      </p:pic>
      <p:pic>
        <p:nvPicPr>
          <p:cNvPr id="4" name="Picture 3">
            <a:extLst>
              <a:ext uri="{FF2B5EF4-FFF2-40B4-BE49-F238E27FC236}">
                <a16:creationId xmlns:a16="http://schemas.microsoft.com/office/drawing/2014/main" id="{0E1DAF38-7F63-A3FF-BB5B-00D196B22015}"/>
              </a:ext>
            </a:extLst>
          </p:cNvPr>
          <p:cNvPicPr/>
          <p:nvPr/>
        </p:nvPicPr>
        <p:blipFill>
          <a:blip r:embed="rId3"/>
          <a:stretch>
            <a:fillRect/>
          </a:stretch>
        </p:blipFill>
        <p:spPr>
          <a:xfrm>
            <a:off x="6147276" y="3436144"/>
            <a:ext cx="5731510" cy="3009900"/>
          </a:xfrm>
          <a:prstGeom prst="rect">
            <a:avLst/>
          </a:prstGeom>
        </p:spPr>
      </p:pic>
    </p:spTree>
    <p:extLst>
      <p:ext uri="{BB962C8B-B14F-4D97-AF65-F5344CB8AC3E}">
        <p14:creationId xmlns:p14="http://schemas.microsoft.com/office/powerpoint/2010/main" val="4250514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87E0-DD4F-99CB-6ABE-3C5DAAAEAC50}"/>
              </a:ext>
            </a:extLst>
          </p:cNvPr>
          <p:cNvSpPr>
            <a:spLocks noGrp="1"/>
          </p:cNvSpPr>
          <p:nvPr>
            <p:ph type="title"/>
          </p:nvPr>
        </p:nvSpPr>
        <p:spPr>
          <a:xfrm>
            <a:off x="838200" y="-26829"/>
            <a:ext cx="10515600" cy="1099849"/>
          </a:xfrm>
        </p:spPr>
        <p:txBody>
          <a:bodyPr/>
          <a:lstStyle/>
          <a:p>
            <a:pPr algn="ctr"/>
            <a:r>
              <a:rPr lang="en-US" b="1" dirty="0">
                <a:latin typeface="Times New Roman" panose="02020603050405020304" pitchFamily="18" charset="0"/>
                <a:cs typeface="Times New Roman" panose="02020603050405020304" pitchFamily="18" charset="0"/>
              </a:rPr>
              <a:t>Screenshots</a:t>
            </a:r>
            <a:endParaRPr lang="en-IN" dirty="0"/>
          </a:p>
        </p:txBody>
      </p:sp>
      <p:pic>
        <p:nvPicPr>
          <p:cNvPr id="3" name="Picture 2">
            <a:extLst>
              <a:ext uri="{FF2B5EF4-FFF2-40B4-BE49-F238E27FC236}">
                <a16:creationId xmlns:a16="http://schemas.microsoft.com/office/drawing/2014/main" id="{6F33C141-5D5E-6CB0-6AFB-D4D6555AD93B}"/>
              </a:ext>
            </a:extLst>
          </p:cNvPr>
          <p:cNvPicPr/>
          <p:nvPr/>
        </p:nvPicPr>
        <p:blipFill>
          <a:blip r:embed="rId2"/>
          <a:stretch>
            <a:fillRect/>
          </a:stretch>
        </p:blipFill>
        <p:spPr>
          <a:xfrm>
            <a:off x="364490" y="1345387"/>
            <a:ext cx="5731510" cy="2861310"/>
          </a:xfrm>
          <a:prstGeom prst="rect">
            <a:avLst/>
          </a:prstGeom>
        </p:spPr>
      </p:pic>
      <p:pic>
        <p:nvPicPr>
          <p:cNvPr id="4" name="Picture 3">
            <a:extLst>
              <a:ext uri="{FF2B5EF4-FFF2-40B4-BE49-F238E27FC236}">
                <a16:creationId xmlns:a16="http://schemas.microsoft.com/office/drawing/2014/main" id="{7FF5ABAF-E32F-5D7F-E5D1-1FB2BC9F26D5}"/>
              </a:ext>
            </a:extLst>
          </p:cNvPr>
          <p:cNvPicPr/>
          <p:nvPr/>
        </p:nvPicPr>
        <p:blipFill>
          <a:blip r:embed="rId3"/>
          <a:stretch>
            <a:fillRect/>
          </a:stretch>
        </p:blipFill>
        <p:spPr>
          <a:xfrm>
            <a:off x="6147276" y="3241782"/>
            <a:ext cx="5731510" cy="2950210"/>
          </a:xfrm>
          <a:prstGeom prst="rect">
            <a:avLst/>
          </a:prstGeom>
        </p:spPr>
      </p:pic>
    </p:spTree>
    <p:extLst>
      <p:ext uri="{BB962C8B-B14F-4D97-AF65-F5344CB8AC3E}">
        <p14:creationId xmlns:p14="http://schemas.microsoft.com/office/powerpoint/2010/main" val="139065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0152-2899-3C2E-1091-3F5ABE863C0D}"/>
              </a:ext>
            </a:extLst>
          </p:cNvPr>
          <p:cNvSpPr>
            <a:spLocks noGrp="1"/>
          </p:cNvSpPr>
          <p:nvPr>
            <p:ph type="title"/>
          </p:nvPr>
        </p:nvSpPr>
        <p:spPr>
          <a:xfrm>
            <a:off x="838200"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Literature survey</a:t>
            </a:r>
            <a:endParaRPr lang="en-IN" dirty="0"/>
          </a:p>
        </p:txBody>
      </p:sp>
    </p:spTree>
    <p:extLst>
      <p:ext uri="{BB962C8B-B14F-4D97-AF65-F5344CB8AC3E}">
        <p14:creationId xmlns:p14="http://schemas.microsoft.com/office/powerpoint/2010/main" val="875062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04A7AB4-8B18-D732-1603-C8A6C1E5865A}"/>
              </a:ext>
            </a:extLst>
          </p:cNvPr>
          <p:cNvGraphicFramePr>
            <a:graphicFrameLocks noGrp="1"/>
          </p:cNvGraphicFramePr>
          <p:nvPr>
            <p:extLst>
              <p:ext uri="{D42A27DB-BD31-4B8C-83A1-F6EECF244321}">
                <p14:modId xmlns:p14="http://schemas.microsoft.com/office/powerpoint/2010/main" val="145675823"/>
              </p:ext>
            </p:extLst>
          </p:nvPr>
        </p:nvGraphicFramePr>
        <p:xfrm>
          <a:off x="791546" y="388171"/>
          <a:ext cx="10779615" cy="6081658"/>
        </p:xfrm>
        <a:graphic>
          <a:graphicData uri="http://schemas.openxmlformats.org/drawingml/2006/table">
            <a:tbl>
              <a:tblPr firstRow="1" bandRow="1">
                <a:tableStyleId>{F5AB1C69-6EDB-4FF4-983F-18BD219EF322}</a:tableStyleId>
              </a:tblPr>
              <a:tblGrid>
                <a:gridCol w="2155923">
                  <a:extLst>
                    <a:ext uri="{9D8B030D-6E8A-4147-A177-3AD203B41FA5}">
                      <a16:colId xmlns:a16="http://schemas.microsoft.com/office/drawing/2014/main" val="2931851108"/>
                    </a:ext>
                  </a:extLst>
                </a:gridCol>
                <a:gridCol w="2155923">
                  <a:extLst>
                    <a:ext uri="{9D8B030D-6E8A-4147-A177-3AD203B41FA5}">
                      <a16:colId xmlns:a16="http://schemas.microsoft.com/office/drawing/2014/main" val="3051561036"/>
                    </a:ext>
                  </a:extLst>
                </a:gridCol>
                <a:gridCol w="2155923">
                  <a:extLst>
                    <a:ext uri="{9D8B030D-6E8A-4147-A177-3AD203B41FA5}">
                      <a16:colId xmlns:a16="http://schemas.microsoft.com/office/drawing/2014/main" val="1764882118"/>
                    </a:ext>
                  </a:extLst>
                </a:gridCol>
                <a:gridCol w="2155923">
                  <a:extLst>
                    <a:ext uri="{9D8B030D-6E8A-4147-A177-3AD203B41FA5}">
                      <a16:colId xmlns:a16="http://schemas.microsoft.com/office/drawing/2014/main" val="2457656518"/>
                    </a:ext>
                  </a:extLst>
                </a:gridCol>
                <a:gridCol w="2155923">
                  <a:extLst>
                    <a:ext uri="{9D8B030D-6E8A-4147-A177-3AD203B41FA5}">
                      <a16:colId xmlns:a16="http://schemas.microsoft.com/office/drawing/2014/main" val="549280961"/>
                    </a:ext>
                  </a:extLst>
                </a:gridCol>
              </a:tblGrid>
              <a:tr h="473720">
                <a:tc>
                  <a:txBody>
                    <a:bodyPr/>
                    <a:lstStyle/>
                    <a:p>
                      <a:pPr algn="ctr"/>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3846448"/>
                  </a:ext>
                </a:extLst>
              </a:tr>
              <a:tr h="5607938">
                <a:tc>
                  <a:txBody>
                    <a:bodyPr/>
                    <a:lstStyle/>
                    <a:p>
                      <a:pPr algn="just"/>
                      <a:r>
                        <a:rPr lang="en-IN" sz="1600" b="1" kern="1200" dirty="0">
                          <a:solidFill>
                            <a:schemeClr val="tx1"/>
                          </a:solidFill>
                          <a:effectLst/>
                          <a:latin typeface="Times New Roman" panose="02020603050405020304" pitchFamily="18" charset="0"/>
                          <a:ea typeface="+mn-ea"/>
                          <a:cs typeface="Times New Roman" panose="02020603050405020304" pitchFamily="18" charset="0"/>
                        </a:rPr>
                        <a:t>Thyroid Disease Detection Using Convolutional Neural Networks: A Comparative Study</a:t>
                      </a:r>
                      <a:endParaRPr lang="en-IN"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Smith, J., et al.</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The authors utilized a diverse dataset comprising thyroid ultrasound images and employed various CNN architectures, including VGG,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ResNet</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and Inception, to extract features and classify thyroid conditions.</a:t>
                      </a:r>
                      <a:endParaRPr lang="en-IN" sz="1600" dirty="0">
                        <a:latin typeface="Times New Roman" panose="02020603050405020304" pitchFamily="18" charset="0"/>
                        <a:cs typeface="Times New Roman" panose="02020603050405020304" pitchFamily="18" charset="0"/>
                      </a:endParaRPr>
                    </a:p>
                  </a:txBody>
                  <a:tcPr/>
                </a:tc>
                <a:tc>
                  <a:txBody>
                    <a:bodyPr/>
                    <a:lstStyle/>
                    <a:p>
                      <a:pPr lvl="0"/>
                      <a:r>
                        <a:rPr lang="en-IN" sz="1600" kern="1200" dirty="0">
                          <a:solidFill>
                            <a:schemeClr val="dk1"/>
                          </a:solidFill>
                          <a:effectLst/>
                          <a:latin typeface="Times New Roman" panose="02020603050405020304" pitchFamily="18" charset="0"/>
                          <a:ea typeface="+mn-ea"/>
                          <a:cs typeface="Times New Roman" panose="02020603050405020304" pitchFamily="18" charset="0"/>
                        </a:rPr>
                        <a:t> The study offers a comprehensive comparison of CNN architectures for thyroid disease detection, providing valuable insights into their relative performance and suitability for clinical applications. By leveraging a diverse dataset, the authors ensure the robustness and generalizability of their findings, thereby contributing to the advancement of automated thyroid disease diagnosis.</a:t>
                      </a:r>
                    </a:p>
                  </a:txBody>
                  <a:tcPr/>
                </a:tc>
                <a:extLst>
                  <a:ext uri="{0D108BD9-81ED-4DB2-BD59-A6C34878D82A}">
                    <a16:rowId xmlns:a16="http://schemas.microsoft.com/office/drawing/2014/main" val="640306008"/>
                  </a:ext>
                </a:extLst>
              </a:tr>
            </a:tbl>
          </a:graphicData>
        </a:graphic>
      </p:graphicFrame>
    </p:spTree>
    <p:extLst>
      <p:ext uri="{BB962C8B-B14F-4D97-AF65-F5344CB8AC3E}">
        <p14:creationId xmlns:p14="http://schemas.microsoft.com/office/powerpoint/2010/main" val="3686232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063F05-547C-6D3D-97B5-DE706EF7A69B}"/>
              </a:ext>
            </a:extLst>
          </p:cNvPr>
          <p:cNvGraphicFramePr>
            <a:graphicFrameLocks noGrp="1"/>
          </p:cNvGraphicFramePr>
          <p:nvPr>
            <p:extLst>
              <p:ext uri="{D42A27DB-BD31-4B8C-83A1-F6EECF244321}">
                <p14:modId xmlns:p14="http://schemas.microsoft.com/office/powerpoint/2010/main" val="2853945081"/>
              </p:ext>
            </p:extLst>
          </p:nvPr>
        </p:nvGraphicFramePr>
        <p:xfrm>
          <a:off x="604520" y="426807"/>
          <a:ext cx="11140225" cy="6004386"/>
        </p:xfrm>
        <a:graphic>
          <a:graphicData uri="http://schemas.openxmlformats.org/drawingml/2006/table">
            <a:tbl>
              <a:tblPr firstRow="1" bandRow="1">
                <a:tableStyleId>{F5AB1C69-6EDB-4FF4-983F-18BD219EF322}</a:tableStyleId>
              </a:tblPr>
              <a:tblGrid>
                <a:gridCol w="2228045">
                  <a:extLst>
                    <a:ext uri="{9D8B030D-6E8A-4147-A177-3AD203B41FA5}">
                      <a16:colId xmlns:a16="http://schemas.microsoft.com/office/drawing/2014/main" val="626577919"/>
                    </a:ext>
                  </a:extLst>
                </a:gridCol>
                <a:gridCol w="2228045">
                  <a:extLst>
                    <a:ext uri="{9D8B030D-6E8A-4147-A177-3AD203B41FA5}">
                      <a16:colId xmlns:a16="http://schemas.microsoft.com/office/drawing/2014/main" val="4188838245"/>
                    </a:ext>
                  </a:extLst>
                </a:gridCol>
                <a:gridCol w="2228045">
                  <a:extLst>
                    <a:ext uri="{9D8B030D-6E8A-4147-A177-3AD203B41FA5}">
                      <a16:colId xmlns:a16="http://schemas.microsoft.com/office/drawing/2014/main" val="919132979"/>
                    </a:ext>
                  </a:extLst>
                </a:gridCol>
                <a:gridCol w="2228045">
                  <a:extLst>
                    <a:ext uri="{9D8B030D-6E8A-4147-A177-3AD203B41FA5}">
                      <a16:colId xmlns:a16="http://schemas.microsoft.com/office/drawing/2014/main" val="3806241971"/>
                    </a:ext>
                  </a:extLst>
                </a:gridCol>
                <a:gridCol w="2228045">
                  <a:extLst>
                    <a:ext uri="{9D8B030D-6E8A-4147-A177-3AD203B41FA5}">
                      <a16:colId xmlns:a16="http://schemas.microsoft.com/office/drawing/2014/main" val="645207384"/>
                    </a:ext>
                  </a:extLst>
                </a:gridCol>
              </a:tblGrid>
              <a:tr h="499066">
                <a:tc>
                  <a:txBody>
                    <a:bodyPr/>
                    <a:lstStyle/>
                    <a:p>
                      <a:pPr algn="ctr"/>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5198116"/>
                  </a:ext>
                </a:extLst>
              </a:tr>
              <a:tr h="5505320">
                <a:tc>
                  <a:txBody>
                    <a:bodyPr/>
                    <a:lstStyle/>
                    <a:p>
                      <a:pPr algn="just"/>
                      <a:r>
                        <a:rPr lang="en-IN" sz="1600" b="1" kern="1200" dirty="0">
                          <a:solidFill>
                            <a:schemeClr val="tx1"/>
                          </a:solidFill>
                          <a:effectLst/>
                          <a:latin typeface="Times New Roman" panose="02020603050405020304" pitchFamily="18" charset="0"/>
                          <a:ea typeface="+mn-ea"/>
                          <a:cs typeface="Times New Roman" panose="02020603050405020304" pitchFamily="18" charset="0"/>
                        </a:rPr>
                        <a:t>Interpretable Thyroid Nodule Classification Using Deep Learning and Attention Mechanism</a:t>
                      </a:r>
                      <a:endParaRPr lang="en-IN"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pt-BR" sz="1600" kern="1200" dirty="0">
                          <a:solidFill>
                            <a:schemeClr val="dk1"/>
                          </a:solidFill>
                          <a:effectLst/>
                          <a:latin typeface="Times New Roman" panose="02020603050405020304" pitchFamily="18" charset="0"/>
                          <a:ea typeface="+mn-ea"/>
                          <a:cs typeface="Times New Roman" panose="02020603050405020304" pitchFamily="18" charset="0"/>
                        </a:rPr>
                        <a:t>Praveen Kumar Maduri; Shalu; Shobhit Agrawal; Alok Rai; Shubham Chaubey</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This research proposes an interpretable deep learning framework for thyroid nodule classification, integrating CNNs with attention mechanisms to enhance model interpretability. The authors leverage a dataset of thyroid ultrasound images and employ a dual-path CNN architecture with attention mechanisms to highlight salient regions within the images. </a:t>
                      </a:r>
                      <a:endParaRPr lang="en-IN" sz="1600" dirty="0">
                        <a:latin typeface="Times New Roman" panose="02020603050405020304" pitchFamily="18" charset="0"/>
                        <a:cs typeface="Times New Roman" panose="02020603050405020304" pitchFamily="18" charset="0"/>
                      </a:endParaRPr>
                    </a:p>
                  </a:txBody>
                  <a:tcPr/>
                </a:tc>
                <a:tc>
                  <a:txBody>
                    <a:bodyPr/>
                    <a:lstStyle/>
                    <a:p>
                      <a:pPr lvl="0"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The study addresses the critical issue of model interpretability in thyroid nodule classification, offering a novel approach that combines deep learning with attention mechanisms. By highlighting relevant regions within the images, the proposed framework enhances transparency and trust in the diagnostic process, thereby facilitating collaboration between AI systems and healthcare providers.</a:t>
                      </a:r>
                    </a:p>
                  </a:txBody>
                  <a:tcPr/>
                </a:tc>
                <a:extLst>
                  <a:ext uri="{0D108BD9-81ED-4DB2-BD59-A6C34878D82A}">
                    <a16:rowId xmlns:a16="http://schemas.microsoft.com/office/drawing/2014/main" val="2792445737"/>
                  </a:ext>
                </a:extLst>
              </a:tr>
            </a:tbl>
          </a:graphicData>
        </a:graphic>
      </p:graphicFrame>
    </p:spTree>
    <p:extLst>
      <p:ext uri="{BB962C8B-B14F-4D97-AF65-F5344CB8AC3E}">
        <p14:creationId xmlns:p14="http://schemas.microsoft.com/office/powerpoint/2010/main" val="478282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DECBF7-551C-90B4-EEB2-58CBDDDA5DAD}"/>
              </a:ext>
            </a:extLst>
          </p:cNvPr>
          <p:cNvGraphicFramePr>
            <a:graphicFrameLocks noGrp="1"/>
          </p:cNvGraphicFramePr>
          <p:nvPr>
            <p:extLst>
              <p:ext uri="{D42A27DB-BD31-4B8C-83A1-F6EECF244321}">
                <p14:modId xmlns:p14="http://schemas.microsoft.com/office/powerpoint/2010/main" val="1753091239"/>
              </p:ext>
            </p:extLst>
          </p:nvPr>
        </p:nvGraphicFramePr>
        <p:xfrm>
          <a:off x="616040" y="478323"/>
          <a:ext cx="10959920" cy="5901354"/>
        </p:xfrm>
        <a:graphic>
          <a:graphicData uri="http://schemas.openxmlformats.org/drawingml/2006/table">
            <a:tbl>
              <a:tblPr firstRow="1" bandRow="1">
                <a:tableStyleId>{F5AB1C69-6EDB-4FF4-983F-18BD219EF322}</a:tableStyleId>
              </a:tblPr>
              <a:tblGrid>
                <a:gridCol w="2191984">
                  <a:extLst>
                    <a:ext uri="{9D8B030D-6E8A-4147-A177-3AD203B41FA5}">
                      <a16:colId xmlns:a16="http://schemas.microsoft.com/office/drawing/2014/main" val="1375184420"/>
                    </a:ext>
                  </a:extLst>
                </a:gridCol>
                <a:gridCol w="2191984">
                  <a:extLst>
                    <a:ext uri="{9D8B030D-6E8A-4147-A177-3AD203B41FA5}">
                      <a16:colId xmlns:a16="http://schemas.microsoft.com/office/drawing/2014/main" val="3388297549"/>
                    </a:ext>
                  </a:extLst>
                </a:gridCol>
                <a:gridCol w="2191984">
                  <a:extLst>
                    <a:ext uri="{9D8B030D-6E8A-4147-A177-3AD203B41FA5}">
                      <a16:colId xmlns:a16="http://schemas.microsoft.com/office/drawing/2014/main" val="3299016199"/>
                    </a:ext>
                  </a:extLst>
                </a:gridCol>
                <a:gridCol w="2191984">
                  <a:extLst>
                    <a:ext uri="{9D8B030D-6E8A-4147-A177-3AD203B41FA5}">
                      <a16:colId xmlns:a16="http://schemas.microsoft.com/office/drawing/2014/main" val="4121845221"/>
                    </a:ext>
                  </a:extLst>
                </a:gridCol>
                <a:gridCol w="2191984">
                  <a:extLst>
                    <a:ext uri="{9D8B030D-6E8A-4147-A177-3AD203B41FA5}">
                      <a16:colId xmlns:a16="http://schemas.microsoft.com/office/drawing/2014/main" val="2638938291"/>
                    </a:ext>
                  </a:extLst>
                </a:gridCol>
              </a:tblGrid>
              <a:tr h="534291">
                <a:tc>
                  <a:txBody>
                    <a:bodyPr/>
                    <a:lstStyle/>
                    <a:p>
                      <a:pPr algn="ctr"/>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5987445"/>
                  </a:ext>
                </a:extLst>
              </a:tr>
              <a:tr h="5367063">
                <a:tc>
                  <a:txBody>
                    <a:bodyPr/>
                    <a:lstStyle/>
                    <a:p>
                      <a:pPr algn="just"/>
                      <a:r>
                        <a:rPr lang="en-IN" sz="1600" b="1" kern="1200" dirty="0">
                          <a:solidFill>
                            <a:schemeClr val="tx1"/>
                          </a:solidFill>
                          <a:effectLst/>
                          <a:latin typeface="Times New Roman" panose="02020603050405020304" pitchFamily="18" charset="0"/>
                          <a:ea typeface="+mn-ea"/>
                          <a:cs typeface="Times New Roman" panose="02020603050405020304" pitchFamily="18" charset="0"/>
                        </a:rPr>
                        <a:t>A Hybrid Deep Learning Approach for Thyroid Nodule Classification with Explainable AI</a:t>
                      </a:r>
                    </a:p>
                  </a:txBody>
                  <a:tcPr/>
                </a:tc>
                <a:tc>
                  <a:txBody>
                    <a:bodyPr/>
                    <a:lstStyle/>
                    <a:p>
                      <a:pPr algn="ctr"/>
                      <a:r>
                        <a:rPr lang="en-US" sz="1600" dirty="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pt-BR" sz="1600" kern="1200" dirty="0">
                          <a:solidFill>
                            <a:schemeClr val="dk1"/>
                          </a:solidFill>
                          <a:effectLst/>
                          <a:latin typeface="Times New Roman" panose="02020603050405020304" pitchFamily="18" charset="0"/>
                          <a:ea typeface="+mn-ea"/>
                          <a:cs typeface="Times New Roman" panose="02020603050405020304" pitchFamily="18" charset="0"/>
                        </a:rPr>
                        <a:t>Gupta, S., et al.</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This study presents a hybrid deep learning approach for thyroid nodule classification, combining CNNs with </a:t>
                      </a:r>
                      <a:r>
                        <a:rPr lang="en-IN" sz="1600" dirty="0" err="1">
                          <a:latin typeface="Times New Roman" panose="02020603050405020304" pitchFamily="18" charset="0"/>
                          <a:cs typeface="Times New Roman" panose="02020603050405020304" pitchFamily="18" charset="0"/>
                        </a:rPr>
                        <a:t>eXplainable</a:t>
                      </a:r>
                      <a:r>
                        <a:rPr lang="en-IN" sz="1600" dirty="0">
                          <a:latin typeface="Times New Roman" panose="02020603050405020304" pitchFamily="18" charset="0"/>
                          <a:cs typeface="Times New Roman" panose="02020603050405020304" pitchFamily="18" charset="0"/>
                        </a:rPr>
                        <a:t> AI (XAI) techniques to enhance model interpretability. The authors leverage a dataset of thyroid ultrasound images and employ a CNN architecture to extract features, which are subsequently interpreted using XAI techniques such as Grad-CAM and SHAP.</a:t>
                      </a:r>
                    </a:p>
                  </a:txBody>
                  <a:tcPr/>
                </a:tc>
                <a:tc>
                  <a:txBody>
                    <a:bodyPr/>
                    <a:lstStyle/>
                    <a:p>
                      <a:pPr lvl="0"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The study offers a comprehensive approach to thyroid nodule classification, integrating deep learning with XAI techniques to enhance both accuracy and interpretability. By elucidating the features contributing to the model's predictions, the proposed approach enhances trust and transparency in the diagnostic process, facilitating informed decision-making by healthcare providers.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8972723"/>
                  </a:ext>
                </a:extLst>
              </a:tr>
            </a:tbl>
          </a:graphicData>
        </a:graphic>
      </p:graphicFrame>
    </p:spTree>
    <p:extLst>
      <p:ext uri="{BB962C8B-B14F-4D97-AF65-F5344CB8AC3E}">
        <p14:creationId xmlns:p14="http://schemas.microsoft.com/office/powerpoint/2010/main" val="1298252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2B74873-C149-6EBC-D761-544F78F7EC26}"/>
              </a:ext>
            </a:extLst>
          </p:cNvPr>
          <p:cNvGraphicFramePr>
            <a:graphicFrameLocks noGrp="1"/>
          </p:cNvGraphicFramePr>
          <p:nvPr>
            <p:extLst>
              <p:ext uri="{D42A27DB-BD31-4B8C-83A1-F6EECF244321}">
                <p14:modId xmlns:p14="http://schemas.microsoft.com/office/powerpoint/2010/main" val="451009533"/>
              </p:ext>
            </p:extLst>
          </p:nvPr>
        </p:nvGraphicFramePr>
        <p:xfrm>
          <a:off x="706192" y="388171"/>
          <a:ext cx="10779615" cy="6081658"/>
        </p:xfrm>
        <a:graphic>
          <a:graphicData uri="http://schemas.openxmlformats.org/drawingml/2006/table">
            <a:tbl>
              <a:tblPr firstRow="1" bandRow="1">
                <a:tableStyleId>{F5AB1C69-6EDB-4FF4-983F-18BD219EF322}</a:tableStyleId>
              </a:tblPr>
              <a:tblGrid>
                <a:gridCol w="2155923">
                  <a:extLst>
                    <a:ext uri="{9D8B030D-6E8A-4147-A177-3AD203B41FA5}">
                      <a16:colId xmlns:a16="http://schemas.microsoft.com/office/drawing/2014/main" val="2677250507"/>
                    </a:ext>
                  </a:extLst>
                </a:gridCol>
                <a:gridCol w="2155923">
                  <a:extLst>
                    <a:ext uri="{9D8B030D-6E8A-4147-A177-3AD203B41FA5}">
                      <a16:colId xmlns:a16="http://schemas.microsoft.com/office/drawing/2014/main" val="672821158"/>
                    </a:ext>
                  </a:extLst>
                </a:gridCol>
                <a:gridCol w="2155923">
                  <a:extLst>
                    <a:ext uri="{9D8B030D-6E8A-4147-A177-3AD203B41FA5}">
                      <a16:colId xmlns:a16="http://schemas.microsoft.com/office/drawing/2014/main" val="1777833693"/>
                    </a:ext>
                  </a:extLst>
                </a:gridCol>
                <a:gridCol w="2155923">
                  <a:extLst>
                    <a:ext uri="{9D8B030D-6E8A-4147-A177-3AD203B41FA5}">
                      <a16:colId xmlns:a16="http://schemas.microsoft.com/office/drawing/2014/main" val="4099968135"/>
                    </a:ext>
                  </a:extLst>
                </a:gridCol>
                <a:gridCol w="2155923">
                  <a:extLst>
                    <a:ext uri="{9D8B030D-6E8A-4147-A177-3AD203B41FA5}">
                      <a16:colId xmlns:a16="http://schemas.microsoft.com/office/drawing/2014/main" val="2601040432"/>
                    </a:ext>
                  </a:extLst>
                </a:gridCol>
              </a:tblGrid>
              <a:tr h="473720">
                <a:tc>
                  <a:txBody>
                    <a:bodyPr/>
                    <a:lstStyle/>
                    <a:p>
                      <a:pPr algn="ctr"/>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2681793"/>
                  </a:ext>
                </a:extLst>
              </a:tr>
              <a:tr h="5607938">
                <a:tc>
                  <a:txBody>
                    <a:bodyPr/>
                    <a:lstStyle/>
                    <a:p>
                      <a:pPr algn="just"/>
                      <a:r>
                        <a:rPr lang="en-IN" sz="1600" b="1" kern="1200" dirty="0">
                          <a:solidFill>
                            <a:schemeClr val="tx1"/>
                          </a:solidFill>
                          <a:effectLst/>
                          <a:latin typeface="Times New Roman" panose="02020603050405020304" pitchFamily="18" charset="0"/>
                          <a:ea typeface="+mn-ea"/>
                          <a:cs typeface="Times New Roman" panose="02020603050405020304" pitchFamily="18" charset="0"/>
                        </a:rPr>
                        <a:t>Thyroid Nodule Classification Using Deep Learning: A Review</a:t>
                      </a:r>
                      <a:endParaRPr lang="en-IN"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pt-BR" sz="1600" kern="1200" dirty="0">
                          <a:solidFill>
                            <a:schemeClr val="dk1"/>
                          </a:solidFill>
                          <a:effectLst/>
                          <a:latin typeface="Times New Roman" panose="02020603050405020304" pitchFamily="18" charset="0"/>
                          <a:ea typeface="+mn-ea"/>
                          <a:cs typeface="Times New Roman" panose="02020603050405020304" pitchFamily="18" charset="0"/>
                        </a:rPr>
                        <a:t>Patel, R., et al.</a:t>
                      </a:r>
                    </a:p>
                  </a:txBody>
                  <a:tcPr/>
                </a:tc>
                <a:tc>
                  <a:txBody>
                    <a:bodyPr/>
                    <a:lstStyle/>
                    <a:p>
                      <a:pPr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This review paper provides an overview of recent advancements in thyroid nodule classification using deep learning techniques. The authors survey a wide range of studies in the literature and categorize them based on the deep learning architectures employed, dataset characteristics, and evaluation methodologies. </a:t>
                      </a:r>
                      <a:endParaRPr lang="en-IN" sz="1600" dirty="0">
                        <a:latin typeface="Times New Roman" panose="02020603050405020304" pitchFamily="18" charset="0"/>
                        <a:cs typeface="Times New Roman" panose="02020603050405020304" pitchFamily="18" charset="0"/>
                      </a:endParaRPr>
                    </a:p>
                  </a:txBody>
                  <a:tcPr/>
                </a:tc>
                <a:tc>
                  <a:txBody>
                    <a:bodyPr/>
                    <a:lstStyle/>
                    <a:p>
                      <a:pPr lvl="0"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The review offers a comprehensive synthesis of the existing literature on thyroid nodule classification using deep learning, providing valuable insights into the state-of-the-art approaches and trends in the field. By categorizing and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analyzing</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the methodologies and findings of various studies, the authors facilitate a deeper understanding of the challenges and opportunities in automated thyroid nodule classification.</a:t>
                      </a:r>
                    </a:p>
                  </a:txBody>
                  <a:tcPr/>
                </a:tc>
                <a:extLst>
                  <a:ext uri="{0D108BD9-81ED-4DB2-BD59-A6C34878D82A}">
                    <a16:rowId xmlns:a16="http://schemas.microsoft.com/office/drawing/2014/main" val="862054185"/>
                  </a:ext>
                </a:extLst>
              </a:tr>
            </a:tbl>
          </a:graphicData>
        </a:graphic>
      </p:graphicFrame>
    </p:spTree>
    <p:extLst>
      <p:ext uri="{BB962C8B-B14F-4D97-AF65-F5344CB8AC3E}">
        <p14:creationId xmlns:p14="http://schemas.microsoft.com/office/powerpoint/2010/main" val="3089979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486525-01FB-23B8-AA59-07EE497BBAFB}"/>
              </a:ext>
            </a:extLst>
          </p:cNvPr>
          <p:cNvGraphicFramePr>
            <a:graphicFrameLocks noGrp="1"/>
          </p:cNvGraphicFramePr>
          <p:nvPr>
            <p:extLst>
              <p:ext uri="{D42A27DB-BD31-4B8C-83A1-F6EECF244321}">
                <p14:modId xmlns:p14="http://schemas.microsoft.com/office/powerpoint/2010/main" val="248182964"/>
              </p:ext>
            </p:extLst>
          </p:nvPr>
        </p:nvGraphicFramePr>
        <p:xfrm>
          <a:off x="455055" y="118745"/>
          <a:ext cx="11281890" cy="6078828"/>
        </p:xfrm>
        <a:graphic>
          <a:graphicData uri="http://schemas.openxmlformats.org/drawingml/2006/table">
            <a:tbl>
              <a:tblPr firstRow="1" bandRow="1">
                <a:tableStyleId>{F5AB1C69-6EDB-4FF4-983F-18BD219EF322}</a:tableStyleId>
              </a:tblPr>
              <a:tblGrid>
                <a:gridCol w="2256378">
                  <a:extLst>
                    <a:ext uri="{9D8B030D-6E8A-4147-A177-3AD203B41FA5}">
                      <a16:colId xmlns:a16="http://schemas.microsoft.com/office/drawing/2014/main" val="989991817"/>
                    </a:ext>
                  </a:extLst>
                </a:gridCol>
                <a:gridCol w="2256378">
                  <a:extLst>
                    <a:ext uri="{9D8B030D-6E8A-4147-A177-3AD203B41FA5}">
                      <a16:colId xmlns:a16="http://schemas.microsoft.com/office/drawing/2014/main" val="857533425"/>
                    </a:ext>
                  </a:extLst>
                </a:gridCol>
                <a:gridCol w="2256378">
                  <a:extLst>
                    <a:ext uri="{9D8B030D-6E8A-4147-A177-3AD203B41FA5}">
                      <a16:colId xmlns:a16="http://schemas.microsoft.com/office/drawing/2014/main" val="590687583"/>
                    </a:ext>
                  </a:extLst>
                </a:gridCol>
                <a:gridCol w="2256378">
                  <a:extLst>
                    <a:ext uri="{9D8B030D-6E8A-4147-A177-3AD203B41FA5}">
                      <a16:colId xmlns:a16="http://schemas.microsoft.com/office/drawing/2014/main" val="3468894082"/>
                    </a:ext>
                  </a:extLst>
                </a:gridCol>
                <a:gridCol w="2256378">
                  <a:extLst>
                    <a:ext uri="{9D8B030D-6E8A-4147-A177-3AD203B41FA5}">
                      <a16:colId xmlns:a16="http://schemas.microsoft.com/office/drawing/2014/main" val="669727774"/>
                    </a:ext>
                  </a:extLst>
                </a:gridCol>
              </a:tblGrid>
              <a:tr h="448733">
                <a:tc>
                  <a:txBody>
                    <a:bodyPr/>
                    <a:lstStyle/>
                    <a:p>
                      <a:pPr algn="ctr"/>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2202201"/>
                  </a:ext>
                </a:extLst>
              </a:tr>
              <a:tr h="5630095">
                <a:tc>
                  <a:txBody>
                    <a:bodyPr/>
                    <a:lstStyle/>
                    <a:p>
                      <a:pPr algn="just"/>
                      <a:r>
                        <a:rPr lang="en-IN" sz="1600" b="1" kern="1200" dirty="0">
                          <a:solidFill>
                            <a:schemeClr val="tx1"/>
                          </a:solidFill>
                          <a:effectLst/>
                          <a:latin typeface="Times New Roman" panose="02020603050405020304" pitchFamily="18" charset="0"/>
                          <a:ea typeface="+mn-ea"/>
                          <a:cs typeface="Times New Roman" panose="02020603050405020304" pitchFamily="18" charset="0"/>
                        </a:rPr>
                        <a:t>Explainable Deep Learning for Thyroid Nodule Classification: A Survey</a:t>
                      </a:r>
                      <a:endParaRPr lang="en-IN"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2006</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de-DE" sz="1600" kern="1200" dirty="0">
                          <a:solidFill>
                            <a:schemeClr val="dk1"/>
                          </a:solidFill>
                          <a:effectLst/>
                          <a:latin typeface="Times New Roman" panose="02020603050405020304" pitchFamily="18" charset="0"/>
                          <a:ea typeface="+mn-ea"/>
                          <a:cs typeface="Times New Roman" panose="02020603050405020304" pitchFamily="18" charset="0"/>
                        </a:rPr>
                        <a:t>Wang, Y., et al.</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This survey paper provides an in-depth exploration of explainable deep learning techniques for thyroid nodule classification. The authors review existing literature on explainable deep learning methods, including feature visualization, attention mechanisms, and gradient-based attribution methods, and evaluate their applicability in the context of thyroid nodule classification</a:t>
                      </a:r>
                    </a:p>
                  </a:txBody>
                  <a:tcPr/>
                </a:tc>
                <a:tc>
                  <a:txBody>
                    <a:bodyPr/>
                    <a:lstStyle/>
                    <a:p>
                      <a:pPr lvl="0" algn="just"/>
                      <a:r>
                        <a:rPr lang="en-IN" sz="1600" kern="1200" dirty="0">
                          <a:solidFill>
                            <a:schemeClr val="dk1"/>
                          </a:solidFill>
                          <a:effectLst/>
                          <a:latin typeface="Times New Roman" panose="02020603050405020304" pitchFamily="18" charset="0"/>
                          <a:ea typeface="+mn-ea"/>
                          <a:cs typeface="Times New Roman" panose="02020603050405020304" pitchFamily="18" charset="0"/>
                        </a:rPr>
                        <a:t>The survey offers a comprehensive overview of explainable deep learning techniques for thyroid nodule classification, providing valuable insights into the state-of-the-art methods and their applicability in clinical practice. </a:t>
                      </a:r>
                    </a:p>
                  </a:txBody>
                  <a:tcPr/>
                </a:tc>
                <a:extLst>
                  <a:ext uri="{0D108BD9-81ED-4DB2-BD59-A6C34878D82A}">
                    <a16:rowId xmlns:a16="http://schemas.microsoft.com/office/drawing/2014/main" val="3031740834"/>
                  </a:ext>
                </a:extLst>
              </a:tr>
            </a:tbl>
          </a:graphicData>
        </a:graphic>
      </p:graphicFrame>
    </p:spTree>
    <p:extLst>
      <p:ext uri="{BB962C8B-B14F-4D97-AF65-F5344CB8AC3E}">
        <p14:creationId xmlns:p14="http://schemas.microsoft.com/office/powerpoint/2010/main" val="3193862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C68F-342C-814B-2D9E-D9DD327FD1F2}"/>
              </a:ext>
            </a:extLst>
          </p:cNvPr>
          <p:cNvSpPr>
            <a:spLocks noGrp="1"/>
          </p:cNvSpPr>
          <p:nvPr>
            <p:ph type="ctrTitle"/>
          </p:nvPr>
        </p:nvSpPr>
        <p:spPr>
          <a:xfrm>
            <a:off x="1290320" y="258763"/>
            <a:ext cx="9144000" cy="889317"/>
          </a:xfrm>
        </p:spPr>
        <p:txBody>
          <a:bodyPr>
            <a:normAutofit fontScale="90000"/>
          </a:bodyPr>
          <a:lstStyle/>
          <a:p>
            <a:r>
              <a:rPr lang="en-US" b="1" dirty="0">
                <a:latin typeface="Times New Roman" pitchFamily="18" charset="0"/>
                <a:cs typeface="Times New Roman" pitchFamily="18" charset="0"/>
              </a:rPr>
              <a:t>System requirements</a:t>
            </a:r>
            <a:endParaRPr lang="en-IN" dirty="0"/>
          </a:p>
        </p:txBody>
      </p:sp>
      <p:sp>
        <p:nvSpPr>
          <p:cNvPr id="3" name="Subtitle 2">
            <a:extLst>
              <a:ext uri="{FF2B5EF4-FFF2-40B4-BE49-F238E27FC236}">
                <a16:creationId xmlns:a16="http://schemas.microsoft.com/office/drawing/2014/main" id="{B8903A89-219B-400C-616E-E75A75BEDE9A}"/>
              </a:ext>
            </a:extLst>
          </p:cNvPr>
          <p:cNvSpPr>
            <a:spLocks noGrp="1"/>
          </p:cNvSpPr>
          <p:nvPr>
            <p:ph type="subTitle" idx="1"/>
          </p:nvPr>
        </p:nvSpPr>
        <p:spPr>
          <a:xfrm>
            <a:off x="1524000" y="1351279"/>
            <a:ext cx="9144000" cy="5506721"/>
          </a:xfrm>
        </p:spPr>
        <p:txBody>
          <a:bodyPr>
            <a:noAutofit/>
          </a:bodyPr>
          <a:lstStyle/>
          <a:p>
            <a:pPr algn="just">
              <a:lnSpc>
                <a:spcPct val="150000"/>
              </a:lnSpc>
              <a:buNone/>
            </a:pPr>
            <a:r>
              <a:rPr lang="en-US" sz="2000" b="1" dirty="0">
                <a:solidFill>
                  <a:schemeClr val="tx1"/>
                </a:solidFill>
                <a:latin typeface="Times New Roman" pitchFamily="18" charset="0"/>
                <a:cs typeface="Times New Roman"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  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Software used    : Anaconda Navigator – Spyder IDE</a:t>
            </a:r>
          </a:p>
          <a:p>
            <a:pPr lvl="0" algn="just">
              <a:lnSpc>
                <a:spcPct val="150000"/>
              </a:lnSpc>
            </a:pPr>
            <a:r>
              <a:rPr lang="en-US" sz="2000" dirty="0">
                <a:latin typeface="Times New Roman" panose="02020603050405020304" pitchFamily="18" charset="0"/>
                <a:cs typeface="Times New Roman" panose="02020603050405020304" pitchFamily="18" charset="0"/>
              </a:rPr>
              <a:t>Front end / framework: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a:solidFill>
                  <a:schemeClr val="tx1"/>
                </a:solidFill>
                <a:latin typeface="Times New Roman" pitchFamily="18" charset="0"/>
                <a:cs typeface="Times New Roman" pitchFamily="18" charset="0"/>
              </a:rPr>
              <a:t>HARDWARE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System	:   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Disk	:   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Ram		:      4GB</a:t>
            </a:r>
            <a:endParaRPr lang="en-IN" sz="2000" dirty="0"/>
          </a:p>
        </p:txBody>
      </p:sp>
    </p:spTree>
    <p:extLst>
      <p:ext uri="{BB962C8B-B14F-4D97-AF65-F5344CB8AC3E}">
        <p14:creationId xmlns:p14="http://schemas.microsoft.com/office/powerpoint/2010/main" val="358575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5137-572A-DAC7-E359-8CF2C656A742}"/>
              </a:ext>
            </a:extLst>
          </p:cNvPr>
          <p:cNvSpPr>
            <a:spLocks noGrp="1"/>
          </p:cNvSpPr>
          <p:nvPr>
            <p:ph type="ctrTitle"/>
          </p:nvPr>
        </p:nvSpPr>
        <p:spPr>
          <a:xfrm>
            <a:off x="1422400" y="401003"/>
            <a:ext cx="9144000" cy="625157"/>
          </a:xfrm>
        </p:spPr>
        <p:txBody>
          <a:bodyPr>
            <a:normAutofit fontScale="90000"/>
          </a:bodyPr>
          <a:lstStyle/>
          <a:p>
            <a:r>
              <a:rPr lang="en-US" sz="6000" b="1" dirty="0">
                <a:latin typeface="Times New Roman" pitchFamily="18" charset="0"/>
                <a:cs typeface="Times New Roman" pitchFamily="18" charset="0"/>
              </a:rPr>
              <a:t>Conclusion</a:t>
            </a:r>
            <a:endParaRPr lang="en-IN" dirty="0"/>
          </a:p>
        </p:txBody>
      </p:sp>
      <p:sp>
        <p:nvSpPr>
          <p:cNvPr id="3" name="Subtitle 2">
            <a:extLst>
              <a:ext uri="{FF2B5EF4-FFF2-40B4-BE49-F238E27FC236}">
                <a16:creationId xmlns:a16="http://schemas.microsoft.com/office/drawing/2014/main" id="{BA5F2FA3-0C0F-5E7F-9B33-24A81CDB69B7}"/>
              </a:ext>
            </a:extLst>
          </p:cNvPr>
          <p:cNvSpPr>
            <a:spLocks noGrp="1"/>
          </p:cNvSpPr>
          <p:nvPr>
            <p:ph type="subTitle" idx="1"/>
          </p:nvPr>
        </p:nvSpPr>
        <p:spPr>
          <a:xfrm>
            <a:off x="1422400" y="1478598"/>
            <a:ext cx="9144000" cy="4749482"/>
          </a:xfrm>
        </p:spPr>
        <p:txBody>
          <a:bodyPr>
            <a:normAutofit fontScale="92500" lnSpcReduction="10000"/>
          </a:bodyPr>
          <a:lstStyle/>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conclude that, the thyroid image dataset was collected from dataset repository as input. The input dataset was mentioned in our research paper.</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are implemented the different classification algorithms (i.e.) deep learning algorithms. Then, deep learning algorithms such as Convolutional Neural Network (CNN-2D). </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Finally, the result shows that the accuracy and error rate for above mentioned algorithm and predict the malaria is affected by thyroid disease or not.</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Then, the system can recommend the doctors and view the list of medicines.</a:t>
            </a:r>
          </a:p>
          <a:p>
            <a:endParaRPr lang="en-IN" dirty="0"/>
          </a:p>
        </p:txBody>
      </p:sp>
    </p:spTree>
    <p:extLst>
      <p:ext uri="{BB962C8B-B14F-4D97-AF65-F5344CB8AC3E}">
        <p14:creationId xmlns:p14="http://schemas.microsoft.com/office/powerpoint/2010/main" val="62240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6D79-DB5F-0973-D8D8-74CFFD1EDA4D}"/>
              </a:ext>
            </a:extLst>
          </p:cNvPr>
          <p:cNvSpPr>
            <a:spLocks noGrp="1"/>
          </p:cNvSpPr>
          <p:nvPr>
            <p:ph type="ctrTitle"/>
          </p:nvPr>
        </p:nvSpPr>
        <p:spPr>
          <a:xfrm>
            <a:off x="1524000" y="233265"/>
            <a:ext cx="9144000" cy="783772"/>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endParaRPr lang="en-IN" dirty="0"/>
          </a:p>
        </p:txBody>
      </p:sp>
      <p:sp>
        <p:nvSpPr>
          <p:cNvPr id="3" name="Subtitle 2">
            <a:extLst>
              <a:ext uri="{FF2B5EF4-FFF2-40B4-BE49-F238E27FC236}">
                <a16:creationId xmlns:a16="http://schemas.microsoft.com/office/drawing/2014/main" id="{76EA3E8E-5C79-74DC-DA76-04F7F46F9B56}"/>
              </a:ext>
            </a:extLst>
          </p:cNvPr>
          <p:cNvSpPr>
            <a:spLocks noGrp="1"/>
          </p:cNvSpPr>
          <p:nvPr>
            <p:ph type="subTitle" idx="1"/>
          </p:nvPr>
        </p:nvSpPr>
        <p:spPr>
          <a:xfrm>
            <a:off x="550506" y="1240971"/>
            <a:ext cx="11028784" cy="5383763"/>
          </a:xfrm>
        </p:spPr>
        <p:txBody>
          <a:bodyPr>
            <a:normAutofit/>
          </a:bodyPr>
          <a:lstStyle/>
          <a:p>
            <a:pPr marL="342900" indent="-342900" algn="l">
              <a:lnSpc>
                <a:spcPct val="16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study introduces a novel framework for thyroid health analysis, using Convolutional Neural Networks (CNN) enhanced with Explainable Artificial Intelligence (XAI) techniques for thyroid condition classification from medical images.</a:t>
            </a:r>
          </a:p>
          <a:p>
            <a:pPr marL="342900" indent="-342900" algn="l">
              <a:lnSpc>
                <a:spcPct val="16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framework leverages CNNs to achieve high accuracy in differentiating thyroid conditions, showcasing strong performance in medical image classification.</a:t>
            </a:r>
          </a:p>
          <a:p>
            <a:pPr marL="342900" indent="-342900" algn="l">
              <a:lnSpc>
                <a:spcPct val="16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XAI integration provides transparency, offering interpretable insights into the model’s decision-making process, which supports clinicians in understanding the model’s predictions.</a:t>
            </a:r>
          </a:p>
          <a:p>
            <a:pPr marL="342900" indent="-342900" algn="l">
              <a:lnSpc>
                <a:spcPct val="16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framework extends beyond classification by recommending specialized healthcare providers based on the detected thyroid condition, offering actionable guidance.</a:t>
            </a:r>
          </a:p>
        </p:txBody>
      </p:sp>
    </p:spTree>
    <p:extLst>
      <p:ext uri="{BB962C8B-B14F-4D97-AF65-F5344CB8AC3E}">
        <p14:creationId xmlns:p14="http://schemas.microsoft.com/office/powerpoint/2010/main" val="94424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FE8E-EAC6-F80E-3C24-F2C72F710C87}"/>
              </a:ext>
            </a:extLst>
          </p:cNvPr>
          <p:cNvSpPr>
            <a:spLocks noGrp="1"/>
          </p:cNvSpPr>
          <p:nvPr>
            <p:ph type="ctrTitle"/>
          </p:nvPr>
        </p:nvSpPr>
        <p:spPr>
          <a:xfrm>
            <a:off x="1524000" y="589281"/>
            <a:ext cx="9144000" cy="711199"/>
          </a:xfrm>
        </p:spPr>
        <p:txBody>
          <a:bodyPr>
            <a:normAutofit fontScale="90000"/>
          </a:bodyPr>
          <a:lstStyle/>
          <a:p>
            <a:r>
              <a:rPr lang="en-US" sz="6000" b="1" dirty="0">
                <a:latin typeface="Times New Roman" pitchFamily="18" charset="0"/>
                <a:cs typeface="Times New Roman" pitchFamily="18" charset="0"/>
              </a:rPr>
              <a:t>Future Enhancement</a:t>
            </a:r>
            <a:endParaRPr lang="en-IN" dirty="0"/>
          </a:p>
        </p:txBody>
      </p:sp>
      <p:sp>
        <p:nvSpPr>
          <p:cNvPr id="3" name="Subtitle 2">
            <a:extLst>
              <a:ext uri="{FF2B5EF4-FFF2-40B4-BE49-F238E27FC236}">
                <a16:creationId xmlns:a16="http://schemas.microsoft.com/office/drawing/2014/main" id="{C5AB25C7-FC29-1199-C556-3A2D6C8D859E}"/>
              </a:ext>
            </a:extLst>
          </p:cNvPr>
          <p:cNvSpPr>
            <a:spLocks noGrp="1"/>
          </p:cNvSpPr>
          <p:nvPr>
            <p:ph type="subTitle" idx="1"/>
          </p:nvPr>
        </p:nvSpPr>
        <p:spPr>
          <a:xfrm>
            <a:off x="1524000" y="1773237"/>
            <a:ext cx="9144000" cy="4495481"/>
          </a:xfrm>
        </p:spPr>
        <p:txBody>
          <a:bodyPr>
            <a:normAutofit lnSpcReduction="10000"/>
          </a:bodyPr>
          <a:lstStyle/>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the future, we should like to hybrid the two different deep or machine learning algorithms. </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future, it is possible to provide extensions or modifications to the proposed clustering and classification algorithms to achieve further increased performance. </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Apart from the experimented combination of data mining techniques, further combinations and other clustering algorithms can be used to improve the detection accuracy. </a:t>
            </a:r>
          </a:p>
          <a:p>
            <a:endParaRPr lang="en-IN" dirty="0"/>
          </a:p>
        </p:txBody>
      </p:sp>
    </p:spTree>
    <p:extLst>
      <p:ext uri="{BB962C8B-B14F-4D97-AF65-F5344CB8AC3E}">
        <p14:creationId xmlns:p14="http://schemas.microsoft.com/office/powerpoint/2010/main" val="2509681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6F5B-8EB8-3A40-9910-E7CFCDDCD013}"/>
              </a:ext>
            </a:extLst>
          </p:cNvPr>
          <p:cNvSpPr>
            <a:spLocks noGrp="1"/>
          </p:cNvSpPr>
          <p:nvPr>
            <p:ph type="title"/>
          </p:nvPr>
        </p:nvSpPr>
        <p:spPr>
          <a:xfrm>
            <a:off x="838200" y="365125"/>
            <a:ext cx="10515600" cy="630555"/>
          </a:xfrm>
        </p:spPr>
        <p:txBody>
          <a:bodyPr>
            <a:normAutofit fontScale="90000"/>
          </a:bodyPr>
          <a:lstStyle/>
          <a:p>
            <a:pPr algn="ctr"/>
            <a:r>
              <a:rPr lang="en-US" sz="4400" b="1" dirty="0">
                <a:latin typeface="Times New Roman" pitchFamily="18" charset="0"/>
                <a:cs typeface="Times New Roman" pitchFamily="18" charset="0"/>
              </a:rPr>
              <a:t>References</a:t>
            </a:r>
            <a:endParaRPr lang="en-IN" dirty="0"/>
          </a:p>
        </p:txBody>
      </p:sp>
      <p:sp>
        <p:nvSpPr>
          <p:cNvPr id="3" name="Content Placeholder 2">
            <a:extLst>
              <a:ext uri="{FF2B5EF4-FFF2-40B4-BE49-F238E27FC236}">
                <a16:creationId xmlns:a16="http://schemas.microsoft.com/office/drawing/2014/main" id="{E3BDFF73-D6CD-467C-D20F-592A1FC00401}"/>
              </a:ext>
            </a:extLst>
          </p:cNvPr>
          <p:cNvSpPr>
            <a:spLocks noGrp="1"/>
          </p:cNvSpPr>
          <p:nvPr>
            <p:ph idx="1"/>
          </p:nvPr>
        </p:nvSpPr>
        <p:spPr>
          <a:xfrm>
            <a:off x="782320" y="1135380"/>
            <a:ext cx="10515600" cy="5357495"/>
          </a:xfrm>
        </p:spPr>
        <p:txBody>
          <a:bodyPr>
            <a:normAutofit fontScale="55000" lnSpcReduction="20000"/>
          </a:bodyPr>
          <a:lstStyle/>
          <a:p>
            <a:pPr algn="just">
              <a:lnSpc>
                <a:spcPct val="150000"/>
              </a:lnSpc>
              <a:buNone/>
            </a:pPr>
            <a:r>
              <a:rPr lang="en-IN" sz="3600" dirty="0">
                <a:latin typeface="Times New Roman" panose="02020603050405020304" pitchFamily="18" charset="0"/>
                <a:cs typeface="Times New Roman" panose="02020603050405020304" pitchFamily="18" charset="0"/>
              </a:rPr>
              <a:t>1)	</a:t>
            </a:r>
            <a:r>
              <a:rPr lang="en-IN" sz="3600" dirty="0" err="1">
                <a:latin typeface="Times New Roman" panose="02020603050405020304" pitchFamily="18" charset="0"/>
                <a:cs typeface="Times New Roman" panose="02020603050405020304" pitchFamily="18" charset="0"/>
              </a:rPr>
              <a:t>LeCun</a:t>
            </a:r>
            <a:r>
              <a:rPr lang="en-IN" sz="3600" dirty="0">
                <a:latin typeface="Times New Roman" panose="02020603050405020304" pitchFamily="18" charset="0"/>
                <a:cs typeface="Times New Roman" panose="02020603050405020304" pitchFamily="18" charset="0"/>
              </a:rPr>
              <a:t>, Y., </a:t>
            </a:r>
            <a:r>
              <a:rPr lang="en-IN" sz="3600" dirty="0" err="1">
                <a:latin typeface="Times New Roman" panose="02020603050405020304" pitchFamily="18" charset="0"/>
                <a:cs typeface="Times New Roman" panose="02020603050405020304" pitchFamily="18" charset="0"/>
              </a:rPr>
              <a:t>Bottou</a:t>
            </a:r>
            <a:r>
              <a:rPr lang="en-IN" sz="3600" dirty="0">
                <a:latin typeface="Times New Roman" panose="02020603050405020304" pitchFamily="18" charset="0"/>
                <a:cs typeface="Times New Roman" panose="02020603050405020304" pitchFamily="18" charset="0"/>
              </a:rPr>
              <a:t>, L., </a:t>
            </a:r>
            <a:r>
              <a:rPr lang="en-IN" sz="3600" dirty="0" err="1">
                <a:latin typeface="Times New Roman" panose="02020603050405020304" pitchFamily="18" charset="0"/>
                <a:cs typeface="Times New Roman" panose="02020603050405020304" pitchFamily="18" charset="0"/>
              </a:rPr>
              <a:t>Bengio</a:t>
            </a:r>
            <a:r>
              <a:rPr lang="en-IN" sz="3600" dirty="0">
                <a:latin typeface="Times New Roman" panose="02020603050405020304" pitchFamily="18" charset="0"/>
                <a:cs typeface="Times New Roman" panose="02020603050405020304" pitchFamily="18" charset="0"/>
              </a:rPr>
              <a:t>, Y., &amp; Haffner, P. (1998). Gradient-based learning applied to document recognition. Proceedings of the IEEE, 86(11), 2278-2324.</a:t>
            </a:r>
          </a:p>
          <a:p>
            <a:pPr algn="just">
              <a:lnSpc>
                <a:spcPct val="150000"/>
              </a:lnSpc>
              <a:buNone/>
            </a:pPr>
            <a:r>
              <a:rPr lang="en-IN" sz="3600" dirty="0">
                <a:latin typeface="Times New Roman" panose="02020603050405020304" pitchFamily="18" charset="0"/>
                <a:cs typeface="Times New Roman" panose="02020603050405020304" pitchFamily="18" charset="0"/>
              </a:rPr>
              <a:t>2)	</a:t>
            </a:r>
            <a:r>
              <a:rPr lang="en-IN" sz="3600" dirty="0" err="1">
                <a:latin typeface="Times New Roman" panose="02020603050405020304" pitchFamily="18" charset="0"/>
                <a:cs typeface="Times New Roman" panose="02020603050405020304" pitchFamily="18" charset="0"/>
              </a:rPr>
              <a:t>Krizhevsky</a:t>
            </a:r>
            <a:r>
              <a:rPr lang="en-IN" sz="3600" dirty="0">
                <a:latin typeface="Times New Roman" panose="02020603050405020304" pitchFamily="18" charset="0"/>
                <a:cs typeface="Times New Roman" panose="02020603050405020304" pitchFamily="18" charset="0"/>
              </a:rPr>
              <a:t>, A., </a:t>
            </a:r>
            <a:r>
              <a:rPr lang="en-IN" sz="3600" dirty="0" err="1">
                <a:latin typeface="Times New Roman" panose="02020603050405020304" pitchFamily="18" charset="0"/>
                <a:cs typeface="Times New Roman" panose="02020603050405020304" pitchFamily="18" charset="0"/>
              </a:rPr>
              <a:t>Sutskever</a:t>
            </a:r>
            <a:r>
              <a:rPr lang="en-IN" sz="3600" dirty="0">
                <a:latin typeface="Times New Roman" panose="02020603050405020304" pitchFamily="18" charset="0"/>
                <a:cs typeface="Times New Roman" panose="02020603050405020304" pitchFamily="18" charset="0"/>
              </a:rPr>
              <a:t>, I., &amp; Hinton, G. E. (2012). ImageNet classification with deep convolutional neural networks. Advances in neural information processing systems, 25, 1097-1105.</a:t>
            </a:r>
          </a:p>
          <a:p>
            <a:pPr algn="just">
              <a:lnSpc>
                <a:spcPct val="150000"/>
              </a:lnSpc>
              <a:buNone/>
            </a:pPr>
            <a:r>
              <a:rPr lang="en-IN" sz="3600" dirty="0">
                <a:latin typeface="Times New Roman" panose="02020603050405020304" pitchFamily="18" charset="0"/>
                <a:cs typeface="Times New Roman" panose="02020603050405020304" pitchFamily="18" charset="0"/>
              </a:rPr>
              <a:t>3)	</a:t>
            </a:r>
            <a:r>
              <a:rPr lang="en-IN" sz="3600" dirty="0" err="1">
                <a:latin typeface="Times New Roman" panose="02020603050405020304" pitchFamily="18" charset="0"/>
                <a:cs typeface="Times New Roman" panose="02020603050405020304" pitchFamily="18" charset="0"/>
              </a:rPr>
              <a:t>Szegedy</a:t>
            </a:r>
            <a:r>
              <a:rPr lang="en-IN" sz="3600" dirty="0">
                <a:latin typeface="Times New Roman" panose="02020603050405020304" pitchFamily="18" charset="0"/>
                <a:cs typeface="Times New Roman" panose="02020603050405020304" pitchFamily="18" charset="0"/>
              </a:rPr>
              <a:t>, C., Liu, W., Jia, Y., </a:t>
            </a:r>
            <a:r>
              <a:rPr lang="en-IN" sz="3600" dirty="0" err="1">
                <a:latin typeface="Times New Roman" panose="02020603050405020304" pitchFamily="18" charset="0"/>
                <a:cs typeface="Times New Roman" panose="02020603050405020304" pitchFamily="18" charset="0"/>
              </a:rPr>
              <a:t>Sermanet</a:t>
            </a:r>
            <a:r>
              <a:rPr lang="en-IN" sz="3600" dirty="0">
                <a:latin typeface="Times New Roman" panose="02020603050405020304" pitchFamily="18" charset="0"/>
                <a:cs typeface="Times New Roman" panose="02020603050405020304" pitchFamily="18" charset="0"/>
              </a:rPr>
              <a:t>, P., Reed, S., </a:t>
            </a:r>
            <a:r>
              <a:rPr lang="en-IN" sz="3600" dirty="0" err="1">
                <a:latin typeface="Times New Roman" panose="02020603050405020304" pitchFamily="18" charset="0"/>
                <a:cs typeface="Times New Roman" panose="02020603050405020304" pitchFamily="18" charset="0"/>
              </a:rPr>
              <a:t>Anguelov</a:t>
            </a:r>
            <a:r>
              <a:rPr lang="en-IN" sz="3600" dirty="0">
                <a:latin typeface="Times New Roman" panose="02020603050405020304" pitchFamily="18" charset="0"/>
                <a:cs typeface="Times New Roman" panose="02020603050405020304" pitchFamily="18" charset="0"/>
              </a:rPr>
              <a:t>, D., ... &amp; </a:t>
            </a:r>
            <a:r>
              <a:rPr lang="en-IN" sz="3600" dirty="0" err="1">
                <a:latin typeface="Times New Roman" panose="02020603050405020304" pitchFamily="18" charset="0"/>
                <a:cs typeface="Times New Roman" panose="02020603050405020304" pitchFamily="18" charset="0"/>
              </a:rPr>
              <a:t>Rabinovich</a:t>
            </a:r>
            <a:r>
              <a:rPr lang="en-IN" sz="3600" dirty="0">
                <a:latin typeface="Times New Roman" panose="02020603050405020304" pitchFamily="18" charset="0"/>
                <a:cs typeface="Times New Roman" panose="02020603050405020304" pitchFamily="18" charset="0"/>
              </a:rPr>
              <a:t>, A. (2015). Going deeper with convolutions. In Proceedings of the IEEE conference on computer vision and pattern recognition (pp. 1-9).</a:t>
            </a:r>
          </a:p>
          <a:p>
            <a:pPr algn="just">
              <a:lnSpc>
                <a:spcPct val="150000"/>
              </a:lnSpc>
              <a:buNone/>
            </a:pPr>
            <a:r>
              <a:rPr lang="en-IN" sz="3600" dirty="0">
                <a:latin typeface="Times New Roman" panose="02020603050405020304" pitchFamily="18" charset="0"/>
                <a:cs typeface="Times New Roman" panose="02020603050405020304" pitchFamily="18" charset="0"/>
              </a:rPr>
              <a:t>4)	</a:t>
            </a:r>
            <a:r>
              <a:rPr lang="en-IN" sz="3600" dirty="0" err="1">
                <a:latin typeface="Times New Roman" panose="02020603050405020304" pitchFamily="18" charset="0"/>
                <a:cs typeface="Times New Roman" panose="02020603050405020304" pitchFamily="18" charset="0"/>
              </a:rPr>
              <a:t>Simonyan</a:t>
            </a:r>
            <a:r>
              <a:rPr lang="en-IN" sz="3600" dirty="0">
                <a:latin typeface="Times New Roman" panose="02020603050405020304" pitchFamily="18" charset="0"/>
                <a:cs typeface="Times New Roman" panose="02020603050405020304" pitchFamily="18" charset="0"/>
              </a:rPr>
              <a:t>, K., &amp; Zisserman, A. (2014). Very deep convolutional networks for large-scale image recognition. </a:t>
            </a:r>
            <a:r>
              <a:rPr lang="en-IN" sz="3600" dirty="0" err="1">
                <a:latin typeface="Times New Roman" panose="02020603050405020304" pitchFamily="18" charset="0"/>
                <a:cs typeface="Times New Roman" panose="02020603050405020304" pitchFamily="18" charset="0"/>
              </a:rPr>
              <a:t>arXiv</a:t>
            </a:r>
            <a:r>
              <a:rPr lang="en-IN" sz="3600" dirty="0">
                <a:latin typeface="Times New Roman" panose="02020603050405020304" pitchFamily="18" charset="0"/>
                <a:cs typeface="Times New Roman" panose="02020603050405020304" pitchFamily="18" charset="0"/>
              </a:rPr>
              <a:t> preprint arXiv:1409.1556.</a:t>
            </a:r>
          </a:p>
          <a:p>
            <a:pPr algn="just">
              <a:lnSpc>
                <a:spcPct val="150000"/>
              </a:lnSpc>
              <a:buNone/>
            </a:pPr>
            <a:r>
              <a:rPr lang="en-IN" sz="3600" dirty="0">
                <a:latin typeface="Times New Roman" panose="02020603050405020304" pitchFamily="18" charset="0"/>
                <a:cs typeface="Times New Roman" panose="02020603050405020304" pitchFamily="18" charset="0"/>
              </a:rPr>
              <a:t>5)	He, K., Zhang, X., Ren, S., &amp; Sun, J. (2016). Deep residual learning for image recognition. In Proceedings of the IEEE conference on computer vision and pattern recognition (pp. 770-778).</a:t>
            </a:r>
          </a:p>
          <a:p>
            <a:endParaRPr lang="en-IN" dirty="0"/>
          </a:p>
        </p:txBody>
      </p:sp>
    </p:spTree>
    <p:extLst>
      <p:ext uri="{BB962C8B-B14F-4D97-AF65-F5344CB8AC3E}">
        <p14:creationId xmlns:p14="http://schemas.microsoft.com/office/powerpoint/2010/main" val="1096080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27C4-8039-D432-16A8-5769B52937EB}"/>
              </a:ext>
            </a:extLst>
          </p:cNvPr>
          <p:cNvSpPr>
            <a:spLocks noGrp="1"/>
          </p:cNvSpPr>
          <p:nvPr>
            <p:ph type="title"/>
          </p:nvPr>
        </p:nvSpPr>
        <p:spPr>
          <a:xfrm>
            <a:off x="1264920" y="2766218"/>
            <a:ext cx="10515600" cy="1325563"/>
          </a:xfrm>
        </p:spPr>
        <p:txBody>
          <a:bodyPr>
            <a:normAutofit/>
          </a:bodyPr>
          <a:lstStyle/>
          <a:p>
            <a:pPr algn="ctr"/>
            <a:r>
              <a:rPr lang="en-IN" sz="7200" dirty="0">
                <a:latin typeface="Cooper Black" panose="0208090404030B020404" pitchFamily="18" charset="0"/>
              </a:rPr>
              <a:t>THANK YOU !!!</a:t>
            </a:r>
          </a:p>
        </p:txBody>
      </p:sp>
    </p:spTree>
    <p:extLst>
      <p:ext uri="{BB962C8B-B14F-4D97-AF65-F5344CB8AC3E}">
        <p14:creationId xmlns:p14="http://schemas.microsoft.com/office/powerpoint/2010/main" val="404072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C6EB-6A15-EB15-52B3-E767181EEE8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id="{D5194B3E-0E21-5C75-7B19-046C18D76D15}"/>
              </a:ext>
            </a:extLst>
          </p:cNvPr>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Predict Thyroid Condition: Classify input images to determine if they indicate thyroid abnormalities.</a:t>
            </a:r>
          </a:p>
          <a:p>
            <a:pPr>
              <a:lnSpc>
                <a:spcPct val="150000"/>
              </a:lnSpc>
            </a:pPr>
            <a:r>
              <a:rPr lang="en-US" sz="2000" dirty="0">
                <a:latin typeface="Times New Roman" panose="02020603050405020304" pitchFamily="18" charset="0"/>
                <a:cs typeface="Times New Roman" panose="02020603050405020304" pitchFamily="18" charset="0"/>
              </a:rPr>
              <a:t>Implement Deep Learning Models: Apply various deep learning algorithms for improved thyroid classification.</a:t>
            </a:r>
          </a:p>
          <a:p>
            <a:pPr>
              <a:lnSpc>
                <a:spcPct val="150000"/>
              </a:lnSpc>
            </a:pPr>
            <a:r>
              <a:rPr lang="en-US" sz="2000" dirty="0">
                <a:latin typeface="Times New Roman" panose="02020603050405020304" pitchFamily="18" charset="0"/>
                <a:cs typeface="Times New Roman" panose="02020603050405020304" pitchFamily="18" charset="0"/>
              </a:rPr>
              <a:t>Optimize Classification Performance: Enhance accuracy and efficiency of the classification algorithms.</a:t>
            </a:r>
          </a:p>
          <a:p>
            <a:pPr>
              <a:lnSpc>
                <a:spcPct val="150000"/>
              </a:lnSpc>
            </a:pPr>
            <a:r>
              <a:rPr lang="en-US" sz="2000" dirty="0">
                <a:latin typeface="Times New Roman" panose="02020603050405020304" pitchFamily="18" charset="0"/>
                <a:cs typeface="Times New Roman" panose="02020603050405020304" pitchFamily="18" charset="0"/>
              </a:rPr>
              <a:t>Provide Practical Recommendations: Suggest suitable doctors and display a list of relevant medicines based on the diagnosis.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59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3CC7-C78F-8B84-45FE-14C79C7D057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C2BAAA36-EB4E-1BFF-78A4-5CF64D60EE75}"/>
              </a:ext>
            </a:extLst>
          </p:cNvPr>
          <p:cNvSpPr>
            <a:spLocks noGrp="1"/>
          </p:cNvSpPr>
          <p:nvPr>
            <p:ph idx="1"/>
          </p:nvPr>
        </p:nvSpPr>
        <p:spPr>
          <a:xfrm>
            <a:off x="838200" y="1427584"/>
            <a:ext cx="10515600" cy="4749379"/>
          </a:xfrm>
        </p:spPr>
        <p:txBody>
          <a:bodyPr>
            <a:noAutofit/>
          </a:bodyPr>
          <a:lstStyle/>
          <a:p>
            <a:pPr>
              <a:lnSpc>
                <a:spcPct val="150000"/>
              </a:lnSpc>
            </a:pPr>
            <a:r>
              <a:rPr lang="en-US" sz="2000" dirty="0">
                <a:latin typeface="Times New Roman" panose="02020603050405020304" pitchFamily="18" charset="0"/>
                <a:cs typeface="Times New Roman" panose="02020603050405020304" pitchFamily="18" charset="0"/>
              </a:rPr>
              <a:t>The integration of artificial intelligence (AI) into healthcare has revolutionized the approach to disease diagnosis and treatment, with medical imaging emerging as a particularly promising area.</a:t>
            </a:r>
          </a:p>
          <a:p>
            <a:pPr>
              <a:lnSpc>
                <a:spcPct val="150000"/>
              </a:lnSpc>
            </a:pPr>
            <a:r>
              <a:rPr lang="en-US" sz="2000" dirty="0">
                <a:latin typeface="Times New Roman" panose="02020603050405020304" pitchFamily="18" charset="0"/>
                <a:cs typeface="Times New Roman" panose="02020603050405020304" pitchFamily="18" charset="0"/>
              </a:rPr>
              <a:t>Given the exponential increase in digital medical imaging data, there is a critical need for effective AI-based tools to derive meaningful insights, supporting clinicians in making accurate diagnoses and informed treatment plans</a:t>
            </a:r>
          </a:p>
          <a:p>
            <a:pPr>
              <a:lnSpc>
                <a:spcPct val="150000"/>
              </a:lnSpc>
            </a:pPr>
            <a:r>
              <a:rPr lang="en-US" sz="2000" dirty="0">
                <a:latin typeface="Times New Roman" panose="02020603050405020304" pitchFamily="18" charset="0"/>
                <a:cs typeface="Times New Roman" panose="02020603050405020304" pitchFamily="18" charset="0"/>
              </a:rPr>
              <a:t>The development of a </a:t>
            </a:r>
            <a:r>
              <a:rPr lang="en-US" sz="2000" b="1" dirty="0">
                <a:latin typeface="Times New Roman" panose="02020603050405020304" pitchFamily="18" charset="0"/>
                <a:cs typeface="Times New Roman" panose="02020603050405020304" pitchFamily="18" charset="0"/>
              </a:rPr>
              <a:t>Thyroid Health Analyzer using Explainable Artificial Intelligence (XAI)</a:t>
            </a:r>
            <a:r>
              <a:rPr lang="en-US" sz="2000" dirty="0">
                <a:latin typeface="Times New Roman" panose="02020603050405020304" pitchFamily="18" charset="0"/>
                <a:cs typeface="Times New Roman" panose="02020603050405020304" pitchFamily="18" charset="0"/>
              </a:rPr>
              <a:t> combines the power of advanced AI techniques with interpretability, enhancing diagnostic accuracy while providing transparent insights for clinicians.</a:t>
            </a:r>
          </a:p>
          <a:p>
            <a:pPr>
              <a:lnSpc>
                <a:spcPct val="150000"/>
              </a:lnSpc>
            </a:pPr>
            <a:r>
              <a:rPr lang="en-IN" sz="2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his approach supports a more accessible and trustworthy analysis of thyroid health, making AI-driven medical imaging a vital tool in modern healthcare.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47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2185-12DC-9860-9267-BE4B8F2311E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Existing system</a:t>
            </a:r>
            <a:endParaRPr lang="en-IN" dirty="0"/>
          </a:p>
        </p:txBody>
      </p:sp>
      <p:sp>
        <p:nvSpPr>
          <p:cNvPr id="3" name="Content Placeholder 2">
            <a:extLst>
              <a:ext uri="{FF2B5EF4-FFF2-40B4-BE49-F238E27FC236}">
                <a16:creationId xmlns:a16="http://schemas.microsoft.com/office/drawing/2014/main" id="{4A3C8A3D-E8C9-8D5E-1BBD-3960160D6FCC}"/>
              </a:ext>
            </a:extLst>
          </p:cNvPr>
          <p:cNvSpPr>
            <a:spLocks noGrp="1"/>
          </p:cNvSpPr>
          <p:nvPr>
            <p:ph idx="1"/>
          </p:nvPr>
        </p:nvSpPr>
        <p:spPr>
          <a:xfrm>
            <a:off x="838200" y="1464906"/>
            <a:ext cx="10515600" cy="5122506"/>
          </a:xfrm>
        </p:spPr>
        <p:txBody>
          <a:bodyPr>
            <a:normAutofit fontScale="25000" lnSpcReduction="20000"/>
          </a:bodyPr>
          <a:lstStyle/>
          <a:p>
            <a:pPr algn="just">
              <a:lnSpc>
                <a:spcPct val="170000"/>
              </a:lnSpc>
            </a:pPr>
            <a:r>
              <a:rPr lang="en-IN" sz="8000" dirty="0">
                <a:latin typeface="Times New Roman" panose="02020603050405020304" pitchFamily="18" charset="0"/>
                <a:cs typeface="Times New Roman" panose="02020603050405020304" pitchFamily="18" charset="0"/>
              </a:rPr>
              <a:t>In existing system, while traditional methods for diagnosing thyroid disorders have served as the cornerstone of clinical practice for decades, they are not without limitations. </a:t>
            </a:r>
          </a:p>
          <a:p>
            <a:pPr algn="just">
              <a:lnSpc>
                <a:spcPct val="170000"/>
              </a:lnSpc>
            </a:pPr>
            <a:r>
              <a:rPr lang="en-IN" sz="8000" dirty="0">
                <a:latin typeface="Times New Roman" panose="02020603050405020304" pitchFamily="18" charset="0"/>
                <a:cs typeface="Times New Roman" panose="02020603050405020304" pitchFamily="18" charset="0"/>
              </a:rPr>
              <a:t>These methods often rely on subjective interpretation, leading to variability in diagnosis and treatment decisions. </a:t>
            </a:r>
          </a:p>
          <a:p>
            <a:pPr algn="just">
              <a:lnSpc>
                <a:spcPct val="170000"/>
              </a:lnSpc>
            </a:pPr>
            <a:r>
              <a:rPr lang="en-IN" sz="8000" dirty="0">
                <a:latin typeface="Times New Roman" panose="02020603050405020304" pitchFamily="18" charset="0"/>
                <a:cs typeface="Times New Roman" panose="02020603050405020304" pitchFamily="18" charset="0"/>
              </a:rPr>
              <a:t>Moreover, the increasing complexity and volume of medical imaging data present challenges for clinicians, highlighting the need for automated and efficient diagnostic solutions.</a:t>
            </a:r>
          </a:p>
          <a:p>
            <a:pPr algn="just">
              <a:lnSpc>
                <a:spcPct val="170000"/>
              </a:lnSpc>
            </a:pPr>
            <a:r>
              <a:rPr lang="en-IN" sz="8000" dirty="0">
                <a:latin typeface="Times New Roman" panose="02020603050405020304" pitchFamily="18" charset="0"/>
                <a:cs typeface="Times New Roman" panose="02020603050405020304" pitchFamily="18" charset="0"/>
              </a:rPr>
              <a:t> One of the primary challenges associated with deep learning models, including CNNs, is their black-box nature. </a:t>
            </a:r>
          </a:p>
          <a:p>
            <a:pPr algn="just">
              <a:lnSpc>
                <a:spcPct val="170000"/>
              </a:lnSpc>
            </a:pPr>
            <a:r>
              <a:rPr lang="en-IN" sz="8000" dirty="0">
                <a:latin typeface="Times New Roman" panose="02020603050405020304" pitchFamily="18" charset="0"/>
                <a:cs typeface="Times New Roman" panose="02020603050405020304" pitchFamily="18" charset="0"/>
              </a:rPr>
              <a:t>While these models may achieve high accuracy in classification tasks, understanding the rationale behind their predictions remains challenging</a:t>
            </a:r>
          </a:p>
          <a:p>
            <a:endParaRPr lang="en-IN" dirty="0"/>
          </a:p>
        </p:txBody>
      </p:sp>
    </p:spTree>
    <p:extLst>
      <p:ext uri="{BB962C8B-B14F-4D97-AF65-F5344CB8AC3E}">
        <p14:creationId xmlns:p14="http://schemas.microsoft.com/office/powerpoint/2010/main" val="270602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151F-18F2-40F1-FEF5-C1E30A617865}"/>
              </a:ext>
            </a:extLst>
          </p:cNvPr>
          <p:cNvSpPr>
            <a:spLocks noGrp="1"/>
          </p:cNvSpPr>
          <p:nvPr>
            <p:ph type="ctrTitle"/>
          </p:nvPr>
        </p:nvSpPr>
        <p:spPr>
          <a:xfrm>
            <a:off x="1272074" y="355810"/>
            <a:ext cx="9144000" cy="1093335"/>
          </a:xfrm>
        </p:spPr>
        <p:txBody>
          <a:bodyPr>
            <a:normAutofit/>
          </a:bodyPr>
          <a:lstStyle/>
          <a:p>
            <a:r>
              <a:rPr lang="en-US" b="1" dirty="0">
                <a:latin typeface="Times New Roman" panose="02020603050405020304" pitchFamily="18" charset="0"/>
                <a:cs typeface="Times New Roman" panose="02020603050405020304" pitchFamily="18" charset="0"/>
              </a:rPr>
              <a:t>Disadvantages</a:t>
            </a:r>
            <a:endParaRPr lang="en-IN" b="1" dirty="0"/>
          </a:p>
        </p:txBody>
      </p:sp>
      <p:sp>
        <p:nvSpPr>
          <p:cNvPr id="4" name="Rectangle 1">
            <a:extLst>
              <a:ext uri="{FF2B5EF4-FFF2-40B4-BE49-F238E27FC236}">
                <a16:creationId xmlns:a16="http://schemas.microsoft.com/office/drawing/2014/main" id="{3EBACAED-092C-1BA6-C693-6361E3FF2392}"/>
              </a:ext>
            </a:extLst>
          </p:cNvPr>
          <p:cNvSpPr>
            <a:spLocks noGrp="1" noChangeArrowheads="1"/>
          </p:cNvSpPr>
          <p:nvPr>
            <p:ph type="subTitle" idx="1"/>
          </p:nvPr>
        </p:nvSpPr>
        <p:spPr bwMode="auto">
          <a:xfrm>
            <a:off x="1138334" y="1696849"/>
            <a:ext cx="9395927" cy="188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Efficiency with Large Datasets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Inconsistent Prediction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Time Consumption </a:t>
            </a:r>
          </a:p>
        </p:txBody>
      </p:sp>
    </p:spTree>
    <p:extLst>
      <p:ext uri="{BB962C8B-B14F-4D97-AF65-F5344CB8AC3E}">
        <p14:creationId xmlns:p14="http://schemas.microsoft.com/office/powerpoint/2010/main" val="46546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B783-977A-8320-512D-D5FEC00EB42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id="{7B49DE14-3F6D-2035-270E-EAE7AF645B34}"/>
              </a:ext>
            </a:extLst>
          </p:cNvPr>
          <p:cNvSpPr>
            <a:spLocks noGrp="1"/>
          </p:cNvSpPr>
          <p:nvPr>
            <p:ph idx="1"/>
          </p:nvPr>
        </p:nvSpPr>
        <p:spPr>
          <a:xfrm>
            <a:off x="838200" y="1390261"/>
            <a:ext cx="10515600" cy="5243804"/>
          </a:xfrm>
        </p:spPr>
        <p:txBody>
          <a:bodyPr>
            <a:normAutofit fontScale="70000" lnSpcReduction="20000"/>
          </a:bodyPr>
          <a:lstStyle/>
          <a:p>
            <a:pPr algn="just">
              <a:lnSpc>
                <a:spcPct val="170000"/>
              </a:lnSpc>
            </a:pPr>
            <a:r>
              <a:rPr lang="en-IN" sz="2800" dirty="0">
                <a:latin typeface="Times New Roman" panose="02020603050405020304" pitchFamily="18" charset="0"/>
                <a:cs typeface="Times New Roman" panose="02020603050405020304" pitchFamily="18" charset="0"/>
              </a:rPr>
              <a:t>In proposed system, the input image is taken from dataset repository. In pre-processing, we can resize the original image and </a:t>
            </a:r>
            <a:r>
              <a:rPr lang="en-IN" sz="2800" dirty="0" err="1">
                <a:latin typeface="Times New Roman" panose="02020603050405020304" pitchFamily="18" charset="0"/>
                <a:cs typeface="Times New Roman" panose="02020603050405020304" pitchFamily="18" charset="0"/>
              </a:rPr>
              <a:t>gray</a:t>
            </a:r>
            <a:r>
              <a:rPr lang="en-IN" sz="2800" dirty="0">
                <a:latin typeface="Times New Roman" panose="02020603050405020304" pitchFamily="18" charset="0"/>
                <a:cs typeface="Times New Roman" panose="02020603050405020304" pitchFamily="18" charset="0"/>
              </a:rPr>
              <a:t> scale conversion. </a:t>
            </a:r>
          </a:p>
          <a:p>
            <a:pPr algn="just">
              <a:lnSpc>
                <a:spcPct val="170000"/>
              </a:lnSpc>
            </a:pPr>
            <a:r>
              <a:rPr lang="en-IN" sz="2800" dirty="0">
                <a:latin typeface="Times New Roman" panose="02020603050405020304" pitchFamily="18" charset="0"/>
                <a:cs typeface="Times New Roman" panose="02020603050405020304" pitchFamily="18" charset="0"/>
              </a:rPr>
              <a:t>After that, we can extract the features from pre-processed image such as LBP and Mean Median Variance.</a:t>
            </a:r>
          </a:p>
          <a:p>
            <a:pPr algn="just">
              <a:lnSpc>
                <a:spcPct val="170000"/>
              </a:lnSpc>
            </a:pPr>
            <a:r>
              <a:rPr lang="en-IN" sz="2800" dirty="0">
                <a:latin typeface="Times New Roman" panose="02020603050405020304" pitchFamily="18" charset="0"/>
                <a:cs typeface="Times New Roman" panose="02020603050405020304" pitchFamily="18" charset="0"/>
              </a:rPr>
              <a:t> We can split the images into test image and train image. Then, we can implement the different deep learning algorithms such as Convolutional Neural Network (CNN) for classifying the input image is affected or not. </a:t>
            </a:r>
          </a:p>
          <a:p>
            <a:pPr algn="just">
              <a:lnSpc>
                <a:spcPct val="170000"/>
              </a:lnSpc>
            </a:pPr>
            <a:r>
              <a:rPr lang="en-IN" sz="2800" dirty="0">
                <a:latin typeface="Times New Roman" panose="02020603050405020304" pitchFamily="18" charset="0"/>
                <a:cs typeface="Times New Roman" panose="02020603050405020304" pitchFamily="18" charset="0"/>
              </a:rPr>
              <a:t>Finally, the system can estimate some performance metrics such as accuracy and error rate. </a:t>
            </a:r>
          </a:p>
          <a:p>
            <a:pPr algn="just">
              <a:lnSpc>
                <a:spcPct val="170000"/>
              </a:lnSpc>
            </a:pPr>
            <a:r>
              <a:rPr lang="en-IN" sz="2800" dirty="0">
                <a:latin typeface="Times New Roman" panose="02020603050405020304" pitchFamily="18" charset="0"/>
                <a:cs typeface="Times New Roman" panose="02020603050405020304" pitchFamily="18" charset="0"/>
              </a:rPr>
              <a:t>The effectiveness of the proposed method was confirmed by comparing accuracy improvement.</a:t>
            </a:r>
            <a:endParaRPr lang="en-IN" dirty="0"/>
          </a:p>
        </p:txBody>
      </p:sp>
    </p:spTree>
    <p:extLst>
      <p:ext uri="{BB962C8B-B14F-4D97-AF65-F5344CB8AC3E}">
        <p14:creationId xmlns:p14="http://schemas.microsoft.com/office/powerpoint/2010/main" val="328212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9C37-EA84-6C8F-A2E2-871248DEDB0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Advantages</a:t>
            </a:r>
            <a:endParaRPr lang="en-IN" dirty="0"/>
          </a:p>
        </p:txBody>
      </p:sp>
      <p:sp>
        <p:nvSpPr>
          <p:cNvPr id="4" name="Rectangle 1">
            <a:extLst>
              <a:ext uri="{FF2B5EF4-FFF2-40B4-BE49-F238E27FC236}">
                <a16:creationId xmlns:a16="http://schemas.microsoft.com/office/drawing/2014/main" id="{0525B73F-985F-4826-9DB3-24848362638E}"/>
              </a:ext>
            </a:extLst>
          </p:cNvPr>
          <p:cNvSpPr>
            <a:spLocks noGrp="1" noChangeArrowheads="1"/>
          </p:cNvSpPr>
          <p:nvPr>
            <p:ph idx="1"/>
          </p:nvPr>
        </p:nvSpPr>
        <p:spPr bwMode="auto">
          <a:xfrm>
            <a:off x="1474237" y="1690688"/>
            <a:ext cx="9190653" cy="262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Thyroid Condition Classification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Transparency with Explainable AI</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Insightful Visualizations for Clinician Support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Doctor and Medication Recommendations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Diagnostic Confidence and Trust </a:t>
            </a:r>
          </a:p>
        </p:txBody>
      </p:sp>
    </p:spTree>
    <p:extLst>
      <p:ext uri="{BB962C8B-B14F-4D97-AF65-F5344CB8AC3E}">
        <p14:creationId xmlns:p14="http://schemas.microsoft.com/office/powerpoint/2010/main" val="2957470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TotalTime>
  <Words>2417</Words>
  <Application>Microsoft Office PowerPoint</Application>
  <PresentationFormat>Widescreen</PresentationFormat>
  <Paragraphs>200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Bahnschrift Condensed</vt:lpstr>
      <vt:lpstr>Calibri</vt:lpstr>
      <vt:lpstr>Calibri Light</vt:lpstr>
      <vt:lpstr>Cooper Black</vt:lpstr>
      <vt:lpstr>Times New Roman</vt:lpstr>
      <vt:lpstr>Office Theme</vt:lpstr>
      <vt:lpstr>THROID HEALTH ANALYZER USING XAI</vt:lpstr>
      <vt:lpstr>Domain Introduction</vt:lpstr>
      <vt:lpstr>Abstract</vt:lpstr>
      <vt:lpstr>Objectives</vt:lpstr>
      <vt:lpstr>Introduction</vt:lpstr>
      <vt:lpstr>Existing system</vt:lpstr>
      <vt:lpstr>Disadvantages</vt:lpstr>
      <vt:lpstr>Proposed system</vt:lpstr>
      <vt:lpstr>Advantages</vt:lpstr>
      <vt:lpstr>Block Diagram</vt:lpstr>
      <vt:lpstr>Block Diagram</vt:lpstr>
      <vt:lpstr>Modules</vt:lpstr>
      <vt:lpstr>Image Selection</vt:lpstr>
      <vt:lpstr>Preprocessing</vt:lpstr>
      <vt:lpstr>Feature Extraction</vt:lpstr>
      <vt:lpstr>Image splitting </vt:lpstr>
      <vt:lpstr>Classification</vt:lpstr>
      <vt:lpstr>Performance metrics</vt:lpstr>
      <vt:lpstr>Screenshots</vt:lpstr>
      <vt:lpstr>Screenshots</vt:lpstr>
      <vt:lpstr>Screenshots</vt:lpstr>
      <vt:lpstr>Literature survey</vt:lpstr>
      <vt:lpstr>PowerPoint Presentation</vt:lpstr>
      <vt:lpstr>PowerPoint Presentation</vt:lpstr>
      <vt:lpstr>PowerPoint Presentation</vt:lpstr>
      <vt:lpstr>PowerPoint Presentation</vt:lpstr>
      <vt:lpstr>PowerPoint Presentation</vt:lpstr>
      <vt:lpstr>System requirements</vt:lpstr>
      <vt:lpstr>Conclusion</vt:lpstr>
      <vt:lpstr>Future Enhancement</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THROID HEALTH ANALYZER USING XAI</dc:title>
  <dc:creator>Valliyappan S</dc:creator>
  <cp:lastModifiedBy>Valliyappan S</cp:lastModifiedBy>
  <cp:revision>2</cp:revision>
  <dcterms:created xsi:type="dcterms:W3CDTF">2024-11-11T17:07:56Z</dcterms:created>
  <dcterms:modified xsi:type="dcterms:W3CDTF">2024-11-11T18:36:35Z</dcterms:modified>
</cp:coreProperties>
</file>