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3"/>
  </p:notesMasterIdLst>
  <p:sldIdLst>
    <p:sldId id="257" r:id="rId5"/>
    <p:sldId id="258" r:id="rId6"/>
    <p:sldId id="266" r:id="rId7"/>
    <p:sldId id="259" r:id="rId8"/>
    <p:sldId id="261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9 praveen" userId="33bdf9b97bf4c0de" providerId="LiveId" clId="{657AEBFD-78C9-4EB7-B8FC-8D2E0BD65EAD}"/>
    <pc:docChg chg="modSld">
      <pc:chgData name="309 praveen" userId="33bdf9b97bf4c0de" providerId="LiveId" clId="{657AEBFD-78C9-4EB7-B8FC-8D2E0BD65EAD}" dt="2024-05-15T05:02:39.898" v="0" actId="20577"/>
      <pc:docMkLst>
        <pc:docMk/>
      </pc:docMkLst>
      <pc:sldChg chg="modSp mod">
        <pc:chgData name="309 praveen" userId="33bdf9b97bf4c0de" providerId="LiveId" clId="{657AEBFD-78C9-4EB7-B8FC-8D2E0BD65EAD}" dt="2024-05-15T05:02:39.898" v="0" actId="20577"/>
        <pc:sldMkLst>
          <pc:docMk/>
          <pc:sldMk cId="137474373" sldId="259"/>
        </pc:sldMkLst>
        <pc:spChg chg="mod">
          <ac:chgData name="309 praveen" userId="33bdf9b97bf4c0de" providerId="LiveId" clId="{657AEBFD-78C9-4EB7-B8FC-8D2E0BD65EAD}" dt="2024-05-15T05:02:39.898" v="0" actId="20577"/>
          <ac:spMkLst>
            <pc:docMk/>
            <pc:sldMk cId="137474373" sldId="259"/>
            <ac:spMk id="7" creationId="{1F620693-E22A-8D1C-1D70-7BB8F58083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144D-3189-40F6-8D6B-F91A4FCCF96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3D9C0-E70B-416E-B369-AA085F391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D9C0-E70B-416E-B369-AA085F3912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6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9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0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0247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2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64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2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668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93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17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01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15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2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551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9273/movie%20ree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spreadsheet-excel-table-diagram-9849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485899"/>
            <a:ext cx="10993549" cy="762897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movie recommendation system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20987"/>
            <a:ext cx="10993546" cy="861511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/>
              <a:t>M. Praveen - 309</a:t>
            </a:r>
          </a:p>
          <a:p>
            <a:r>
              <a:rPr lang="en-US" sz="3300" dirty="0"/>
              <a:t>K. Rakesh - 312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7DB00-A414-7204-1218-098DB25A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54688"/>
            <a:ext cx="12191999" cy="36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79884"/>
            <a:ext cx="4032919" cy="5485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0E8C9-E0E5-775F-438E-4E75712E9095}"/>
              </a:ext>
            </a:extLst>
          </p:cNvPr>
          <p:cNvSpPr txBox="1"/>
          <p:nvPr/>
        </p:nvSpPr>
        <p:spPr>
          <a:xfrm>
            <a:off x="581192" y="2180496"/>
            <a:ext cx="759426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uild a Movie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ecommendation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ystem, with a focus on finding similar movies based on content and keywords.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 should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movie attributes such as plot overview, genres, and keywords to suggest relevant recommendations to users.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goal is to create a personalized and accurate recommendation engine that enhances the user experience by offering tailored movie suggestions aligned with their preferences.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 descr="A movie reel with a film strip&#10;&#10;Description automatically generated">
            <a:extLst>
              <a:ext uri="{FF2B5EF4-FFF2-40B4-BE49-F238E27FC236}">
                <a16:creationId xmlns:a16="http://schemas.microsoft.com/office/drawing/2014/main" id="{3A097588-21CD-CA77-4CF8-E5823875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3" r="2" b="24494"/>
          <a:stretch/>
        </p:blipFill>
        <p:spPr>
          <a:xfrm>
            <a:off x="8817223" y="4330279"/>
            <a:ext cx="2793585" cy="2142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A3A04-3E0E-99A1-5F2A-EEFA75E7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280" y="999200"/>
            <a:ext cx="3800819" cy="24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1A2F3-E1F0-7B4C-8F7D-0E02C6D6317D}"/>
              </a:ext>
            </a:extLst>
          </p:cNvPr>
          <p:cNvSpPr txBox="1"/>
          <p:nvPr/>
        </p:nvSpPr>
        <p:spPr>
          <a:xfrm>
            <a:off x="735931" y="1576136"/>
            <a:ext cx="107201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euemontreal"/>
              </a:rPr>
              <a:t>Content-based filtering</a:t>
            </a:r>
            <a:r>
              <a:rPr lang="en-GB" sz="2400" dirty="0">
                <a:latin typeface="Neuemontreal"/>
              </a:rPr>
              <a:t>: </a:t>
            </a:r>
            <a:r>
              <a:rPr lang="en-GB" sz="2400" b="0" i="0" dirty="0">
                <a:effectLst/>
                <a:latin typeface="Neuemontreal"/>
              </a:rPr>
              <a:t>This approach recommends items by </a:t>
            </a:r>
            <a:r>
              <a:rPr lang="en-GB" sz="2400" b="0" i="0" dirty="0" err="1">
                <a:effectLst/>
                <a:latin typeface="Neuemontreal"/>
              </a:rPr>
              <a:t>analyzing</a:t>
            </a:r>
            <a:r>
              <a:rPr lang="en-GB" sz="2400" b="0" i="0" dirty="0">
                <a:effectLst/>
                <a:latin typeface="Neuemontreal"/>
              </a:rPr>
              <a:t> the past preferences of a particular user.</a:t>
            </a:r>
          </a:p>
          <a:p>
            <a:pPr algn="l"/>
            <a:endParaRPr lang="en-GB" sz="2400" b="0" i="0" dirty="0">
              <a:effectLst/>
              <a:latin typeface="Neuemontre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euemontreal"/>
              </a:rPr>
              <a:t>Collaborative filtering: Collaborative filtering leverages the choices of similar users to suggest relevant items.</a:t>
            </a:r>
          </a:p>
          <a:p>
            <a:pPr algn="l"/>
            <a:endParaRPr lang="en-GB" sz="2400" b="0" i="0" dirty="0">
              <a:effectLst/>
              <a:latin typeface="Neuemontre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euemontreal"/>
              </a:rPr>
              <a:t>Hybrid recommender systems: These systems merge content-based and collaborative filtering, targeting accuracy and diversity in recommendations.</a:t>
            </a:r>
          </a:p>
          <a:p>
            <a:pPr algn="l"/>
            <a:endParaRPr lang="en-GB" sz="2400" b="0" i="0" dirty="0">
              <a:effectLst/>
              <a:latin typeface="Neuemontre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euemontreal"/>
              </a:rPr>
              <a:t>Knowledge-based systems: Tailored for specific scenarios, these systems make recommendations based on detailed user and item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30492-80B2-7AF1-F01B-59697654CD1D}"/>
              </a:ext>
            </a:extLst>
          </p:cNvPr>
          <p:cNvSpPr txBox="1"/>
          <p:nvPr/>
        </p:nvSpPr>
        <p:spPr>
          <a:xfrm>
            <a:off x="979068" y="970366"/>
            <a:ext cx="10535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GB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ifferent </a:t>
            </a: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GB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pproaches used in Recommendation </a:t>
            </a: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GB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ystems</a:t>
            </a:r>
            <a:endParaRPr lang="en-IN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20693-E22A-8D1C-1D70-7BB8F5808319}"/>
              </a:ext>
            </a:extLst>
          </p:cNvPr>
          <p:cNvSpPr txBox="1"/>
          <p:nvPr/>
        </p:nvSpPr>
        <p:spPr>
          <a:xfrm>
            <a:off x="581192" y="2056686"/>
            <a:ext cx="1085482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dataset appears to contain information about movies, with each row representing a different movie. Here's an overview of the columns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(total 9 data columns):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label for rows in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Money spent on making a movie.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Genres: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Categories like action or comedy for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Homepage: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webpage of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number for each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Keywords: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words for a movie's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Language: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a movie was first made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Title: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of a movie when it was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 summary of a movie.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Popularity: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well-known a movie </a:t>
            </a: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is.</a:t>
            </a:r>
            <a:endParaRPr lang="en-GB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0B5903-5CC9-92D9-BB64-A4986D24E29D}"/>
              </a:ext>
            </a:extLst>
          </p:cNvPr>
          <p:cNvSpPr txBox="1">
            <a:spLocks/>
          </p:cNvSpPr>
          <p:nvPr/>
        </p:nvSpPr>
        <p:spPr>
          <a:xfrm>
            <a:off x="581192" y="1323473"/>
            <a:ext cx="4032919" cy="548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</a:p>
        </p:txBody>
      </p:sp>
      <p:pic>
        <p:nvPicPr>
          <p:cNvPr id="10" name="Picture 9" descr="A pie chart and a piece of paper&#10;&#10;Description automatically generated">
            <a:extLst>
              <a:ext uri="{FF2B5EF4-FFF2-40B4-BE49-F238E27FC236}">
                <a16:creationId xmlns:a16="http://schemas.microsoft.com/office/drawing/2014/main" id="{CCD7D61E-9B80-6DC3-CC4D-707E43D79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96251" y="4224546"/>
            <a:ext cx="2011224" cy="20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DB2D-29DF-6F60-F4F1-DBC802498B69}"/>
              </a:ext>
            </a:extLst>
          </p:cNvPr>
          <p:cNvSpPr txBox="1">
            <a:spLocks/>
          </p:cNvSpPr>
          <p:nvPr/>
        </p:nvSpPr>
        <p:spPr>
          <a:xfrm>
            <a:off x="581192" y="948719"/>
            <a:ext cx="4032919" cy="548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Libraries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56018-542C-D650-DF54-1E817EA49CEC}"/>
              </a:ext>
            </a:extLst>
          </p:cNvPr>
          <p:cNvSpPr txBox="1"/>
          <p:nvPr/>
        </p:nvSpPr>
        <p:spPr>
          <a:xfrm>
            <a:off x="636169" y="1796898"/>
            <a:ext cx="97170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Pandas</a:t>
            </a:r>
            <a:r>
              <a:rPr lang="en-GB" b="0" i="0" dirty="0">
                <a:effectLst/>
                <a:latin typeface="Söhne"/>
              </a:rPr>
              <a:t>: Pandas is a powerful Python library used for data manipulation and analysis. It offers data structures and operations for manipulating numerical tables and time series.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numpy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>
                <a:effectLst/>
                <a:latin typeface="Söhne"/>
              </a:rPr>
              <a:t>This library is fundamental for numerical computing in Python. It provides support for large, multi-dimensional arrays and matrices, along with a collection of mathematical functions to operate on these arrays efficiently.</a:t>
            </a:r>
            <a:endParaRPr lang="en-GB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scikit-learn (</a:t>
            </a:r>
            <a:r>
              <a:rPr lang="en-GB" b="1" i="0" dirty="0" err="1">
                <a:effectLst/>
                <a:latin typeface="Söhne"/>
              </a:rPr>
              <a:t>sklearn</a:t>
            </a:r>
            <a:r>
              <a:rPr lang="en-GB" b="1" i="0" dirty="0">
                <a:effectLst/>
                <a:latin typeface="Söhne"/>
              </a:rPr>
              <a:t>)</a:t>
            </a:r>
            <a:r>
              <a:rPr lang="en-GB" b="0" i="0" dirty="0">
                <a:effectLst/>
                <a:latin typeface="Söhne"/>
              </a:rPr>
              <a:t>: Scikit-learn is a machine learning library for Python. It provides simple and efficient tools for data mining and data analysis. In this code, it's used for text vectorization (</a:t>
            </a:r>
            <a:r>
              <a:rPr lang="en-GB" b="0" i="0" dirty="0" err="1">
                <a:effectLst/>
                <a:latin typeface="Söhne"/>
              </a:rPr>
              <a:t>CountVectorizer</a:t>
            </a:r>
            <a:r>
              <a:rPr lang="en-GB" b="0" i="0" dirty="0">
                <a:effectLst/>
                <a:latin typeface="Söhne"/>
              </a:rPr>
              <a:t>) and calculating cosine similarity.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sklearn.feature_extraction.text.CountVectorizer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>
                <a:effectLst/>
                <a:latin typeface="Söhne"/>
              </a:rPr>
              <a:t>This is a feature extraction method provided by scikit-learn (</a:t>
            </a:r>
            <a:r>
              <a:rPr lang="en-US" b="0" i="0" dirty="0" err="1">
                <a:effectLst/>
                <a:latin typeface="Söhne"/>
              </a:rPr>
              <a:t>sklearn</a:t>
            </a:r>
            <a:r>
              <a:rPr lang="en-US" b="0" i="0" dirty="0">
                <a:effectLst/>
                <a:latin typeface="Söhne"/>
              </a:rPr>
              <a:t>). It converts a collection of text documents into a matrix of token counts. This is often used in natural language processing (NLP)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sklearn.metrics.pairwise.cosine_similarity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>
                <a:effectLst/>
                <a:latin typeface="Söhne"/>
              </a:rPr>
              <a:t>Another function from scikit-learn, this calculates the cosine similarity between pairs of samples in two matrices. It's often used in recommendation systems and text analysis to measure the similarity between documents or vectors in a high-dimensional space</a:t>
            </a:r>
            <a:endParaRPr lang="en-GB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862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781AB-C3C7-4EDB-5DF7-BAB4620C383E}"/>
              </a:ext>
            </a:extLst>
          </p:cNvPr>
          <p:cNvSpPr txBox="1">
            <a:spLocks/>
          </p:cNvSpPr>
          <p:nvPr/>
        </p:nvSpPr>
        <p:spPr>
          <a:xfrm>
            <a:off x="196766" y="611964"/>
            <a:ext cx="4032919" cy="548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process: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D9E8-7605-86C5-085F-313F16A79CA9}"/>
              </a:ext>
            </a:extLst>
          </p:cNvPr>
          <p:cNvSpPr txBox="1"/>
          <p:nvPr/>
        </p:nvSpPr>
        <p:spPr>
          <a:xfrm>
            <a:off x="311066" y="1160503"/>
            <a:ext cx="118809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Söhne"/>
              </a:rPr>
              <a:t>This code performs the following steps: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Imports necessary libraries.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Reads movie data from a CSV file into a </a:t>
            </a:r>
            <a:r>
              <a:rPr lang="en-US" sz="2400" b="0" i="0" dirty="0" err="1">
                <a:effectLst/>
                <a:latin typeface="Söhne"/>
              </a:rPr>
              <a:t>DataFrame</a:t>
            </a:r>
            <a:r>
              <a:rPr lang="en-US" sz="24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Preprocesses the data by handling missing values and combining selected features into a single string.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Uses </a:t>
            </a:r>
            <a:r>
              <a:rPr lang="en-US" sz="2400" b="0" i="0" dirty="0" err="1">
                <a:effectLst/>
                <a:latin typeface="Söhne"/>
              </a:rPr>
              <a:t>CountVectorizer</a:t>
            </a:r>
            <a:r>
              <a:rPr lang="en-US" sz="2400" b="0" i="0" dirty="0">
                <a:effectLst/>
                <a:latin typeface="Söhne"/>
              </a:rPr>
              <a:t> to convert the combined text data into a matrix of token 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Calculates cosine similarity between movies based on their combined features.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Defines functions to retrieve movie titles from their indices and vice versa.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Specifies a movie the user likes and finds similar movies based on cosine similarity.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Prints the top 10 similar movies to the user's preferred movie.</a:t>
            </a:r>
            <a:endParaRPr lang="en-GB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6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5F1A3A-1DB4-3FC2-6F24-B895E8F9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8" y="1046602"/>
            <a:ext cx="11362028" cy="50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F4E94-A2DE-BE07-CBD9-D0646E5BFAB0}"/>
              </a:ext>
            </a:extLst>
          </p:cNvPr>
          <p:cNvSpPr txBox="1"/>
          <p:nvPr/>
        </p:nvSpPr>
        <p:spPr>
          <a:xfrm>
            <a:off x="527884" y="1859748"/>
            <a:ext cx="94583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recommendation systems leverage item features such as genre, plot summaries, or ingredients to suggest personalized recommendations to users.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systems enhance user experience by providing relevant suggestions without relying on explicit user feedback.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valuable in domains ranging from entertainment to cooking, improving user engagement and satisfaction.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0BC47-5285-2919-810A-E51987BE2913}"/>
              </a:ext>
            </a:extLst>
          </p:cNvPr>
          <p:cNvSpPr txBox="1">
            <a:spLocks/>
          </p:cNvSpPr>
          <p:nvPr/>
        </p:nvSpPr>
        <p:spPr>
          <a:xfrm>
            <a:off x="527884" y="958424"/>
            <a:ext cx="4032919" cy="548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5154703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1746</TotalTime>
  <Words>657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Neuemontreal</vt:lpstr>
      <vt:lpstr>Open Sans</vt:lpstr>
      <vt:lpstr>Söhne</vt:lpstr>
      <vt:lpstr>Tw Cen MT</vt:lpstr>
      <vt:lpstr>Wingdings 2</vt:lpstr>
      <vt:lpstr>Droplet</vt:lpstr>
      <vt:lpstr>movie recommendation system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Varshit Chand Manne</dc:creator>
  <cp:lastModifiedBy>309 praveen</cp:lastModifiedBy>
  <cp:revision>4</cp:revision>
  <dcterms:created xsi:type="dcterms:W3CDTF">2024-05-06T03:09:28Z</dcterms:created>
  <dcterms:modified xsi:type="dcterms:W3CDTF">2024-05-15T05:02:42Z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