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0" r:id="rId33"/>
    <p:sldId id="281" r:id="rId34"/>
    <p:sldId id="291"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0" autoAdjust="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F1E498-317B-4F4B-B842-D0E043F53EB2}"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297270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1E498-317B-4F4B-B842-D0E043F53EB2}"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43303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1E498-317B-4F4B-B842-D0E043F53EB2}"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338643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1E498-317B-4F4B-B842-D0E043F53EB2}"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237711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1E498-317B-4F4B-B842-D0E043F53EB2}"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361440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F1E498-317B-4F4B-B842-D0E043F53EB2}" type="datetimeFigureOut">
              <a:rPr lang="en-US" smtClean="0"/>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148294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F1E498-317B-4F4B-B842-D0E043F53EB2}" type="datetimeFigureOut">
              <a:rPr lang="en-US" smtClean="0"/>
              <a:t>4/1/2018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116580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F1E498-317B-4F4B-B842-D0E043F53EB2}" type="datetimeFigureOut">
              <a:rPr lang="en-US" smtClean="0"/>
              <a:t>4/1/2018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4202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1E498-317B-4F4B-B842-D0E043F53EB2}" type="datetimeFigureOut">
              <a:rPr lang="en-US" smtClean="0"/>
              <a:t>4/1/2018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51707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1E498-317B-4F4B-B842-D0E043F53EB2}" type="datetimeFigureOut">
              <a:rPr lang="en-US" smtClean="0"/>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371399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1E498-317B-4F4B-B842-D0E043F53EB2}" type="datetimeFigureOut">
              <a:rPr lang="en-US" smtClean="0"/>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387F4-138D-4F11-A8B8-F0B4D419A20F}" type="slidenum">
              <a:rPr lang="en-US" smtClean="0"/>
              <a:t>‹#›</a:t>
            </a:fld>
            <a:endParaRPr lang="en-US"/>
          </a:p>
        </p:txBody>
      </p:sp>
    </p:spTree>
    <p:extLst>
      <p:ext uri="{BB962C8B-B14F-4D97-AF65-F5344CB8AC3E}">
        <p14:creationId xmlns:p14="http://schemas.microsoft.com/office/powerpoint/2010/main" val="140430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1E498-317B-4F4B-B842-D0E043F53EB2}" type="datetimeFigureOut">
              <a:rPr lang="en-US" smtClean="0"/>
              <a:t>4/1/2018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387F4-138D-4F11-A8B8-F0B4D419A20F}" type="slidenum">
              <a:rPr lang="en-US" smtClean="0"/>
              <a:t>‹#›</a:t>
            </a:fld>
            <a:endParaRPr lang="en-US"/>
          </a:p>
        </p:txBody>
      </p:sp>
    </p:spTree>
    <p:extLst>
      <p:ext uri="{BB962C8B-B14F-4D97-AF65-F5344CB8AC3E}">
        <p14:creationId xmlns:p14="http://schemas.microsoft.com/office/powerpoint/2010/main" val="17725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cbi.nlm.nih.gov/pubmed/19040598" TargetMode="External"/><Relationship Id="rId2" Type="http://schemas.openxmlformats.org/officeDocument/2006/relationships/hyperlink" Target="https://medlineplus.gov/bloodtransfusionanddonation.html" TargetMode="External"/><Relationship Id="rId1" Type="http://schemas.openxmlformats.org/officeDocument/2006/relationships/slideLayout" Target="../slideLayouts/slideLayout2.xml"/><Relationship Id="rId5" Type="http://schemas.openxmlformats.org/officeDocument/2006/relationships/hyperlink" Target="https://www.czp.cuni.cz/czp/images/stories/Vystupy/Seminare/2010%20Theory%20of%20Planned%20Behavior/Prezentace/Lukacovska_Motivation%20towards%20blood%20donation.pdf" TargetMode="External"/><Relationship Id="rId4" Type="http://schemas.openxmlformats.org/officeDocument/2006/relationships/hyperlink" Target="http://people.umass.edu/aizen/tpb.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84617"/>
            <a:ext cx="10515600" cy="1170773"/>
          </a:xfrm>
        </p:spPr>
        <p:txBody>
          <a:bodyPr>
            <a:normAutofit fontScale="90000"/>
          </a:bodyPr>
          <a:lstStyle/>
          <a:p>
            <a:r>
              <a:rPr lang="en-IN" sz="3600" b="1" strike="noStrike" spc="-1" dirty="0" smtClean="0">
                <a:solidFill>
                  <a:srgbClr val="000000"/>
                </a:solidFill>
                <a:uFill>
                  <a:solidFill>
                    <a:srgbClr val="FFFFFF"/>
                  </a:solidFill>
                </a:uFill>
                <a:latin typeface="Times New Roman"/>
                <a:ea typeface="DejaVu Sans"/>
              </a:rPr>
              <a:t>Bio-Medical Application on Predicting Blood Donors Using Machine Learning Techniques</a:t>
            </a:r>
            <a:r>
              <a:rPr lang="en-IN" sz="2400" b="0" strike="noStrike" spc="-1" dirty="0" smtClean="0">
                <a:solidFill>
                  <a:srgbClr val="000000"/>
                </a:solidFill>
                <a:uFill>
                  <a:solidFill>
                    <a:srgbClr val="FFFFFF"/>
                  </a:solidFill>
                </a:uFill>
                <a:latin typeface="Arial"/>
              </a:rPr>
              <a:t/>
            </a:r>
            <a:br>
              <a:rPr lang="en-IN" sz="2400" b="0" strike="noStrike" spc="-1" dirty="0" smtClean="0">
                <a:solidFill>
                  <a:srgbClr val="000000"/>
                </a:solidFill>
                <a:uFill>
                  <a:solidFill>
                    <a:srgbClr val="FFFFFF"/>
                  </a:solidFill>
                </a:uFill>
                <a:latin typeface="Arial"/>
              </a:rPr>
            </a:br>
            <a:endParaRPr lang="en-US" dirty="0"/>
          </a:p>
        </p:txBody>
      </p:sp>
      <p:sp>
        <p:nvSpPr>
          <p:cNvPr id="5" name="Content Placeholder 4"/>
          <p:cNvSpPr>
            <a:spLocks noGrp="1"/>
          </p:cNvSpPr>
          <p:nvPr>
            <p:ph idx="1"/>
          </p:nvPr>
        </p:nvSpPr>
        <p:spPr>
          <a:xfrm>
            <a:off x="838200" y="2680753"/>
            <a:ext cx="10515600" cy="4177247"/>
          </a:xfrm>
        </p:spPr>
        <p:txBody>
          <a:bodyPr>
            <a:normAutofit/>
          </a:bodyPr>
          <a:lstStyle/>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The requirements for blood is steadily increasing as a result of increasing population and also advancement in clinical medicine. </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On the contrary, the number of voluntary donors is decreasing over the last few years. </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Recent findings bring to light the fact that a majority of the new donors fail to donate a second time. </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It is not economically viable to continuously check for donors who fail to return for a subsequent donation. </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An analysis conducted shows that the factors influencing the decision to donate blood are complex.</a:t>
            </a:r>
            <a:endParaRPr lang="en-IN" sz="2000" b="0" strike="noStrike" spc="-1" dirty="0" smtClean="0">
              <a:solidFill>
                <a:srgbClr val="000000"/>
              </a:solidFill>
              <a:uFill>
                <a:solidFill>
                  <a:srgbClr val="FFFFFF"/>
                </a:solidFill>
              </a:uFill>
              <a:latin typeface="Arial"/>
            </a:endParaRPr>
          </a:p>
          <a:p>
            <a:endParaRPr lang="en-IN" sz="1800" b="0" strike="noStrike" spc="-1" dirty="0" smtClean="0">
              <a:solidFill>
                <a:srgbClr val="000000"/>
              </a:solidFill>
              <a:uFill>
                <a:solidFill>
                  <a:srgbClr val="FFFFFF"/>
                </a:solidFill>
              </a:uFill>
              <a:latin typeface="Arial"/>
            </a:endParaRPr>
          </a:p>
          <a:p>
            <a:endParaRPr lang="en-IN" sz="1800" b="0" strike="noStrike" spc="-1" dirty="0" smtClean="0">
              <a:solidFill>
                <a:srgbClr val="000000"/>
              </a:solidFill>
              <a:uFill>
                <a:solidFill>
                  <a:srgbClr val="FFFFFF"/>
                </a:solidFill>
              </a:uFill>
              <a:latin typeface="Arial"/>
            </a:endParaRPr>
          </a:p>
          <a:p>
            <a:pPr marL="0" indent="0">
              <a:buNone/>
            </a:pPr>
            <a:endParaRPr lang="en-US" dirty="0"/>
          </a:p>
        </p:txBody>
      </p:sp>
      <p:sp>
        <p:nvSpPr>
          <p:cNvPr id="6" name="TextBox 5"/>
          <p:cNvSpPr txBox="1"/>
          <p:nvPr/>
        </p:nvSpPr>
        <p:spPr>
          <a:xfrm>
            <a:off x="999858" y="1987239"/>
            <a:ext cx="3059395"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rcRect l="18171" r="19701"/>
          <a:stretch/>
        </p:blipFill>
        <p:spPr>
          <a:xfrm>
            <a:off x="9060658" y="5418034"/>
            <a:ext cx="2952000" cy="1347338"/>
          </a:xfrm>
          <a:prstGeom prst="rect">
            <a:avLst/>
          </a:prstGeom>
          <a:ln>
            <a:noFill/>
          </a:ln>
        </p:spPr>
      </p:pic>
    </p:spTree>
    <p:extLst>
      <p:ext uri="{BB962C8B-B14F-4D97-AF65-F5344CB8AC3E}">
        <p14:creationId xmlns:p14="http://schemas.microsoft.com/office/powerpoint/2010/main" val="202518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IN" sz="2400" b="1" i="1" strike="noStrike" spc="-1" dirty="0" smtClean="0">
                <a:solidFill>
                  <a:srgbClr val="000000"/>
                </a:solidFill>
                <a:uFill>
                  <a:solidFill>
                    <a:srgbClr val="FFFFFF"/>
                  </a:solidFill>
                </a:uFill>
                <a:latin typeface="Times New Roman"/>
                <a:ea typeface="DejaVu Sans"/>
              </a:rPr>
              <a:t>ii. Classification using Naïve Bayes:</a:t>
            </a:r>
            <a:endParaRPr lang="en-IN" sz="2400" b="1" strike="noStrike" spc="-1" dirty="0">
              <a:solidFill>
                <a:srgbClr val="000000"/>
              </a:solidFill>
              <a:uFill>
                <a:solidFill>
                  <a:srgbClr val="FFFFFF"/>
                </a:solidFill>
              </a:uFill>
              <a:latin typeface="Arial"/>
            </a:endParaRPr>
          </a:p>
        </p:txBody>
      </p:sp>
      <p:sp>
        <p:nvSpPr>
          <p:cNvPr id="3" name="Content Placeholder 2"/>
          <p:cNvSpPr>
            <a:spLocks noGrp="1"/>
          </p:cNvSpPr>
          <p:nvPr>
            <p:ph idx="1"/>
          </p:nvPr>
        </p:nvSpPr>
        <p:spPr>
          <a:xfrm>
            <a:off x="838200" y="1347060"/>
            <a:ext cx="10515600" cy="4351338"/>
          </a:xfrm>
        </p:spPr>
        <p:txBody>
          <a:bodyPr>
            <a:normAutofit/>
          </a:bodyPr>
          <a:lstStyle/>
          <a:p>
            <a:pPr>
              <a:lnSpc>
                <a:spcPct val="100000"/>
              </a:lnSpc>
            </a:pPr>
            <a:r>
              <a:rPr lang="en-IN" sz="2000" spc="-1" dirty="0">
                <a:solidFill>
                  <a:srgbClr val="000000"/>
                </a:solidFill>
                <a:uFill>
                  <a:solidFill>
                    <a:srgbClr val="FFFFFF"/>
                  </a:solidFill>
                </a:uFill>
                <a:latin typeface="Times New Roman"/>
                <a:ea typeface="DejaVu Sans"/>
              </a:rPr>
              <a:t>To classify blood groups, it needs to prepare input data to the learning process by adjusted data obtained from questionnaires and made them as input attributes, according to the technique of </a:t>
            </a:r>
            <a:r>
              <a:rPr lang="en-IN" sz="2000" spc="-1" dirty="0" smtClean="0">
                <a:solidFill>
                  <a:srgbClr val="000000"/>
                </a:solidFill>
                <a:uFill>
                  <a:solidFill>
                    <a:srgbClr val="FFFFFF"/>
                  </a:solidFill>
                </a:uFill>
                <a:latin typeface="Times New Roman"/>
                <a:ea typeface="DejaVu Sans"/>
              </a:rPr>
              <a:t>Naïve </a:t>
            </a:r>
            <a:r>
              <a:rPr lang="en-IN" sz="2000" spc="-1" dirty="0" err="1" smtClean="0">
                <a:solidFill>
                  <a:srgbClr val="000000"/>
                </a:solidFill>
                <a:uFill>
                  <a:solidFill>
                    <a:srgbClr val="FFFFFF"/>
                  </a:solidFill>
                </a:uFill>
                <a:latin typeface="Times New Roman"/>
                <a:ea typeface="DejaVu Sans"/>
              </a:rPr>
              <a:t>bayes</a:t>
            </a:r>
            <a:r>
              <a:rPr lang="en-IN" sz="2000" spc="-1" dirty="0" smtClean="0">
                <a:solidFill>
                  <a:srgbClr val="000000"/>
                </a:solidFill>
                <a:uFill>
                  <a:solidFill>
                    <a:srgbClr val="FFFFFF"/>
                  </a:solidFill>
                </a:uFill>
                <a:latin typeface="Times New Roman"/>
                <a:ea typeface="DejaVu Sans"/>
              </a:rPr>
              <a:t>, </a:t>
            </a:r>
            <a:r>
              <a:rPr lang="en-IN" sz="2000" spc="-1" dirty="0">
                <a:solidFill>
                  <a:srgbClr val="000000"/>
                </a:solidFill>
                <a:uFill>
                  <a:solidFill>
                    <a:srgbClr val="FFFFFF"/>
                  </a:solidFill>
                </a:uFill>
                <a:latin typeface="Times New Roman"/>
                <a:ea typeface="DejaVu Sans"/>
              </a:rPr>
              <a:t>in order to classify output as blood donor groups. A sample of input is shown in the following image</a:t>
            </a:r>
            <a:r>
              <a:rPr lang="en-IN" sz="2000" spc="-1" dirty="0" smtClean="0">
                <a:solidFill>
                  <a:srgbClr val="000000"/>
                </a:solidFill>
                <a:uFill>
                  <a:solidFill>
                    <a:srgbClr val="FFFFFF"/>
                  </a:solidFill>
                </a:uFill>
                <a:latin typeface="Times New Roman"/>
                <a:ea typeface="DejaVu Sans"/>
              </a:rPr>
              <a:t>.</a:t>
            </a:r>
          </a:p>
          <a:p>
            <a:pPr>
              <a:lnSpc>
                <a:spcPct val="100000"/>
              </a:lnSpc>
            </a:pPr>
            <a:endParaRPr lang="en-IN" sz="2000" b="0" strike="noStrike" spc="-1" dirty="0">
              <a:solidFill>
                <a:srgbClr val="000000"/>
              </a:solidFill>
              <a:uFill>
                <a:solidFill>
                  <a:srgbClr val="FFFFFF"/>
                </a:solidFill>
              </a:uFill>
              <a:latin typeface="Times New Roman"/>
            </a:endParaRPr>
          </a:p>
          <a:p>
            <a:pPr marL="0" indent="0">
              <a:lnSpc>
                <a:spcPct val="100000"/>
              </a:lnSpc>
              <a:buNone/>
            </a:pPr>
            <a:endParaRPr lang="en-IN" sz="2000" b="0" strike="noStrike" spc="-1" dirty="0">
              <a:solidFill>
                <a:srgbClr val="000000"/>
              </a:solidFill>
              <a:uFill>
                <a:solidFill>
                  <a:srgbClr val="FFFFFF"/>
                </a:solidFill>
              </a:uFill>
              <a:latin typeface="Arial"/>
            </a:endParaRPr>
          </a:p>
        </p:txBody>
      </p:sp>
      <p:pic>
        <p:nvPicPr>
          <p:cNvPr id="5" name="Image1"/>
          <p:cNvPicPr/>
          <p:nvPr/>
        </p:nvPicPr>
        <p:blipFill>
          <a:blip r:embed="rId2"/>
          <a:stretch>
            <a:fillRect/>
          </a:stretch>
        </p:blipFill>
        <p:spPr bwMode="auto">
          <a:xfrm>
            <a:off x="3025780" y="2398984"/>
            <a:ext cx="6622421" cy="3512820"/>
          </a:xfrm>
          <a:prstGeom prst="rect">
            <a:avLst/>
          </a:prstGeom>
        </p:spPr>
      </p:pic>
      <p:sp>
        <p:nvSpPr>
          <p:cNvPr id="6" name="Rectangle 5"/>
          <p:cNvSpPr/>
          <p:nvPr/>
        </p:nvSpPr>
        <p:spPr>
          <a:xfrm>
            <a:off x="3948681" y="6068847"/>
            <a:ext cx="4209486" cy="369332"/>
          </a:xfrm>
          <a:prstGeom prst="rect">
            <a:avLst/>
          </a:prstGeom>
        </p:spPr>
        <p:txBody>
          <a:bodyPr wrap="none">
            <a:spAutoFit/>
          </a:bodyPr>
          <a:lstStyle/>
          <a:p>
            <a:r>
              <a:rPr lang="en-US" b="1" dirty="0" smtClean="0">
                <a:solidFill>
                  <a:srgbClr val="00000A"/>
                </a:solidFill>
                <a:latin typeface="Times New Roman" panose="02020603050405020304" pitchFamily="18" charset="0"/>
                <a:ea typeface="Times New Roman" panose="02020603050405020304" pitchFamily="18" charset="0"/>
              </a:rPr>
              <a:t>Table 2</a:t>
            </a:r>
            <a:r>
              <a:rPr lang="en-US" b="1" dirty="0" smtClean="0">
                <a:solidFill>
                  <a:srgbClr val="00000A"/>
                </a:solidFill>
                <a:effectLst/>
                <a:latin typeface="Times New Roman" panose="02020603050405020304" pitchFamily="18" charset="0"/>
                <a:ea typeface="Times New Roman" panose="02020603050405020304" pitchFamily="18" charset="0"/>
              </a:rPr>
              <a:t>: Classification using Naïve Bayes</a:t>
            </a:r>
            <a:endParaRPr lang="en-US" dirty="0"/>
          </a:p>
        </p:txBody>
      </p:sp>
    </p:spTree>
    <p:extLst>
      <p:ext uri="{BB962C8B-B14F-4D97-AF65-F5344CB8AC3E}">
        <p14:creationId xmlns:p14="http://schemas.microsoft.com/office/powerpoint/2010/main" val="30853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PROJECT SCHEDULE</a:t>
            </a:r>
            <a:endParaRPr lang="en-US" sz="2400" b="1" dirty="0">
              <a:latin typeface="Times New Roman" panose="02020603050405020304" pitchFamily="18" charset="0"/>
              <a:cs typeface="Times New Roman" panose="02020603050405020304" pitchFamily="18" charset="0"/>
            </a:endParaRPr>
          </a:p>
        </p:txBody>
      </p:sp>
      <p:pic>
        <p:nvPicPr>
          <p:cNvPr id="4" name="Image2"/>
          <p:cNvPicPr>
            <a:picLocks noGrp="1"/>
          </p:cNvPicPr>
          <p:nvPr>
            <p:ph idx="1"/>
          </p:nvPr>
        </p:nvPicPr>
        <p:blipFill>
          <a:blip r:embed="rId2">
            <a:lum bright="-50000"/>
          </a:blip>
          <a:srcRect r="4504"/>
          <a:stretch/>
        </p:blipFill>
        <p:spPr>
          <a:xfrm>
            <a:off x="957129" y="1374493"/>
            <a:ext cx="10101129" cy="4308460"/>
          </a:xfrm>
          <a:prstGeom prst="rect">
            <a:avLst/>
          </a:prstGeom>
          <a:ln>
            <a:noFill/>
          </a:ln>
        </p:spPr>
      </p:pic>
      <p:sp>
        <p:nvSpPr>
          <p:cNvPr id="5" name="Rectangle 4"/>
          <p:cNvSpPr/>
          <p:nvPr/>
        </p:nvSpPr>
        <p:spPr>
          <a:xfrm>
            <a:off x="3929576" y="5818321"/>
            <a:ext cx="3358933" cy="400110"/>
          </a:xfrm>
          <a:prstGeom prst="rect">
            <a:avLst/>
          </a:prstGeom>
        </p:spPr>
        <p:txBody>
          <a:bodyPr wrap="none">
            <a:spAutoFit/>
          </a:bodyPr>
          <a:lstStyle/>
          <a:p>
            <a:r>
              <a:rPr lang="en-IN" sz="2000" b="1" dirty="0" smtClean="0">
                <a:solidFill>
                  <a:srgbClr val="00000A"/>
                </a:solidFill>
                <a:effectLst/>
                <a:latin typeface="Times New Roman" panose="02020603050405020304" pitchFamily="18" charset="0"/>
                <a:ea typeface="Noto Sans CJK SC Regular"/>
                <a:cs typeface="FreeSans"/>
              </a:rPr>
              <a:t> </a:t>
            </a:r>
            <a:r>
              <a:rPr lang="en-IN" b="1" dirty="0" smtClean="0">
                <a:solidFill>
                  <a:srgbClr val="00000A"/>
                </a:solidFill>
                <a:latin typeface="Times New Roman" panose="02020603050405020304" pitchFamily="18" charset="0"/>
                <a:ea typeface="Noto Sans CJK SC Regular"/>
                <a:cs typeface="FreeSans"/>
              </a:rPr>
              <a:t>Table 3</a:t>
            </a:r>
            <a:r>
              <a:rPr lang="en-IN" b="1" dirty="0" smtClean="0">
                <a:solidFill>
                  <a:srgbClr val="00000A"/>
                </a:solidFill>
                <a:effectLst/>
                <a:latin typeface="Times New Roman" panose="02020603050405020304" pitchFamily="18" charset="0"/>
                <a:ea typeface="Noto Sans CJK SC Regular"/>
                <a:cs typeface="FreeSans"/>
              </a:rPr>
              <a:t>: Schedule of the project</a:t>
            </a:r>
            <a:endParaRPr lang="en-US" dirty="0"/>
          </a:p>
        </p:txBody>
      </p:sp>
    </p:spTree>
    <p:extLst>
      <p:ext uri="{BB962C8B-B14F-4D97-AF65-F5344CB8AC3E}">
        <p14:creationId xmlns:p14="http://schemas.microsoft.com/office/powerpoint/2010/main" val="199591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LITERATURE SURVEY</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54637"/>
          </a:xfrm>
        </p:spPr>
        <p:txBody>
          <a:bodyPr>
            <a:noAutofit/>
          </a:bodyPr>
          <a:lstStyle/>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Significant research and work has been previously done to address the enhancement of the efficiency of blood donation process.</a:t>
            </a:r>
            <a:endParaRPr lang="en-IN" sz="24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The notification systems involving various communication technologies have been studied, research heavily supports mobile communication as the most viable method.</a:t>
            </a:r>
            <a:endParaRPr lang="en-IN" sz="24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Further, messaging</a:t>
            </a:r>
            <a:r>
              <a:rPr lang="en-IN" sz="2400" b="1" spc="-1" dirty="0">
                <a:solidFill>
                  <a:srgbClr val="000000"/>
                </a:solidFill>
                <a:uFill>
                  <a:solidFill>
                    <a:srgbClr val="FFFFFF"/>
                  </a:solidFill>
                </a:uFill>
                <a:latin typeface="Times New Roman"/>
                <a:ea typeface="DejaVu Sans"/>
              </a:rPr>
              <a:t> </a:t>
            </a:r>
            <a:r>
              <a:rPr lang="en-IN" sz="2400" spc="-1" dirty="0">
                <a:solidFill>
                  <a:srgbClr val="000000"/>
                </a:solidFill>
                <a:uFill>
                  <a:solidFill>
                    <a:srgbClr val="FFFFFF"/>
                  </a:solidFill>
                </a:uFill>
                <a:latin typeface="Times New Roman"/>
                <a:ea typeface="DejaVu Sans"/>
              </a:rPr>
              <a:t>services (SMS) and smartphone applications are the most popular[1].</a:t>
            </a:r>
            <a:endParaRPr lang="en-IN" sz="24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 Studies have been conducted on various implementation techniques like Decision trees, Random forests, Bayesian Networks, Neural Networks, Extreme Learning Machines, clustering techniques and their accuracies.</a:t>
            </a:r>
            <a:endParaRPr lang="en-IN" sz="2400" b="0" strike="noStrike" spc="-1" dirty="0">
              <a:solidFill>
                <a:srgbClr val="000000"/>
              </a:solidFill>
              <a:uFill>
                <a:solidFill>
                  <a:srgbClr val="FFFFFF"/>
                </a:solidFill>
              </a:uFill>
              <a:latin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811" y="345689"/>
            <a:ext cx="2143125" cy="2133600"/>
          </a:xfrm>
          <a:prstGeom prst="rect">
            <a:avLst/>
          </a:prstGeom>
        </p:spPr>
      </p:pic>
    </p:spTree>
    <p:extLst>
      <p:ext uri="{BB962C8B-B14F-4D97-AF65-F5344CB8AC3E}">
        <p14:creationId xmlns:p14="http://schemas.microsoft.com/office/powerpoint/2010/main" val="150132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The intention to donate blood is one of the most important factors that can be used to predict behaviours in donating blood[7]. </a:t>
            </a:r>
            <a:endParaRPr lang="en-IN" sz="24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 Imran Ahmed Khan wrote a thesis on how to extract knowledge from survey data using neural networks[5].</a:t>
            </a:r>
            <a:endParaRPr lang="en-IN" sz="24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M.M Mustafa conducted a research analysis and tried to profile donors for optimized recruitment[6]. </a:t>
            </a:r>
            <a:endParaRPr lang="en-IN" sz="24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400" spc="-1" dirty="0">
                <a:solidFill>
                  <a:srgbClr val="000000"/>
                </a:solidFill>
                <a:uFill>
                  <a:solidFill>
                    <a:srgbClr val="FFFFFF"/>
                  </a:solidFill>
                </a:uFill>
                <a:latin typeface="Times New Roman"/>
                <a:ea typeface="DejaVu Sans"/>
              </a:rPr>
              <a:t>Research conducted attempts to identify factors that discriminate donors from non-donors. </a:t>
            </a:r>
            <a:endParaRPr lang="en-IN" sz="2400" spc="-1" dirty="0" smtClean="0">
              <a:solidFill>
                <a:srgbClr val="000000"/>
              </a:solidFill>
              <a:uFill>
                <a:solidFill>
                  <a:srgbClr val="FFFFFF"/>
                </a:solidFill>
              </a:uFill>
              <a:latin typeface="Times New Roman"/>
              <a:ea typeface="DejaVu Sans"/>
            </a:endParaRPr>
          </a:p>
          <a:p>
            <a:pPr indent="-227520">
              <a:buClr>
                <a:srgbClr val="000000"/>
              </a:buClr>
              <a:buFont typeface="Arial"/>
              <a:buChar char="•"/>
            </a:pPr>
            <a:endParaRPr lang="en-IN" sz="2400" b="0" strike="noStrike" spc="-1" dirty="0" smtClean="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20833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SYSTEM REQUIREMENTS AND ANALYSIS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system requirements have been divided into modules like </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Input Requirements</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Output Requirements </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Specific Requirements </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Functional Requirements </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Non-Functional Requirements</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 Hardware </a:t>
            </a:r>
            <a:r>
              <a:rPr lang="en-IN" sz="1800" dirty="0" smtClean="0">
                <a:latin typeface="Times New Roman" panose="02020603050405020304" pitchFamily="18" charset="0"/>
                <a:cs typeface="Times New Roman" panose="02020603050405020304" pitchFamily="18" charset="0"/>
              </a:rPr>
              <a:t>Specifications</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 Software Requirements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7031" y="1991170"/>
            <a:ext cx="3696769" cy="3247402"/>
          </a:xfrm>
          <a:prstGeom prst="rect">
            <a:avLst/>
          </a:prstGeom>
        </p:spPr>
      </p:pic>
    </p:spTree>
    <p:extLst>
      <p:ext uri="{BB962C8B-B14F-4D97-AF65-F5344CB8AC3E}">
        <p14:creationId xmlns:p14="http://schemas.microsoft.com/office/powerpoint/2010/main" val="369582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305"/>
            <a:ext cx="10515600" cy="5373658"/>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INPUT REQUIREMENTS</a:t>
            </a:r>
          </a:p>
          <a:p>
            <a:r>
              <a:rPr lang="en-IN" sz="2000" dirty="0">
                <a:latin typeface="Times New Roman" panose="02020603050405020304" pitchFamily="18" charset="0"/>
                <a:cs typeface="Times New Roman" panose="02020603050405020304" pitchFamily="18" charset="0"/>
              </a:rPr>
              <a:t>Dataset:  Set of donor data i.e. around 250 samples consisting of personal information about the donor and his opinion to the questions are collected using Google forms.</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Input: The user has to give city and blood group as the input, where he wants to find the donor</a:t>
            </a:r>
            <a:r>
              <a:rPr lang="en-I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OUTPUT REQUIREMENTS</a:t>
            </a:r>
          </a:p>
          <a:p>
            <a:r>
              <a:rPr lang="en-IN" sz="2000" dirty="0">
                <a:latin typeface="Times New Roman" panose="02020603050405020304" pitchFamily="18" charset="0"/>
                <a:cs typeface="Times New Roman" panose="02020603050405020304" pitchFamily="18" charset="0"/>
              </a:rPr>
              <a:t>Once the input is given, the donors matching the city and blood group are listed along with personal details.</a:t>
            </a:r>
            <a:endParaRPr lang="en-US" sz="20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103" y="4272897"/>
            <a:ext cx="4154680" cy="2307365"/>
          </a:xfrm>
          <a:prstGeom prst="rect">
            <a:avLst/>
          </a:prstGeom>
        </p:spPr>
      </p:pic>
    </p:spTree>
    <p:extLst>
      <p:ext uri="{BB962C8B-B14F-4D97-AF65-F5344CB8AC3E}">
        <p14:creationId xmlns:p14="http://schemas.microsoft.com/office/powerpoint/2010/main" val="178214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SPECIFIC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96541"/>
            <a:ext cx="10515600" cy="4351338"/>
          </a:xfrm>
        </p:spPr>
        <p:txBody>
          <a:bodyPr>
            <a:normAutofit/>
          </a:bodyPr>
          <a:lstStyle/>
          <a:p>
            <a:pPr lvl="0"/>
            <a:r>
              <a:rPr lang="en-IN" sz="2000" b="1" dirty="0">
                <a:latin typeface="Times New Roman" panose="02020603050405020304" pitchFamily="18" charset="0"/>
                <a:cs typeface="Times New Roman" panose="02020603050405020304" pitchFamily="18" charset="0"/>
              </a:rPr>
              <a:t>Google form :</a:t>
            </a:r>
            <a:r>
              <a:rPr lang="en-IN" sz="2000" dirty="0">
                <a:latin typeface="Times New Roman" panose="02020603050405020304" pitchFamily="18" charset="0"/>
                <a:cs typeface="Times New Roman" panose="02020603050405020304" pitchFamily="18" charset="0"/>
              </a:rPr>
              <a:t> It is  a free service for data collection provided by Google. Users with a </a:t>
            </a:r>
            <a:r>
              <a:rPr lang="en-IN" sz="2000" dirty="0" err="1">
                <a:latin typeface="Times New Roman" panose="02020603050405020304" pitchFamily="18" charset="0"/>
                <a:cs typeface="Times New Roman" panose="02020603050405020304" pitchFamily="18" charset="0"/>
              </a:rPr>
              <a:t>google</a:t>
            </a:r>
            <a:r>
              <a:rPr lang="en-IN" sz="2000" dirty="0">
                <a:latin typeface="Times New Roman" panose="02020603050405020304" pitchFamily="18" charset="0"/>
                <a:cs typeface="Times New Roman" panose="02020603050405020304" pitchFamily="18" charset="0"/>
              </a:rPr>
              <a:t> account can create forms through an interface that can be shared via email, social media, or filled out in person. </a:t>
            </a:r>
            <a:endParaRPr lang="en-US" sz="2000" dirty="0">
              <a:latin typeface="Times New Roman" panose="02020603050405020304" pitchFamily="18" charset="0"/>
              <a:cs typeface="Times New Roman" panose="02020603050405020304" pitchFamily="18" charset="0"/>
            </a:endParaRPr>
          </a:p>
          <a:p>
            <a:pPr lvl="0"/>
            <a:r>
              <a:rPr lang="en-IN" sz="2000" b="1" dirty="0" err="1">
                <a:latin typeface="Times New Roman" panose="02020603050405020304" pitchFamily="18" charset="0"/>
                <a:cs typeface="Times New Roman" panose="02020603050405020304" pitchFamily="18" charset="0"/>
              </a:rPr>
              <a:t>csv</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so called </a:t>
            </a:r>
            <a:r>
              <a:rPr lang="en-IN" sz="2000" dirty="0">
                <a:latin typeface="Times New Roman" panose="02020603050405020304" pitchFamily="18" charset="0"/>
                <a:cs typeface="Times New Roman" panose="02020603050405020304" pitchFamily="18" charset="0"/>
              </a:rPr>
              <a:t>CSV (Comma Separated Values) format is the most common import and export format for spreadsheets and databases.</a:t>
            </a:r>
            <a:endParaRPr lang="en-US" sz="2000" dirty="0">
              <a:latin typeface="Times New Roman" panose="02020603050405020304" pitchFamily="18" charset="0"/>
              <a:cs typeface="Times New Roman" panose="02020603050405020304" pitchFamily="18" charset="0"/>
            </a:endParaRPr>
          </a:p>
          <a:p>
            <a:pPr lvl="0"/>
            <a:r>
              <a:rPr lang="en-IN" sz="2000" b="1" dirty="0" err="1">
                <a:latin typeface="Times New Roman" panose="02020603050405020304" pitchFamily="18" charset="0"/>
                <a:cs typeface="Times New Roman" panose="02020603050405020304" pitchFamily="18" charset="0"/>
              </a:rPr>
              <a:t>MySQLdb</a:t>
            </a:r>
            <a:r>
              <a:rPr lang="en-IN" sz="2000" b="1"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MySQLdb</a:t>
            </a:r>
            <a:r>
              <a:rPr lang="en-IN" sz="2000" dirty="0">
                <a:latin typeface="Times New Roman" panose="02020603050405020304" pitchFamily="18" charset="0"/>
                <a:cs typeface="Times New Roman" panose="02020603050405020304" pitchFamily="18" charset="0"/>
              </a:rPr>
              <a:t> is an interface for connecting to a MySQL database server from Python.</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random : </a:t>
            </a:r>
            <a:r>
              <a:rPr lang="en-IN" sz="2000" dirty="0">
                <a:latin typeface="Times New Roman" panose="02020603050405020304" pitchFamily="18" charset="0"/>
                <a:cs typeface="Times New Roman" panose="02020603050405020304" pitchFamily="18" charset="0"/>
              </a:rPr>
              <a:t>This module implements pseudo-random number generators for various distributions.</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math : </a:t>
            </a:r>
            <a:r>
              <a:rPr lang="en-IN" sz="2000" dirty="0">
                <a:latin typeface="Times New Roman" panose="02020603050405020304" pitchFamily="18" charset="0"/>
                <a:cs typeface="Times New Roman" panose="02020603050405020304" pitchFamily="18" charset="0"/>
              </a:rPr>
              <a:t>It provides access to the mathematical functions defined by the C standard.</a:t>
            </a:r>
            <a:endParaRPr lang="en-US" sz="2000" dirty="0">
              <a:latin typeface="Times New Roman" panose="02020603050405020304" pitchFamily="18" charset="0"/>
              <a:cs typeface="Times New Roman" panose="02020603050405020304" pitchFamily="18" charset="0"/>
            </a:endParaRPr>
          </a:p>
          <a:p>
            <a:pPr lvl="0"/>
            <a:r>
              <a:rPr lang="en-IN" sz="2000" b="1" dirty="0" err="1">
                <a:latin typeface="Times New Roman" panose="02020603050405020304" pitchFamily="18" charset="0"/>
                <a:cs typeface="Times New Roman" panose="02020603050405020304" pitchFamily="18" charset="0"/>
              </a:rPr>
              <a:t>phpMyAdmin</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It is  a free and open source administration tool for MySQL and </a:t>
            </a:r>
            <a:r>
              <a:rPr lang="en-IN" sz="2000" dirty="0" err="1">
                <a:latin typeface="Times New Roman" panose="02020603050405020304" pitchFamily="18" charset="0"/>
                <a:cs typeface="Times New Roman" panose="02020603050405020304" pitchFamily="18" charset="0"/>
              </a:rPr>
              <a:t>MariaDB</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4824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FUNCTIONAL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sz="2000" b="1" dirty="0">
                <a:latin typeface="Times New Roman" panose="02020603050405020304" pitchFamily="18" charset="0"/>
                <a:cs typeface="Times New Roman" panose="02020603050405020304" pitchFamily="18" charset="0"/>
              </a:rPr>
              <a:t>Collection of data : </a:t>
            </a:r>
            <a:r>
              <a:rPr lang="en-IN" sz="2000" dirty="0">
                <a:latin typeface="Times New Roman" panose="02020603050405020304" pitchFamily="18" charset="0"/>
                <a:cs typeface="Times New Roman" panose="02020603050405020304" pitchFamily="18" charset="0"/>
              </a:rPr>
              <a:t>The data collected from Google form are stored in file in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format.</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Split data-set : </a:t>
            </a:r>
            <a:r>
              <a:rPr lang="en-IN" sz="2000" dirty="0">
                <a:latin typeface="Times New Roman" panose="02020603050405020304" pitchFamily="18" charset="0"/>
                <a:cs typeface="Times New Roman" panose="02020603050405020304" pitchFamily="18" charset="0"/>
              </a:rPr>
              <a:t>The data-set is divided into training and testing set using split ratio of 0.67.</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Separate By Class : </a:t>
            </a:r>
            <a:r>
              <a:rPr lang="en-IN" sz="2000" dirty="0">
                <a:latin typeface="Times New Roman" panose="02020603050405020304" pitchFamily="18" charset="0"/>
                <a:cs typeface="Times New Roman" panose="02020603050405020304" pitchFamily="18" charset="0"/>
              </a:rPr>
              <a:t>The records are separated according to class </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Donors and Non-Donors.</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Classification : </a:t>
            </a:r>
            <a:r>
              <a:rPr lang="en-IN" sz="2000" dirty="0">
                <a:latin typeface="Times New Roman" panose="02020603050405020304" pitchFamily="18" charset="0"/>
                <a:cs typeface="Times New Roman" panose="02020603050405020304" pitchFamily="18" charset="0"/>
              </a:rPr>
              <a:t>Naive Bayes algorithm is used for this purpose.</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User input : </a:t>
            </a:r>
            <a:r>
              <a:rPr lang="en-IN" sz="2000" dirty="0">
                <a:latin typeface="Times New Roman" panose="02020603050405020304" pitchFamily="18" charset="0"/>
                <a:cs typeface="Times New Roman" panose="02020603050405020304" pitchFamily="18" charset="0"/>
              </a:rPr>
              <a:t>It is </a:t>
            </a:r>
            <a:r>
              <a:rPr lang="en-IN" sz="2000" dirty="0" smtClean="0">
                <a:latin typeface="Times New Roman" panose="02020603050405020304" pitchFamily="18" charset="0"/>
                <a:cs typeface="Times New Roman" panose="02020603050405020304" pitchFamily="18" charset="0"/>
              </a:rPr>
              <a:t>necessary </a:t>
            </a:r>
            <a:r>
              <a:rPr lang="en-IN" sz="2000" dirty="0">
                <a:latin typeface="Times New Roman" panose="02020603050405020304" pitchFamily="18" charset="0"/>
                <a:cs typeface="Times New Roman" panose="02020603050405020304" pitchFamily="18" charset="0"/>
              </a:rPr>
              <a:t>to know city where, and type of blood group required.</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List the donors : </a:t>
            </a:r>
            <a:r>
              <a:rPr lang="en-IN" sz="2000" dirty="0">
                <a:latin typeface="Times New Roman" panose="02020603050405020304" pitchFamily="18" charset="0"/>
                <a:cs typeface="Times New Roman" panose="02020603050405020304" pitchFamily="18" charset="0"/>
              </a:rPr>
              <a:t> Based on the inputs given by the user, the donors who are willing to donate blood are listed.</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678" y="4124369"/>
            <a:ext cx="3771900" cy="2430255"/>
          </a:xfrm>
          <a:prstGeom prst="rect">
            <a:avLst/>
          </a:prstGeom>
        </p:spPr>
      </p:pic>
    </p:spTree>
    <p:extLst>
      <p:ext uri="{BB962C8B-B14F-4D97-AF65-F5344CB8AC3E}">
        <p14:creationId xmlns:p14="http://schemas.microsoft.com/office/powerpoint/2010/main" val="2363778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NON FUNCTIONAL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93094"/>
            <a:ext cx="10515600" cy="4351338"/>
          </a:xfrm>
        </p:spPr>
        <p:txBody>
          <a:bodyPr/>
          <a:lstStyle/>
          <a:p>
            <a:pPr lvl="0"/>
            <a:r>
              <a:rPr lang="en-IN" sz="2000" b="1" dirty="0">
                <a:latin typeface="Times New Roman" panose="02020603050405020304" pitchFamily="18" charset="0"/>
                <a:cs typeface="Times New Roman" panose="02020603050405020304" pitchFamily="18" charset="0"/>
              </a:rPr>
              <a:t>Portability : </a:t>
            </a:r>
            <a:r>
              <a:rPr lang="en-IN" sz="2000" dirty="0">
                <a:latin typeface="Times New Roman" panose="02020603050405020304" pitchFamily="18" charset="0"/>
                <a:cs typeface="Times New Roman" panose="02020603050405020304" pitchFamily="18" charset="0"/>
              </a:rPr>
              <a:t>The application should be portable to different computer systems running Linux.</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Accuracy: </a:t>
            </a:r>
            <a:r>
              <a:rPr lang="en-IN" sz="2000" dirty="0">
                <a:latin typeface="Times New Roman" panose="02020603050405020304" pitchFamily="18" charset="0"/>
                <a:cs typeface="Times New Roman" panose="02020603050405020304" pitchFamily="18" charset="0"/>
              </a:rPr>
              <a:t>Since we will give the priority to the accuracy of the system, the performance will be based on the accuracy on classification.</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Openness : </a:t>
            </a:r>
            <a:r>
              <a:rPr lang="en-IN" sz="2000" dirty="0">
                <a:latin typeface="Times New Roman" panose="02020603050405020304" pitchFamily="18" charset="0"/>
                <a:cs typeface="Times New Roman" panose="02020603050405020304" pitchFamily="18" charset="0"/>
              </a:rPr>
              <a:t>The system should be extensible to guarantee that it is useful for a reasonable period of time</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882" y="3580688"/>
            <a:ext cx="5016381" cy="3191854"/>
          </a:xfrm>
          <a:prstGeom prst="rect">
            <a:avLst/>
          </a:prstGeom>
        </p:spPr>
      </p:pic>
    </p:spTree>
    <p:extLst>
      <p:ext uri="{BB962C8B-B14F-4D97-AF65-F5344CB8AC3E}">
        <p14:creationId xmlns:p14="http://schemas.microsoft.com/office/powerpoint/2010/main" val="187995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HARDWARE SPECIFICATIONS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IN" sz="2000" dirty="0">
                <a:latin typeface="Times New Roman" panose="02020603050405020304" pitchFamily="18" charset="0"/>
                <a:cs typeface="Times New Roman" panose="02020603050405020304" pitchFamily="18" charset="0"/>
              </a:rPr>
              <a:t>Processor : Intel i3</a:t>
            </a:r>
            <a:endParaRPr lang="en-US"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Speed : 2.2 GHz</a:t>
            </a:r>
            <a:endParaRPr lang="en-US"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RAM : 4 GB</a:t>
            </a:r>
            <a:endParaRPr lang="en-US"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Hard Disk : 1 </a:t>
            </a:r>
            <a:r>
              <a:rPr lang="en-IN" sz="2000" dirty="0" smtClean="0">
                <a:latin typeface="Times New Roman" panose="02020603050405020304" pitchFamily="18" charset="0"/>
                <a:cs typeface="Times New Roman" panose="02020603050405020304" pitchFamily="18" charset="0"/>
              </a:rPr>
              <a:t>TB</a:t>
            </a:r>
          </a:p>
          <a:p>
            <a:pPr marL="0" lv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r>
              <a:rPr lang="en-US" sz="2400" b="1" dirty="0" smtClean="0">
                <a:latin typeface="Times New Roman" panose="02020603050405020304" pitchFamily="18" charset="0"/>
                <a:cs typeface="Times New Roman" panose="02020603050405020304" pitchFamily="18" charset="0"/>
              </a:rPr>
              <a:t>SOFTWARE SPECIFICATIONS</a:t>
            </a:r>
          </a:p>
          <a:p>
            <a:pPr lvl="0"/>
            <a:r>
              <a:rPr lang="en-IN" sz="2000" dirty="0">
                <a:latin typeface="Times New Roman" panose="02020603050405020304" pitchFamily="18" charset="0"/>
                <a:cs typeface="Times New Roman" panose="02020603050405020304" pitchFamily="18" charset="0"/>
              </a:rPr>
              <a:t>Operating System : Linux</a:t>
            </a:r>
            <a:endParaRPr lang="en-US"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Programming Language : Python 2.7.12 ( Classification ), MySQL ( Data-base ), HTML, CSS, PHP, JavaScript ( Front-End ).</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579" y="1170776"/>
            <a:ext cx="3837106" cy="3358496"/>
          </a:xfrm>
          <a:prstGeom prst="rect">
            <a:avLst/>
          </a:prstGeom>
        </p:spPr>
      </p:pic>
    </p:spTree>
    <p:extLst>
      <p:ext uri="{BB962C8B-B14F-4D97-AF65-F5344CB8AC3E}">
        <p14:creationId xmlns:p14="http://schemas.microsoft.com/office/powerpoint/2010/main" val="409637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926" y="1358782"/>
            <a:ext cx="10515600" cy="5356567"/>
          </a:xfrm>
        </p:spPr>
        <p:txBody>
          <a:bodyPr>
            <a:normAutofit/>
          </a:bodyPr>
          <a:lstStyle/>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This creates an impending need for an intelligent automation mechanism that can with minimalistic human intervention, select potential blood donors and gather them based on blood requirement.</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The incorporation of information and computer technology can help in decreasing the workload of blood centres and in the analysis of the contributing factors. </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In this project, we review and contrast different implementation techniques to solve the above mentioned problem</a:t>
            </a:r>
            <a:r>
              <a:rPr lang="en-IN" sz="2000" spc="-1" dirty="0" smtClean="0">
                <a:solidFill>
                  <a:srgbClr val="000000"/>
                </a:solidFill>
                <a:uFill>
                  <a:solidFill>
                    <a:srgbClr val="FFFFFF"/>
                  </a:solidFill>
                </a:uFill>
                <a:latin typeface="Times New Roman"/>
                <a:ea typeface="DejaVu Sans"/>
              </a:rPr>
              <a:t>.</a:t>
            </a:r>
            <a:endParaRPr lang="en-US" sz="2000" dirty="0"/>
          </a:p>
          <a:p>
            <a:r>
              <a:rPr lang="en-US" sz="2000" dirty="0">
                <a:latin typeface="Times New Roman" panose="02020603050405020304" pitchFamily="18" charset="0"/>
                <a:cs typeface="Times New Roman" panose="02020603050405020304" pitchFamily="18" charset="0"/>
              </a:rPr>
              <a:t>The donation of blood is important because most often people requiring blood do not receive it on time causing loss of life. </a:t>
            </a:r>
            <a:endParaRPr lang="en-US" sz="2000" dirty="0" smtClean="0">
              <a:latin typeface="Times New Roman" panose="02020603050405020304" pitchFamily="18" charset="0"/>
              <a:cs typeface="Times New Roman" panose="02020603050405020304" pitchFamily="18" charset="0"/>
            </a:endParaRPr>
          </a:p>
          <a:p>
            <a:endPar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106" y="4067798"/>
            <a:ext cx="5191125" cy="2560955"/>
          </a:xfrm>
          <a:prstGeom prst="rect">
            <a:avLst/>
          </a:prstGeom>
        </p:spPr>
      </p:pic>
    </p:spTree>
    <p:extLst>
      <p:ext uri="{BB962C8B-B14F-4D97-AF65-F5344CB8AC3E}">
        <p14:creationId xmlns:p14="http://schemas.microsoft.com/office/powerpoint/2010/main" val="398272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TOOLS AND TECHNOLOGY USED</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LINUX: </a:t>
            </a:r>
            <a:r>
              <a:rPr lang="en-US" sz="2000" dirty="0">
                <a:latin typeface="Times New Roman" panose="02020603050405020304" pitchFamily="18" charset="0"/>
                <a:cs typeface="Times New Roman" panose="02020603050405020304" pitchFamily="18" charset="0"/>
              </a:rPr>
              <a:t>It is one of popular version of UNIX operating System. It is open source as its source code is freely available. It is free to use. Linux was designed considering UNIX compatibility. Its functionality list is quite similar to that of UNIX</a:t>
            </a:r>
            <a:r>
              <a:rPr lang="en-US" sz="2000"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PYTHON: </a:t>
            </a:r>
            <a:r>
              <a:rPr lang="en-US" sz="2000" dirty="0">
                <a:latin typeface="Times New Roman" panose="02020603050405020304" pitchFamily="18" charset="0"/>
                <a:cs typeface="Times New Roman" panose="02020603050405020304" pitchFamily="18" charset="0"/>
              </a:rPr>
              <a:t>It is a widely used high-level programming language for general-purpose programming. Python features a dynamic type system and automatic memory management and supports multiple programming paradigms, including object-oriented, imperative, functional programming, and procedural styles. </a:t>
            </a:r>
            <a:endParaRPr lang="en-US" sz="2000"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GOOGLE FORMS: </a:t>
            </a:r>
            <a:r>
              <a:rPr lang="en-US" sz="2000" dirty="0" smtClean="0">
                <a:latin typeface="Times New Roman" panose="02020603050405020304" pitchFamily="18" charset="0"/>
                <a:cs typeface="Times New Roman" panose="02020603050405020304" pitchFamily="18" charset="0"/>
              </a:rPr>
              <a:t>Google </a:t>
            </a:r>
            <a:r>
              <a:rPr lang="en-US" sz="2000" dirty="0">
                <a:latin typeface="Times New Roman" panose="02020603050405020304" pitchFamily="18" charset="0"/>
                <a:cs typeface="Times New Roman" panose="02020603050405020304" pitchFamily="18" charset="0"/>
              </a:rPr>
              <a:t>Forms is a tool that allows collecting information from users via a personalized survey or quiz. The information is then collected and automatically connected to a spreadsheet. The spreadsheet is populated with the survey and quiz responses.</a:t>
            </a:r>
          </a:p>
        </p:txBody>
      </p:sp>
    </p:spTree>
    <p:extLst>
      <p:ext uri="{BB962C8B-B14F-4D97-AF65-F5344CB8AC3E}">
        <p14:creationId xmlns:p14="http://schemas.microsoft.com/office/powerpoint/2010/main" val="103354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2766"/>
            <a:ext cx="10515600" cy="5194197"/>
          </a:xfrm>
        </p:spPr>
        <p:txBody>
          <a:bodyPr/>
          <a:lstStyle/>
          <a:p>
            <a:r>
              <a:rPr lang="en-US" sz="2000" dirty="0" smtClean="0"/>
              <a:t> </a:t>
            </a:r>
            <a:r>
              <a:rPr lang="en-US" sz="2000" b="1" dirty="0" smtClean="0">
                <a:latin typeface="Times New Roman" panose="02020603050405020304" pitchFamily="18" charset="0"/>
                <a:cs typeface="Times New Roman" panose="02020603050405020304" pitchFamily="18" charset="0"/>
              </a:rPr>
              <a:t>CSV: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computing, a comma-separated values(CSV) files stores tabular data (numbers and text) in plain text. Each line of the file is a data record. Each record consists of one or more fields, separated by commas. The use of the comma as a field separator is the source of the name for this file format</a:t>
            </a:r>
            <a:r>
              <a:rPr lang="en-US" sz="2000"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MySQLdb: </a:t>
            </a:r>
            <a:r>
              <a:rPr lang="en-US" sz="2000" dirty="0">
                <a:latin typeface="Times New Roman" panose="02020603050405020304" pitchFamily="18" charset="0"/>
                <a:cs typeface="Times New Roman" panose="02020603050405020304" pitchFamily="18" charset="0"/>
              </a:rPr>
              <a:t>MySQL is an open-source relational database management system( RDBMS ). The MySQL development project has made its source code available under the terms of the GNU General Public License.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smtClean="0"/>
              <a:t>phpMyAdmin: </a:t>
            </a:r>
            <a:r>
              <a:rPr lang="en-US" sz="2000" dirty="0">
                <a:latin typeface="Times New Roman" panose="02020603050405020304" pitchFamily="18" charset="0"/>
                <a:cs typeface="Times New Roman" panose="02020603050405020304" pitchFamily="18" charset="0"/>
              </a:rPr>
              <a:t>phpMyAdmin is a free and open-source administration tool for MySQL and MariaDB. As a portable web-application written primarily in PHP, it has become one of the most popular MySQL administration tools, especially for web hosting services. </a:t>
            </a:r>
          </a:p>
          <a:p>
            <a:pPr marL="0" indent="0">
              <a:buNone/>
            </a:pPr>
            <a:endParaRPr lang="en-US" sz="2400" b="1" dirty="0"/>
          </a:p>
        </p:txBody>
      </p:sp>
    </p:spTree>
    <p:extLst>
      <p:ext uri="{BB962C8B-B14F-4D97-AF65-F5344CB8AC3E}">
        <p14:creationId xmlns:p14="http://schemas.microsoft.com/office/powerpoint/2010/main" val="24972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SYSTEM DESIGN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sz="2000" b="1" dirty="0">
                <a:latin typeface="Times New Roman" panose="02020603050405020304" pitchFamily="18" charset="0"/>
                <a:cs typeface="Times New Roman" panose="02020603050405020304" pitchFamily="18" charset="0"/>
              </a:rPr>
              <a:t>Collection of data : </a:t>
            </a:r>
            <a:r>
              <a:rPr lang="en-IN" sz="2000" dirty="0">
                <a:latin typeface="Times New Roman" panose="02020603050405020304" pitchFamily="18" charset="0"/>
                <a:cs typeface="Times New Roman" panose="02020603050405020304" pitchFamily="18" charset="0"/>
              </a:rPr>
              <a:t>For our project we used Google form to create data-set. The form consisted of two parts, first part was used to collect personal information of the donor and in the latter part, questionnaire consisting of 15 questions were present. In total we had created data-set of 246 records, which were stored in a file with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extension.</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Split data-set : </a:t>
            </a:r>
            <a:r>
              <a:rPr lang="en-IN" sz="2000" dirty="0">
                <a:latin typeface="Times New Roman" panose="02020603050405020304" pitchFamily="18" charset="0"/>
                <a:cs typeface="Times New Roman" panose="02020603050405020304" pitchFamily="18" charset="0"/>
              </a:rPr>
              <a:t>The data-set is divided into training and testing set using split ratio of 0.67.</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Separate By Class : </a:t>
            </a:r>
            <a:r>
              <a:rPr lang="en-IN" sz="2000" dirty="0">
                <a:latin typeface="Times New Roman" panose="02020603050405020304" pitchFamily="18" charset="0"/>
                <a:cs typeface="Times New Roman" panose="02020603050405020304" pitchFamily="18" charset="0"/>
              </a:rPr>
              <a:t>The records are separated according to class </a:t>
            </a:r>
            <a:r>
              <a:rPr lang="en-IN" sz="2000" dirty="0" smtClean="0">
                <a:latin typeface="Times New Roman" panose="02020603050405020304" pitchFamily="18" charset="0"/>
                <a:cs typeface="Times New Roman" panose="02020603050405020304" pitchFamily="18" charset="0"/>
              </a:rPr>
              <a:t>i.e. </a:t>
            </a:r>
            <a:r>
              <a:rPr lang="en-IN" sz="2000" dirty="0">
                <a:latin typeface="Times New Roman" panose="02020603050405020304" pitchFamily="18" charset="0"/>
                <a:cs typeface="Times New Roman" panose="02020603050405020304" pitchFamily="18" charset="0"/>
              </a:rPr>
              <a:t>Donors and Non-Donors.</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Classification : </a:t>
            </a:r>
            <a:r>
              <a:rPr lang="en-IN" sz="2000" dirty="0">
                <a:latin typeface="Times New Roman" panose="02020603050405020304" pitchFamily="18" charset="0"/>
                <a:cs typeface="Times New Roman" panose="02020603050405020304" pitchFamily="18" charset="0"/>
              </a:rPr>
              <a:t>Naive Bayes algorithm is used for this purpose.</a:t>
            </a:r>
            <a:endParaRPr lang="en-US" sz="2000" dirty="0">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User input : </a:t>
            </a:r>
            <a:r>
              <a:rPr lang="en-IN" sz="2000" dirty="0">
                <a:latin typeface="Times New Roman" panose="02020603050405020304" pitchFamily="18" charset="0"/>
                <a:cs typeface="Times New Roman" panose="02020603050405020304" pitchFamily="18" charset="0"/>
              </a:rPr>
              <a:t>It is </a:t>
            </a:r>
            <a:r>
              <a:rPr lang="en-IN" sz="2000" dirty="0" smtClean="0">
                <a:latin typeface="Times New Roman" panose="02020603050405020304" pitchFamily="18" charset="0"/>
                <a:cs typeface="Times New Roman" panose="02020603050405020304" pitchFamily="18" charset="0"/>
              </a:rPr>
              <a:t>necessary </a:t>
            </a:r>
            <a:r>
              <a:rPr lang="en-IN" sz="2000" dirty="0">
                <a:latin typeface="Times New Roman" panose="02020603050405020304" pitchFamily="18" charset="0"/>
                <a:cs typeface="Times New Roman" panose="02020603050405020304" pitchFamily="18" charset="0"/>
              </a:rPr>
              <a:t>to know city where, and type of blood group required.</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List the donors : </a:t>
            </a:r>
            <a:r>
              <a:rPr lang="en-US" sz="2000" dirty="0">
                <a:latin typeface="Times New Roman" panose="02020603050405020304" pitchFamily="18" charset="0"/>
                <a:cs typeface="Times New Roman" panose="02020603050405020304" pitchFamily="18" charset="0"/>
              </a:rPr>
              <a:t> Based on the inputs given by the user, the donors who are willing to donate blood are listed.</a:t>
            </a:r>
          </a:p>
        </p:txBody>
      </p:sp>
    </p:spTree>
    <p:extLst>
      <p:ext uri="{BB962C8B-B14F-4D97-AF65-F5344CB8AC3E}">
        <p14:creationId xmlns:p14="http://schemas.microsoft.com/office/powerpoint/2010/main" val="427602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IMPLEMENTATION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Creating Dataset: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is created using Google Forms. It comprises of two parts, the first part is used to collect personal details of the donors and the latter part consists of questionnaire. The questionnaire consists of 15 questions, 14 of which are </a:t>
            </a:r>
            <a:r>
              <a:rPr lang="en-IN" sz="2000" dirty="0" err="1">
                <a:latin typeface="Times New Roman" panose="02020603050405020304" pitchFamily="18" charset="0"/>
                <a:cs typeface="Times New Roman" panose="02020603050405020304" pitchFamily="18" charset="0"/>
              </a:rPr>
              <a:t>likert</a:t>
            </a:r>
            <a:r>
              <a:rPr lang="en-IN" sz="2000" dirty="0">
                <a:latin typeface="Times New Roman" panose="02020603050405020304" pitchFamily="18" charset="0"/>
                <a:cs typeface="Times New Roman" panose="02020603050405020304" pitchFamily="18" charset="0"/>
              </a:rPr>
              <a:t>-type scale based having inputs from 1 to 5, and one question asks opinion of the person on how he should be contacted</a:t>
            </a: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Classification: </a:t>
            </a:r>
            <a:r>
              <a:rPr lang="en-IN" sz="2100" dirty="0">
                <a:latin typeface="Times New Roman" panose="02020603050405020304" pitchFamily="18" charset="0"/>
                <a:cs typeface="Times New Roman" panose="02020603050405020304" pitchFamily="18" charset="0"/>
              </a:rPr>
              <a:t>For Classification we have used Naive Bayes classification algorithm. The Naive Bayes algorithm is an intuitive method that uses the probabilities of each attribute belonging to each class to make a prediction. It is the supervised learning approach you would come up with if you wanted to model a predictive modelling problem probabilistically</a:t>
            </a:r>
            <a:r>
              <a:rPr lang="en-IN" sz="2100" dirty="0" smtClean="0">
                <a:latin typeface="Times New Roman" panose="02020603050405020304" pitchFamily="18" charset="0"/>
                <a:cs typeface="Times New Roman" panose="02020603050405020304" pitchFamily="18" charset="0"/>
              </a:rPr>
              <a:t>.</a:t>
            </a:r>
            <a:r>
              <a:rPr lang="en-IN" sz="2100" dirty="0"/>
              <a:t> </a:t>
            </a:r>
            <a:r>
              <a:rPr lang="en-IN" sz="2100" dirty="0">
                <a:latin typeface="Times New Roman" panose="02020603050405020304" pitchFamily="18" charset="0"/>
                <a:cs typeface="Times New Roman" panose="02020603050405020304" pitchFamily="18" charset="0"/>
              </a:rPr>
              <a:t>The classification problem is divided into the following steps</a:t>
            </a:r>
            <a:r>
              <a:rPr lang="en-IN" sz="2100" dirty="0" smtClean="0">
                <a:latin typeface="Times New Roman" panose="02020603050405020304" pitchFamily="18" charset="0"/>
                <a:cs typeface="Times New Roman" panose="02020603050405020304" pitchFamily="18" charset="0"/>
              </a:rPr>
              <a:t>:</a:t>
            </a:r>
          </a:p>
          <a:p>
            <a:pPr marL="0" indent="0">
              <a:buNone/>
            </a:pPr>
            <a:endParaRPr lang="en-US" sz="2100" dirty="0">
              <a:latin typeface="Times New Roman" panose="02020603050405020304" pitchFamily="18" charset="0"/>
              <a:cs typeface="Times New Roman" panose="02020603050405020304" pitchFamily="18" charset="0"/>
            </a:endParaRPr>
          </a:p>
          <a:p>
            <a:pPr lvl="0"/>
            <a:r>
              <a:rPr lang="en-IN" sz="2200" b="1" dirty="0">
                <a:latin typeface="Times New Roman" panose="02020603050405020304" pitchFamily="18" charset="0"/>
                <a:cs typeface="Times New Roman" panose="02020603050405020304" pitchFamily="18" charset="0"/>
              </a:rPr>
              <a:t>Handle Data : </a:t>
            </a:r>
            <a:r>
              <a:rPr lang="en-IN" sz="1900" dirty="0">
                <a:latin typeface="Times New Roman" panose="02020603050405020304" pitchFamily="18" charset="0"/>
                <a:cs typeface="Times New Roman" panose="02020603050405020304" pitchFamily="18" charset="0"/>
              </a:rPr>
              <a:t>Load data from CSV file and split it into training and test datasets.</a:t>
            </a:r>
            <a:endParaRPr lang="en-US" sz="2200" dirty="0">
              <a:latin typeface="Times New Roman" panose="02020603050405020304" pitchFamily="18" charset="0"/>
              <a:cs typeface="Times New Roman" panose="02020603050405020304" pitchFamily="18" charset="0"/>
            </a:endParaRPr>
          </a:p>
          <a:p>
            <a:pPr lvl="0"/>
            <a:r>
              <a:rPr lang="en-IN" sz="2200" b="1" dirty="0">
                <a:latin typeface="Times New Roman" panose="02020603050405020304" pitchFamily="18" charset="0"/>
                <a:cs typeface="Times New Roman" panose="02020603050405020304" pitchFamily="18" charset="0"/>
              </a:rPr>
              <a:t>Summarize Data </a:t>
            </a:r>
            <a:r>
              <a:rPr lang="en-IN" sz="1900" b="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Summarize the properties in the training dataset so that we can calculate probabilities and make predictions</a:t>
            </a:r>
            <a:r>
              <a:rPr lang="en-I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r>
              <a:rPr lang="en-IN" sz="2200" b="1" dirty="0">
                <a:latin typeface="Times New Roman" panose="02020603050405020304" pitchFamily="18" charset="0"/>
                <a:cs typeface="Times New Roman" panose="02020603050405020304" pitchFamily="18" charset="0"/>
              </a:rPr>
              <a:t>Make Predictions : </a:t>
            </a:r>
            <a:r>
              <a:rPr lang="en-IN" sz="1900" dirty="0">
                <a:latin typeface="Times New Roman" panose="02020603050405020304" pitchFamily="18" charset="0"/>
                <a:cs typeface="Times New Roman" panose="02020603050405020304" pitchFamily="18" charset="0"/>
              </a:rPr>
              <a:t>Generate predictions given a test dataset and a summarized training dataset.</a:t>
            </a:r>
            <a:endParaRPr lang="en-US" sz="1900" dirty="0">
              <a:latin typeface="Times New Roman" panose="02020603050405020304" pitchFamily="18" charset="0"/>
              <a:cs typeface="Times New Roman" panose="02020603050405020304" pitchFamily="18" charset="0"/>
            </a:endParaRPr>
          </a:p>
          <a:p>
            <a:pPr lvl="0"/>
            <a:r>
              <a:rPr lang="en-IN" sz="2200" b="1" dirty="0">
                <a:latin typeface="Times New Roman" panose="02020603050405020304" pitchFamily="18" charset="0"/>
                <a:cs typeface="Times New Roman" panose="02020603050405020304" pitchFamily="18" charset="0"/>
              </a:rPr>
              <a:t>Evaluate Accuracy </a:t>
            </a:r>
            <a:r>
              <a:rPr lang="en-IN" sz="1900" b="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Evaluate the accuracy of predictions made for a test dataset as the percentage correct out of all predictions made.</a:t>
            </a:r>
            <a:endParaRPr lang="en-US" sz="1900" dirty="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44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SYSTEM TESTING AND RESULT ANALYSIS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endParaRPr lang="en-IN" sz="2000" dirty="0" smtClean="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pPr lvl="0"/>
            <a:endParaRPr lang="en-IN" sz="2000" dirty="0" smtClean="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pPr lvl="0"/>
            <a:endParaRPr lang="en-IN" sz="2000" dirty="0" smtClean="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pPr lvl="0"/>
            <a:endParaRPr lang="en-IN" sz="2000" dirty="0" smtClean="0">
              <a:latin typeface="Times New Roman" panose="02020603050405020304" pitchFamily="18" charset="0"/>
              <a:cs typeface="Times New Roman" panose="02020603050405020304" pitchFamily="18" charset="0"/>
            </a:endParaRPr>
          </a:p>
          <a:p>
            <a:pPr lvl="0"/>
            <a:endParaRPr lang="en-IN" sz="2000" dirty="0" smtClean="0">
              <a:latin typeface="Times New Roman" panose="02020603050405020304" pitchFamily="18" charset="0"/>
              <a:cs typeface="Times New Roman" panose="02020603050405020304" pitchFamily="18" charset="0"/>
            </a:endParaRPr>
          </a:p>
          <a:p>
            <a:pPr lvl="0"/>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imported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module, to load data-set using </a:t>
            </a:r>
            <a:r>
              <a:rPr lang="en-IN" sz="2000" dirty="0" err="1">
                <a:latin typeface="Times New Roman" panose="02020603050405020304" pitchFamily="18" charset="0"/>
                <a:cs typeface="Times New Roman" panose="02020603050405020304" pitchFamily="18" charset="0"/>
              </a:rPr>
              <a:t>loadCsv</a:t>
            </a:r>
            <a:r>
              <a:rPr lang="en-IN" sz="2000" dirty="0">
                <a:latin typeface="Times New Roman" panose="02020603050405020304" pitchFamily="18" charset="0"/>
                <a:cs typeface="Times New Roman" panose="02020603050405020304" pitchFamily="18" charset="0"/>
              </a:rPr>
              <a:t>() method</a:t>
            </a:r>
            <a:r>
              <a:rPr lang="en-IN"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 name="Image13"/>
          <p:cNvPicPr/>
          <p:nvPr/>
        </p:nvPicPr>
        <p:blipFill>
          <a:blip r:embed="rId2"/>
          <a:stretch>
            <a:fillRect/>
          </a:stretch>
        </p:blipFill>
        <p:spPr bwMode="auto">
          <a:xfrm>
            <a:off x="1119499" y="1852930"/>
            <a:ext cx="7366475" cy="3154906"/>
          </a:xfrm>
          <a:prstGeom prst="rect">
            <a:avLst/>
          </a:prstGeom>
        </p:spPr>
      </p:pic>
    </p:spTree>
    <p:extLst>
      <p:ext uri="{BB962C8B-B14F-4D97-AF65-F5344CB8AC3E}">
        <p14:creationId xmlns:p14="http://schemas.microsoft.com/office/powerpoint/2010/main" val="418438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
          <p:cNvPicPr>
            <a:picLocks noGrp="1"/>
          </p:cNvPicPr>
          <p:nvPr>
            <p:ph idx="1"/>
          </p:nvPr>
        </p:nvPicPr>
        <p:blipFill>
          <a:blip r:embed="rId2"/>
          <a:stretch>
            <a:fillRect/>
          </a:stretch>
        </p:blipFill>
        <p:spPr bwMode="auto">
          <a:xfrm>
            <a:off x="1375872" y="1116324"/>
            <a:ext cx="7366476" cy="3797508"/>
          </a:xfrm>
          <a:prstGeom prst="rect">
            <a:avLst/>
          </a:prstGeom>
        </p:spPr>
      </p:pic>
      <p:sp>
        <p:nvSpPr>
          <p:cNvPr id="7" name="TextBox 6"/>
          <p:cNvSpPr txBox="1"/>
          <p:nvPr/>
        </p:nvSpPr>
        <p:spPr>
          <a:xfrm>
            <a:off x="3768695" y="4999290"/>
            <a:ext cx="5298393"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Splitting the dataset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27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
          <p:cNvPicPr>
            <a:picLocks noGrp="1"/>
          </p:cNvPicPr>
          <p:nvPr>
            <p:ph idx="1"/>
          </p:nvPr>
        </p:nvPicPr>
        <p:blipFill>
          <a:blip r:embed="rId2"/>
          <a:stretch>
            <a:fillRect/>
          </a:stretch>
        </p:blipFill>
        <p:spPr bwMode="auto">
          <a:xfrm>
            <a:off x="1474225" y="911225"/>
            <a:ext cx="7739489" cy="4351338"/>
          </a:xfrm>
          <a:prstGeom prst="rect">
            <a:avLst/>
          </a:prstGeom>
        </p:spPr>
      </p:pic>
      <p:sp>
        <p:nvSpPr>
          <p:cNvPr id="5" name="TextBox 4"/>
          <p:cNvSpPr txBox="1"/>
          <p:nvPr/>
        </p:nvSpPr>
        <p:spPr>
          <a:xfrm>
            <a:off x="3896882" y="5477854"/>
            <a:ext cx="3059394"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Separating the instances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884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
          <p:cNvPicPr>
            <a:picLocks noGrp="1"/>
          </p:cNvPicPr>
          <p:nvPr>
            <p:ph idx="1"/>
          </p:nvPr>
        </p:nvPicPr>
        <p:blipFill>
          <a:blip r:embed="rId2"/>
          <a:stretch>
            <a:fillRect/>
          </a:stretch>
        </p:blipFill>
        <p:spPr bwMode="auto">
          <a:xfrm>
            <a:off x="1328947" y="1107779"/>
            <a:ext cx="7739489" cy="4351338"/>
          </a:xfrm>
          <a:prstGeom prst="rect">
            <a:avLst/>
          </a:prstGeom>
        </p:spPr>
      </p:pic>
      <p:sp>
        <p:nvSpPr>
          <p:cNvPr id="5" name="TextBox 4"/>
          <p:cNvSpPr txBox="1"/>
          <p:nvPr/>
        </p:nvSpPr>
        <p:spPr>
          <a:xfrm>
            <a:off x="3452501" y="5648770"/>
            <a:ext cx="325594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Summarizing the attributes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23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
          <p:cNvPicPr>
            <a:picLocks noGrp="1"/>
          </p:cNvPicPr>
          <p:nvPr>
            <p:ph idx="1"/>
          </p:nvPr>
        </p:nvPicPr>
        <p:blipFill>
          <a:blip r:embed="rId2"/>
          <a:stretch>
            <a:fillRect/>
          </a:stretch>
        </p:blipFill>
        <p:spPr bwMode="auto">
          <a:xfrm>
            <a:off x="1106756" y="988137"/>
            <a:ext cx="7739489" cy="4351338"/>
          </a:xfrm>
          <a:prstGeom prst="rect">
            <a:avLst/>
          </a:prstGeom>
        </p:spPr>
      </p:pic>
      <p:sp>
        <p:nvSpPr>
          <p:cNvPr id="5" name="TextBox 4"/>
          <p:cNvSpPr txBox="1"/>
          <p:nvPr/>
        </p:nvSpPr>
        <p:spPr>
          <a:xfrm>
            <a:off x="2897025" y="5588949"/>
            <a:ext cx="332174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Summarizing by class values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93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
          <p:cNvPicPr>
            <a:picLocks noGrp="1"/>
          </p:cNvPicPr>
          <p:nvPr>
            <p:ph idx="1"/>
          </p:nvPr>
        </p:nvPicPr>
        <p:blipFill>
          <a:blip r:embed="rId2"/>
          <a:stretch>
            <a:fillRect/>
          </a:stretch>
        </p:blipFill>
        <p:spPr bwMode="auto">
          <a:xfrm>
            <a:off x="1140939" y="902679"/>
            <a:ext cx="7739489" cy="4351338"/>
          </a:xfrm>
          <a:prstGeom prst="rect">
            <a:avLst/>
          </a:prstGeom>
        </p:spPr>
      </p:pic>
      <p:sp>
        <p:nvSpPr>
          <p:cNvPr id="5" name="TextBox 4"/>
          <p:cNvSpPr txBox="1"/>
          <p:nvPr/>
        </p:nvSpPr>
        <p:spPr>
          <a:xfrm>
            <a:off x="2785930" y="5477854"/>
            <a:ext cx="4760007"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Calculating probabilities for each class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29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PROBLEM STATEMENT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spc="-1" dirty="0">
                <a:solidFill>
                  <a:srgbClr val="000000"/>
                </a:solidFill>
                <a:uFill>
                  <a:solidFill>
                    <a:srgbClr val="FFFFFF"/>
                  </a:solidFill>
                </a:uFill>
                <a:latin typeface="Times New Roman"/>
                <a:ea typeface="Noto Sans CJK SC Regular"/>
              </a:rPr>
              <a:t>To predict the blood donors who are willing to donate blood, by studying their knowledge, intention and attitude towards blood donation using machine learning techniques.</a:t>
            </a:r>
            <a:endParaRPr lang="en-IN" sz="2000" b="0" strike="noStrike" spc="-1" dirty="0" smtClean="0">
              <a:solidFill>
                <a:srgbClr val="000000"/>
              </a:solidFill>
              <a:uFill>
                <a:solidFill>
                  <a:srgbClr val="FFFFFF"/>
                </a:solidFill>
              </a:uFill>
              <a:latin typeface="Arial"/>
            </a:endParaRPr>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895" y="3623416"/>
            <a:ext cx="4674905" cy="2425937"/>
          </a:xfrm>
          <a:prstGeom prst="rect">
            <a:avLst/>
          </a:prstGeom>
        </p:spPr>
      </p:pic>
    </p:spTree>
    <p:extLst>
      <p:ext uri="{BB962C8B-B14F-4D97-AF65-F5344CB8AC3E}">
        <p14:creationId xmlns:p14="http://schemas.microsoft.com/office/powerpoint/2010/main" val="958543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0"/>
          <p:cNvPicPr>
            <a:picLocks noGrp="1"/>
          </p:cNvPicPr>
          <p:nvPr>
            <p:ph idx="1"/>
          </p:nvPr>
        </p:nvPicPr>
        <p:blipFill>
          <a:blip r:embed="rId2"/>
          <a:srcRect t="70713" b="6304"/>
          <a:stretch>
            <a:fillRect/>
          </a:stretch>
        </p:blipFill>
        <p:spPr bwMode="auto">
          <a:xfrm>
            <a:off x="658737" y="1384417"/>
            <a:ext cx="10946451" cy="3050849"/>
          </a:xfrm>
          <a:prstGeom prst="rect">
            <a:avLst/>
          </a:prstGeom>
        </p:spPr>
      </p:pic>
      <p:sp>
        <p:nvSpPr>
          <p:cNvPr id="5" name="TextBox 4"/>
          <p:cNvSpPr txBox="1"/>
          <p:nvPr/>
        </p:nvSpPr>
        <p:spPr>
          <a:xfrm>
            <a:off x="4247260" y="4725825"/>
            <a:ext cx="5153114"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Predictions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577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1"/>
          <p:cNvPicPr>
            <a:picLocks noGrp="1"/>
          </p:cNvPicPr>
          <p:nvPr>
            <p:ph idx="1"/>
          </p:nvPr>
        </p:nvPicPr>
        <p:blipFill>
          <a:blip r:embed="rId2"/>
          <a:stretch>
            <a:fillRect/>
          </a:stretch>
        </p:blipFill>
        <p:spPr bwMode="auto">
          <a:xfrm>
            <a:off x="1269126" y="791584"/>
            <a:ext cx="7739489" cy="4351338"/>
          </a:xfrm>
          <a:prstGeom prst="rect">
            <a:avLst/>
          </a:prstGeom>
        </p:spPr>
      </p:pic>
      <p:sp>
        <p:nvSpPr>
          <p:cNvPr id="5" name="TextBox 4"/>
          <p:cNvSpPr txBox="1"/>
          <p:nvPr/>
        </p:nvSpPr>
        <p:spPr>
          <a:xfrm>
            <a:off x="3583535" y="5341122"/>
            <a:ext cx="3110669"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Calculating accuracy</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314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Applying information of consumer survey such as behaviors, feelings and opinions of the donors in blood donation can enhance the analysis of the feasibility of blood donation of each individual.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study </a:t>
            </a:r>
            <a:r>
              <a:rPr lang="en-US" sz="2000" dirty="0">
                <a:latin typeface="Times New Roman" panose="02020603050405020304" pitchFamily="18" charset="0"/>
                <a:cs typeface="Times New Roman" panose="02020603050405020304" pitchFamily="18" charset="0"/>
              </a:rPr>
              <a:t>can be used as a prototype and expand the sample group in order to develop blood donor classification model in both the regional and the national levels, which will be beneficial for developing blood donor database system in different levels.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database system is advantageous for classifying potential blood donors and tracking them to donate blood again in the future.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obtained information can be used to determine potential blood donors and manage blood on the supply chain more effectively.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Furthermore, this classification model and donor database system will contribute greatly for blood acquisition especially when there are emergency needs for blood for uses in the life  saving treatments.</a:t>
            </a:r>
          </a:p>
          <a:p>
            <a:pPr marL="0" indent="0">
              <a:buNone/>
            </a:pPr>
            <a:endParaRPr lang="en-US" sz="2000" dirty="0"/>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307" y="498067"/>
            <a:ext cx="2700471" cy="1100138"/>
          </a:xfrm>
          <a:prstGeom prst="rect">
            <a:avLst/>
          </a:prstGeom>
        </p:spPr>
      </p:pic>
    </p:spTree>
    <p:extLst>
      <p:ext uri="{BB962C8B-B14F-4D97-AF65-F5344CB8AC3E}">
        <p14:creationId xmlns:p14="http://schemas.microsoft.com/office/powerpoint/2010/main" val="2283971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FUTURE WORK</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Other factors affecting blood donation should be explored in order to better manage blood donors’ behaviors.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work can be extended by enlarging the sample size of the study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Moreover, other machine learning techniques can be used comprehensively in analyzing the model and comparing the results.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46504"/>
            <a:ext cx="3922283" cy="2970258"/>
          </a:xfrm>
          <a:prstGeom prst="rect">
            <a:avLst/>
          </a:prstGeom>
        </p:spPr>
      </p:pic>
    </p:spTree>
    <p:extLst>
      <p:ext uri="{BB962C8B-B14F-4D97-AF65-F5344CB8AC3E}">
        <p14:creationId xmlns:p14="http://schemas.microsoft.com/office/powerpoint/2010/main" val="3541747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Suggestions and actions taken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400" dirty="0" smtClean="0">
                <a:latin typeface="Times New Roman" panose="02020603050405020304" pitchFamily="18" charset="0"/>
                <a:cs typeface="Times New Roman" panose="02020603050405020304" pitchFamily="18" charset="0"/>
              </a:rPr>
              <a:t>Suggestion: To use efficient machine  learning algorithm to predict the donor.</a:t>
            </a:r>
          </a:p>
          <a:p>
            <a:pPr marL="0" indent="0">
              <a:buNone/>
            </a:pPr>
            <a:r>
              <a:rPr lang="en-US" sz="2400" dirty="0" smtClean="0">
                <a:latin typeface="Times New Roman" panose="02020603050405020304" pitchFamily="18" charset="0"/>
                <a:cs typeface="Times New Roman" panose="02020603050405020304" pitchFamily="18" charset="0"/>
              </a:rPr>
              <a:t>Action taken: We have used Naïve Bayes algorithm which gives 87% accuracy</a:t>
            </a:r>
          </a:p>
          <a:p>
            <a:pPr marL="0" indent="0">
              <a:buNone/>
            </a:pPr>
            <a:endParaRPr lang="en-US" dirty="0"/>
          </a:p>
        </p:txBody>
      </p:sp>
    </p:spTree>
    <p:extLst>
      <p:ext uri="{BB962C8B-B14F-4D97-AF65-F5344CB8AC3E}">
        <p14:creationId xmlns:p14="http://schemas.microsoft.com/office/powerpoint/2010/main" val="677394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err="1" smtClean="0">
                <a:latin typeface="Times New Roman" panose="02020603050405020304" pitchFamily="18" charset="0"/>
                <a:cs typeface="Times New Roman" panose="02020603050405020304" pitchFamily="18" charset="0"/>
              </a:rPr>
              <a:t>Arunkumar</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Chinnaswamy</a:t>
            </a:r>
            <a:r>
              <a:rPr lang="en-US" sz="2000" dirty="0">
                <a:latin typeface="Times New Roman" panose="02020603050405020304" pitchFamily="18" charset="0"/>
                <a:cs typeface="Times New Roman" panose="02020603050405020304" pitchFamily="18" charset="0"/>
              </a:rPr>
              <a:t>, 2015 “A study on automation of blood donor classification and notification techniques”, 2015 in International Journal Of Applied Engineering Research.</a:t>
            </a:r>
          </a:p>
          <a:p>
            <a:pPr lvl="0"/>
            <a:r>
              <a:rPr lang="en-US" sz="2000" dirty="0" err="1">
                <a:latin typeface="Times New Roman" panose="02020603050405020304" pitchFamily="18" charset="0"/>
                <a:cs typeface="Times New Roman" panose="02020603050405020304" pitchFamily="18" charset="0"/>
              </a:rPr>
              <a:t>Deepti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Bahel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Prerna</a:t>
            </a:r>
            <a:r>
              <a:rPr lang="en-US" sz="2000" dirty="0">
                <a:latin typeface="Times New Roman" panose="02020603050405020304" pitchFamily="18" charset="0"/>
                <a:cs typeface="Times New Roman" panose="02020603050405020304" pitchFamily="18" charset="0"/>
              </a:rPr>
              <a:t> Ghosh, </a:t>
            </a:r>
            <a:r>
              <a:rPr lang="en-US" sz="2000" dirty="0" err="1">
                <a:latin typeface="Times New Roman" panose="02020603050405020304" pitchFamily="18" charset="0"/>
                <a:cs typeface="Times New Roman" panose="02020603050405020304" pitchFamily="18" charset="0"/>
              </a:rPr>
              <a:t>Arundhyoti</a:t>
            </a:r>
            <a:r>
              <a:rPr lang="en-US" sz="2000" dirty="0">
                <a:latin typeface="Times New Roman" panose="02020603050405020304" pitchFamily="18" charset="0"/>
                <a:cs typeface="Times New Roman" panose="02020603050405020304" pitchFamily="18" charset="0"/>
              </a:rPr>
              <a:t> Sarkar, Matthew A. Lanham, “ Predicting blood donations using machine learning techniques ”</a:t>
            </a:r>
          </a:p>
          <a:p>
            <a:r>
              <a:rPr lang="en-US" sz="2000" u="sng" dirty="0">
                <a:latin typeface="Times New Roman" panose="02020603050405020304" pitchFamily="18" charset="0"/>
                <a:cs typeface="Times New Roman" panose="02020603050405020304" pitchFamily="18" charset="0"/>
                <a:hlinkClick r:id="rId2"/>
              </a:rPr>
              <a:t>https://</a:t>
            </a:r>
            <a:r>
              <a:rPr lang="en-US" sz="2000" u="sng" dirty="0" smtClean="0">
                <a:latin typeface="Times New Roman" panose="02020603050405020304" pitchFamily="18" charset="0"/>
                <a:cs typeface="Times New Roman" panose="02020603050405020304" pitchFamily="18" charset="0"/>
                <a:hlinkClick r:id="rId2"/>
              </a:rPr>
              <a:t>medlineplus.gov/bloodtransfusionanddonation.html</a:t>
            </a:r>
            <a:endParaRPr lang="en-US" sz="2000" u="sng" dirty="0" smtClean="0">
              <a:latin typeface="Times New Roman" panose="02020603050405020304" pitchFamily="18" charset="0"/>
              <a:cs typeface="Times New Roman" panose="02020603050405020304" pitchFamily="18" charset="0"/>
            </a:endParaRPr>
          </a:p>
          <a:p>
            <a:pPr lvl="0"/>
            <a:r>
              <a:rPr lang="en-US" sz="2000" u="sng" dirty="0">
                <a:latin typeface="Times New Roman" panose="02020603050405020304" pitchFamily="18" charset="0"/>
                <a:cs typeface="Times New Roman" panose="02020603050405020304" pitchFamily="18" charset="0"/>
                <a:hlinkClick r:id="rId3"/>
              </a:rPr>
              <a:t>https://www.ncbi.nlm.nih.gov/pubmed/19040598</a:t>
            </a:r>
            <a:endParaRPr lang="en-US" sz="2000" dirty="0">
              <a:latin typeface="Times New Roman" panose="02020603050405020304" pitchFamily="18" charset="0"/>
              <a:cs typeface="Times New Roman" panose="02020603050405020304" pitchFamily="18" charset="0"/>
            </a:endParaRPr>
          </a:p>
          <a:p>
            <a:pPr lvl="0"/>
            <a:r>
              <a:rPr lang="en-US" sz="2000" u="sng" dirty="0">
                <a:latin typeface="Times New Roman" panose="02020603050405020304" pitchFamily="18" charset="0"/>
                <a:cs typeface="Times New Roman" panose="02020603050405020304" pitchFamily="18" charset="0"/>
                <a:hlinkClick r:id="rId4"/>
              </a:rPr>
              <a:t>http://people.umass.edu/aizen/tpb.html</a:t>
            </a:r>
            <a:endParaRPr lang="en-US" sz="2000" dirty="0">
              <a:latin typeface="Times New Roman" panose="02020603050405020304" pitchFamily="18" charset="0"/>
              <a:cs typeface="Times New Roman" panose="02020603050405020304" pitchFamily="18" charset="0"/>
            </a:endParaRPr>
          </a:p>
          <a:p>
            <a:pPr lvl="0"/>
            <a:r>
              <a:rPr lang="en-US" sz="2000" u="sng" dirty="0">
                <a:latin typeface="Times New Roman" panose="02020603050405020304" pitchFamily="18" charset="0"/>
                <a:cs typeface="Times New Roman" panose="02020603050405020304" pitchFamily="18" charset="0"/>
                <a:hlinkClick r:id="rId5"/>
              </a:rPr>
              <a:t>https://www.czp.cuni.cz/czp/images/stories/Vystupy/Seminare/2010%20Theory%20of%20Planned%20Behavior/Prezentace/Lukacovska_Motivation%20towards%20blood%20donation.pdf</a:t>
            </a:r>
            <a:endParaRPr lang="en-US" sz="2000" dirty="0">
              <a:latin typeface="Times New Roman" panose="02020603050405020304" pitchFamily="18" charset="0"/>
              <a:cs typeface="Times New Roman" panose="02020603050405020304" pitchFamily="18" charset="0"/>
            </a:endParaRPr>
          </a:p>
          <a:p>
            <a:pPr lvl="0"/>
            <a:r>
              <a:rPr lang="en-US" sz="2000" u="sng" dirty="0" err="1">
                <a:latin typeface="Times New Roman" panose="02020603050405020304" pitchFamily="18" charset="0"/>
                <a:cs typeface="Times New Roman" panose="02020603050405020304" pitchFamily="18" charset="0"/>
              </a:rPr>
              <a:t>Icek</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Ajzen</a:t>
            </a:r>
            <a:r>
              <a:rPr lang="en-US" sz="2000" u="sng" dirty="0">
                <a:latin typeface="Times New Roman" panose="02020603050405020304" pitchFamily="18" charset="0"/>
                <a:cs typeface="Times New Roman" panose="02020603050405020304" pitchFamily="18" charset="0"/>
              </a:rPr>
              <a:t>, “ Behavioral Intentions Based on the Theory of Planned Behavior ”</a:t>
            </a:r>
            <a:endParaRPr lang="en-US" sz="2000" dirty="0">
              <a:latin typeface="Times New Roman" panose="02020603050405020304" pitchFamily="18" charset="0"/>
              <a:cs typeface="Times New Roman" panose="02020603050405020304" pitchFamily="18" charset="0"/>
            </a:endParaRPr>
          </a:p>
          <a:p>
            <a:pPr lvl="0"/>
            <a:r>
              <a:rPr lang="en-US" sz="2000" u="sng" dirty="0" err="1">
                <a:latin typeface="Times New Roman" panose="02020603050405020304" pitchFamily="18" charset="0"/>
                <a:cs typeface="Times New Roman" panose="02020603050405020304" pitchFamily="18" charset="0"/>
              </a:rPr>
              <a:t>Icek</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Ajzen</a:t>
            </a:r>
            <a:r>
              <a:rPr lang="en-US" sz="2000" u="sng" dirty="0">
                <a:latin typeface="Times New Roman" panose="02020603050405020304" pitchFamily="18" charset="0"/>
                <a:cs typeface="Times New Roman" panose="02020603050405020304" pitchFamily="18" charset="0"/>
              </a:rPr>
              <a:t>, “ Sample Theory of Planned Behavior Questionnaire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642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8404"/>
            <a:ext cx="10515600" cy="5168559"/>
          </a:xfrm>
        </p:spPr>
        <p:txBody>
          <a:bodyPr>
            <a:normAutofit lnSpcReduction="10000"/>
          </a:bodyPr>
          <a:lstStyle/>
          <a:p>
            <a:pPr lvl="0"/>
            <a:r>
              <a:rPr lang="en-US" sz="2000" dirty="0">
                <a:latin typeface="Times New Roman" panose="02020603050405020304" pitchFamily="18" charset="0"/>
                <a:cs typeface="Times New Roman" panose="02020603050405020304" pitchFamily="18" charset="0"/>
              </a:rPr>
              <a:t>Imran Ahmed Khan, 2013 “Knowledge extraction from Survey data using Neural Networks”, 2013, Scholar works at UT Tyler.</a:t>
            </a:r>
          </a:p>
          <a:p>
            <a:pPr lvl="0"/>
            <a:r>
              <a:rPr lang="en-US" sz="2000" dirty="0">
                <a:latin typeface="Times New Roman" panose="02020603050405020304" pitchFamily="18" charset="0"/>
                <a:cs typeface="Times New Roman" panose="02020603050405020304" pitchFamily="18" charset="0"/>
              </a:rPr>
              <a:t>Judith </a:t>
            </a:r>
            <a:r>
              <a:rPr lang="en-US" sz="2000" dirty="0" err="1">
                <a:latin typeface="Times New Roman" panose="02020603050405020304" pitchFamily="18" charset="0"/>
                <a:cs typeface="Times New Roman" panose="02020603050405020304" pitchFamily="18" charset="0"/>
              </a:rPr>
              <a:t>Holdershaw</a:t>
            </a:r>
            <a:r>
              <a:rPr lang="en-US" sz="2000" dirty="0">
                <a:latin typeface="Times New Roman" panose="02020603050405020304" pitchFamily="18" charset="0"/>
                <a:cs typeface="Times New Roman" panose="02020603050405020304" pitchFamily="18" charset="0"/>
              </a:rPr>
              <a:t>, Philip </a:t>
            </a:r>
            <a:r>
              <a:rPr lang="en-US" sz="2000" dirty="0" err="1">
                <a:latin typeface="Times New Roman" panose="02020603050405020304" pitchFamily="18" charset="0"/>
                <a:cs typeface="Times New Roman" panose="02020603050405020304" pitchFamily="18" charset="0"/>
              </a:rPr>
              <a:t>Gendall</a:t>
            </a:r>
            <a:r>
              <a:rPr lang="en-US" sz="2000" dirty="0">
                <a:latin typeface="Times New Roman" panose="02020603050405020304" pitchFamily="18" charset="0"/>
                <a:cs typeface="Times New Roman" panose="02020603050405020304" pitchFamily="18" charset="0"/>
              </a:rPr>
              <a:t> and Malcolm Wright, “ Predicting Willingness to Donate Blood ”</a:t>
            </a:r>
          </a:p>
          <a:p>
            <a:pPr lvl="0"/>
            <a:r>
              <a:rPr lang="en-US" sz="2000" u="sng" dirty="0" err="1">
                <a:latin typeface="Times New Roman" panose="02020603050405020304" pitchFamily="18" charset="0"/>
                <a:cs typeface="Times New Roman" panose="02020603050405020304" pitchFamily="18" charset="0"/>
              </a:rPr>
              <a:t>Kathi</a:t>
            </a:r>
            <a:r>
              <a:rPr lang="en-US" sz="2000" u="sng" dirty="0">
                <a:latin typeface="Times New Roman" panose="02020603050405020304" pitchFamily="18" charset="0"/>
                <a:cs typeface="Times New Roman" panose="02020603050405020304" pitchFamily="18" charset="0"/>
              </a:rPr>
              <a:t> L. Rose, “ The Blood Donor of the Future : Demographic Predictions ”</a:t>
            </a:r>
            <a:endParaRPr lang="en-US" sz="2000" dirty="0">
              <a:latin typeface="Times New Roman" panose="02020603050405020304" pitchFamily="18" charset="0"/>
              <a:cs typeface="Times New Roman" panose="02020603050405020304" pitchFamily="18" charset="0"/>
            </a:endParaRPr>
          </a:p>
          <a:p>
            <a:pPr lvl="0"/>
            <a:r>
              <a:rPr lang="en-US" sz="2000" u="sng" dirty="0" err="1">
                <a:latin typeface="Times New Roman" panose="02020603050405020304" pitchFamily="18" charset="0"/>
                <a:cs typeface="Times New Roman" panose="02020603050405020304" pitchFamily="18" charset="0"/>
              </a:rPr>
              <a:t>Mehrdad</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Jalalian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Latiffah</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Latiff</a:t>
            </a:r>
            <a:r>
              <a:rPr lang="en-US" sz="2000" u="sng" dirty="0">
                <a:latin typeface="Times New Roman" panose="02020603050405020304" pitchFamily="18" charset="0"/>
                <a:cs typeface="Times New Roman" panose="02020603050405020304" pitchFamily="18" charset="0"/>
              </a:rPr>
              <a:t>, Syed </a:t>
            </a:r>
            <a:r>
              <a:rPr lang="en-US" sz="2000" u="sng" dirty="0" err="1">
                <a:latin typeface="Times New Roman" panose="02020603050405020304" pitchFamily="18" charset="0"/>
                <a:cs typeface="Times New Roman" panose="02020603050405020304" pitchFamily="18" charset="0"/>
              </a:rPr>
              <a:t>Tajuddin</a:t>
            </a:r>
            <a:r>
              <a:rPr lang="en-US" sz="2000" u="sng" dirty="0">
                <a:latin typeface="Times New Roman" panose="02020603050405020304" pitchFamily="18" charset="0"/>
                <a:cs typeface="Times New Roman" panose="02020603050405020304" pitchFamily="18" charset="0"/>
              </a:rPr>
              <a:t> Syed Hassan, </a:t>
            </a:r>
            <a:r>
              <a:rPr lang="en-US" sz="2000" u="sng" dirty="0" err="1">
                <a:latin typeface="Times New Roman" panose="02020603050405020304" pitchFamily="18" charset="0"/>
                <a:cs typeface="Times New Roman" panose="02020603050405020304" pitchFamily="18" charset="0"/>
              </a:rPr>
              <a:t>Parichehr</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Hanachi</a:t>
            </a:r>
            <a:r>
              <a:rPr lang="en-US" sz="2000" u="sng" dirty="0">
                <a:latin typeface="Times New Roman" panose="02020603050405020304" pitchFamily="18" charset="0"/>
                <a:cs typeface="Times New Roman" panose="02020603050405020304" pitchFamily="18" charset="0"/>
              </a:rPr>
              <a:t> and Mohamed Othman, May 2010 “ Development of a Questionnaire for assessing factors predicting Blood Donation among University Students : A pilot study </a:t>
            </a:r>
            <a:r>
              <a:rPr lang="en-US" sz="2000" u="sng" dirty="0" smtClean="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Mustafa .M, 2009 “Profiling blood donors in Egypt: a neural network analysis”, Expert systems with applications.</a:t>
            </a:r>
          </a:p>
          <a:p>
            <a:pPr lvl="0"/>
            <a:r>
              <a:rPr lang="en-US" sz="2000" u="sng" dirty="0" err="1">
                <a:latin typeface="Times New Roman" panose="02020603050405020304" pitchFamily="18" charset="0"/>
                <a:cs typeface="Times New Roman" panose="02020603050405020304" pitchFamily="18" charset="0"/>
              </a:rPr>
              <a:t>Nur</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Zainie</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Abd</a:t>
            </a:r>
            <a:r>
              <a:rPr lang="en-US" sz="2000" u="sng" dirty="0">
                <a:latin typeface="Times New Roman" panose="02020603050405020304" pitchFamily="18" charset="0"/>
                <a:cs typeface="Times New Roman" panose="02020603050405020304" pitchFamily="18" charset="0"/>
              </a:rPr>
              <a:t> Hamid, </a:t>
            </a:r>
            <a:r>
              <a:rPr lang="en-US" sz="2000" u="sng" dirty="0" err="1">
                <a:latin typeface="Times New Roman" panose="02020603050405020304" pitchFamily="18" charset="0"/>
                <a:cs typeface="Times New Roman" panose="02020603050405020304" pitchFamily="18" charset="0"/>
              </a:rPr>
              <a:t>Rohaida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Basiruddin</a:t>
            </a:r>
            <a:r>
              <a:rPr lang="en-US" sz="2000" u="sng" dirty="0">
                <a:latin typeface="Times New Roman" panose="02020603050405020304" pitchFamily="18" charset="0"/>
                <a:cs typeface="Times New Roman" panose="02020603050405020304" pitchFamily="18" charset="0"/>
              </a:rPr>
              <a:t> and </a:t>
            </a:r>
            <a:r>
              <a:rPr lang="en-US" sz="2000" u="sng" dirty="0" err="1">
                <a:latin typeface="Times New Roman" panose="02020603050405020304" pitchFamily="18" charset="0"/>
                <a:cs typeface="Times New Roman" panose="02020603050405020304" pitchFamily="18" charset="0"/>
              </a:rPr>
              <a:t>Narehan</a:t>
            </a:r>
            <a:r>
              <a:rPr lang="en-US" sz="2000" u="sng" dirty="0">
                <a:latin typeface="Times New Roman" panose="02020603050405020304" pitchFamily="18" charset="0"/>
                <a:cs typeface="Times New Roman" panose="02020603050405020304" pitchFamily="18" charset="0"/>
              </a:rPr>
              <a:t> Hassan, July 2013 “ Factors influencing the Intention to Donate Blood : The Application of the Theory of Planned Behavior ” , July 2013, International Journal of Social Science and Humanity.</a:t>
            </a:r>
            <a:endParaRPr lang="en-US" sz="2000" dirty="0">
              <a:latin typeface="Times New Roman" panose="02020603050405020304" pitchFamily="18" charset="0"/>
              <a:cs typeface="Times New Roman" panose="02020603050405020304" pitchFamily="18" charset="0"/>
            </a:endParaRPr>
          </a:p>
          <a:p>
            <a:pPr lvl="0"/>
            <a:r>
              <a:rPr lang="en-US" sz="2000" u="sng" dirty="0">
                <a:latin typeface="Times New Roman" panose="02020603050405020304" pitchFamily="18" charset="0"/>
                <a:cs typeface="Times New Roman" panose="02020603050405020304" pitchFamily="18" charset="0"/>
              </a:rPr>
              <a:t>W. A. </a:t>
            </a:r>
            <a:r>
              <a:rPr lang="en-US" sz="2000" u="sng" dirty="0" err="1">
                <a:latin typeface="Times New Roman" panose="02020603050405020304" pitchFamily="18" charset="0"/>
                <a:cs typeface="Times New Roman" panose="02020603050405020304" pitchFamily="18" charset="0"/>
              </a:rPr>
              <a:t>Flegel</a:t>
            </a:r>
            <a:r>
              <a:rPr lang="en-US" sz="2000" u="sng" dirty="0">
                <a:latin typeface="Times New Roman" panose="02020603050405020304" pitchFamily="18" charset="0"/>
                <a:cs typeface="Times New Roman" panose="02020603050405020304" pitchFamily="18" charset="0"/>
              </a:rPr>
              <a:t>, W. </a:t>
            </a:r>
            <a:r>
              <a:rPr lang="en-US" sz="2000" u="sng" dirty="0" err="1">
                <a:latin typeface="Times New Roman" panose="02020603050405020304" pitchFamily="18" charset="0"/>
                <a:cs typeface="Times New Roman" panose="02020603050405020304" pitchFamily="18" charset="0"/>
              </a:rPr>
              <a:t>Besenfelder</a:t>
            </a:r>
            <a:r>
              <a:rPr lang="en-US" sz="2000" u="sng" dirty="0">
                <a:latin typeface="Times New Roman" panose="02020603050405020304" pitchFamily="18" charset="0"/>
                <a:cs typeface="Times New Roman" panose="02020603050405020304" pitchFamily="18" charset="0"/>
              </a:rPr>
              <a:t> and F.F. Wagner, “ Predicting a donor’s likelihood of donating blood ”</a:t>
            </a:r>
            <a:endParaRPr lang="en-US" sz="2000" dirty="0">
              <a:latin typeface="Times New Roman" panose="02020603050405020304" pitchFamily="18" charset="0"/>
              <a:cs typeface="Times New Roman" panose="02020603050405020304" pitchFamily="18" charset="0"/>
            </a:endParaRPr>
          </a:p>
          <a:p>
            <a:pPr lvl="0"/>
            <a:r>
              <a:rPr lang="en-US" sz="2000" dirty="0" err="1">
                <a:latin typeface="Times New Roman" panose="02020603050405020304" pitchFamily="18" charset="0"/>
                <a:cs typeface="Times New Roman" panose="02020603050405020304" pitchFamily="18" charset="0"/>
              </a:rPr>
              <a:t>Wijai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Boonyanusith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Phongchai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Jittamai</a:t>
            </a:r>
            <a:r>
              <a:rPr lang="en-US" sz="2000" dirty="0">
                <a:latin typeface="Times New Roman" panose="02020603050405020304" pitchFamily="18" charset="0"/>
                <a:cs typeface="Times New Roman" panose="02020603050405020304" pitchFamily="18" charset="0"/>
              </a:rPr>
              <a:t>, 2012 “Blood donor classification using neural networks and decision tree techniques”, 2012, IAENG.</a:t>
            </a:r>
          </a:p>
          <a:p>
            <a:pPr lvl="0"/>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47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203" y="724048"/>
            <a:ext cx="10515600" cy="1325563"/>
          </a:xfrm>
        </p:spPr>
        <p:txBody>
          <a:bodyPr/>
          <a:lstStyle/>
          <a:p>
            <a:r>
              <a:rPr lang="en-IN" sz="2400" b="1" spc="-1" dirty="0">
                <a:solidFill>
                  <a:srgbClr val="000000"/>
                </a:solidFill>
                <a:uFill>
                  <a:solidFill>
                    <a:srgbClr val="FFFFFF"/>
                  </a:solidFill>
                </a:uFill>
                <a:latin typeface="Times New Roman"/>
                <a:ea typeface="DejaVu Sans"/>
              </a:rPr>
              <a:t>OBJECTIVES</a:t>
            </a:r>
            <a:r>
              <a:rPr lang="en-IN" sz="1800" b="0" strike="noStrike" spc="-1" dirty="0" smtClean="0">
                <a:solidFill>
                  <a:srgbClr val="000000"/>
                </a:solidFill>
                <a:uFill>
                  <a:solidFill>
                    <a:srgbClr val="FFFFFF"/>
                  </a:solidFill>
                </a:uFill>
                <a:latin typeface="Arial"/>
              </a:rPr>
              <a:t/>
            </a:r>
            <a:br>
              <a:rPr lang="en-IN" sz="1800" b="0" strike="noStrike" spc="-1" dirty="0" smtClean="0">
                <a:solidFill>
                  <a:srgbClr val="000000"/>
                </a:solidFill>
                <a:uFill>
                  <a:solidFill>
                    <a:srgbClr val="FFFFFF"/>
                  </a:solidFill>
                </a:uFill>
                <a:latin typeface="Arial"/>
              </a:rPr>
            </a:br>
            <a:endParaRPr lang="en-US" dirty="0"/>
          </a:p>
        </p:txBody>
      </p:sp>
      <p:sp>
        <p:nvSpPr>
          <p:cNvPr id="3" name="Content Placeholder 2"/>
          <p:cNvSpPr>
            <a:spLocks noGrp="1"/>
          </p:cNvSpPr>
          <p:nvPr>
            <p:ph idx="1"/>
          </p:nvPr>
        </p:nvSpPr>
        <p:spPr/>
        <p:txBody>
          <a:bodyPr>
            <a:normAutofit/>
          </a:bodyPr>
          <a:lstStyle/>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To measure the level of knowledge regarding blood donation and its importance.</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To find out positive and negative attitudes towards blood donation</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Provide guidance on the measures needed to develop and implement effective systems for assessing the suitability of individuals to donate blood.</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Review the available evidence base and provide recommendations on criteria for blood donor selection.</a:t>
            </a:r>
            <a:endParaRPr lang="en-IN" sz="2000" b="0" strike="noStrike" spc="-1" dirty="0">
              <a:solidFill>
                <a:srgbClr val="000000"/>
              </a:solidFill>
              <a:uFill>
                <a:solidFill>
                  <a:srgbClr val="FFFFFF"/>
                </a:solidFill>
              </a:uFill>
              <a:latin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123" y="3841201"/>
            <a:ext cx="3204673" cy="2606733"/>
          </a:xfrm>
          <a:prstGeom prst="rect">
            <a:avLst/>
          </a:prstGeom>
        </p:spPr>
      </p:pic>
    </p:spTree>
    <p:extLst>
      <p:ext uri="{BB962C8B-B14F-4D97-AF65-F5344CB8AC3E}">
        <p14:creationId xmlns:p14="http://schemas.microsoft.com/office/powerpoint/2010/main" val="128657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2415"/>
            <a:ext cx="10515600" cy="1325563"/>
          </a:xfrm>
        </p:spPr>
        <p:txBody>
          <a:bodyPr/>
          <a:lstStyle/>
          <a:p>
            <a:r>
              <a:rPr lang="en-IN" sz="2400" b="1" spc="-1" dirty="0">
                <a:solidFill>
                  <a:srgbClr val="000000"/>
                </a:solidFill>
                <a:uFill>
                  <a:solidFill>
                    <a:srgbClr val="FFFFFF"/>
                  </a:solidFill>
                </a:uFill>
                <a:latin typeface="Times New Roman"/>
                <a:ea typeface="DejaVu Sans"/>
              </a:rPr>
              <a:t>APPLICATIONS</a:t>
            </a:r>
            <a:r>
              <a:rPr lang="en-IN" sz="1800" b="0" strike="noStrike" spc="-1" dirty="0" smtClean="0">
                <a:solidFill>
                  <a:srgbClr val="000000"/>
                </a:solidFill>
                <a:uFill>
                  <a:solidFill>
                    <a:srgbClr val="FFFFFF"/>
                  </a:solidFill>
                </a:uFill>
                <a:latin typeface="Arial"/>
              </a:rPr>
              <a:t/>
            </a:r>
            <a:br>
              <a:rPr lang="en-IN" sz="1800" b="0" strike="noStrike" spc="-1" dirty="0" smtClean="0">
                <a:solidFill>
                  <a:srgbClr val="000000"/>
                </a:solidFill>
                <a:uFill>
                  <a:solidFill>
                    <a:srgbClr val="FFFFFF"/>
                  </a:solidFill>
                </a:uFill>
                <a:latin typeface="Arial"/>
              </a:rPr>
            </a:br>
            <a:endParaRPr lang="en-US" dirty="0"/>
          </a:p>
        </p:txBody>
      </p:sp>
      <p:sp>
        <p:nvSpPr>
          <p:cNvPr id="3" name="Content Placeholder 2"/>
          <p:cNvSpPr>
            <a:spLocks noGrp="1"/>
          </p:cNvSpPr>
          <p:nvPr>
            <p:ph idx="1"/>
          </p:nvPr>
        </p:nvSpPr>
        <p:spPr/>
        <p:txBody>
          <a:bodyPr>
            <a:normAutofit/>
          </a:bodyPr>
          <a:lstStyle/>
          <a:p>
            <a:pPr indent="-227520">
              <a:lnSpc>
                <a:spcPct val="100000"/>
              </a:lnSpc>
              <a:buClr>
                <a:srgbClr val="000000"/>
              </a:buClr>
              <a:buFont typeface="Arial"/>
              <a:buChar char="•"/>
            </a:pPr>
            <a:r>
              <a:rPr lang="en-IN" sz="2000" spc="-1" dirty="0">
                <a:solidFill>
                  <a:srgbClr val="000000"/>
                </a:solidFill>
                <a:uFill>
                  <a:solidFill>
                    <a:srgbClr val="FFFFFF"/>
                  </a:solidFill>
                </a:uFill>
                <a:latin typeface="Times New Roman"/>
                <a:ea typeface="DejaVu Sans"/>
              </a:rPr>
              <a:t>It can be used by the hospitals and blood bank in emergency, who require blood and want to contact a person who is ready to donate blood.</a:t>
            </a:r>
            <a:endParaRPr lang="en-IN" sz="2000" b="0" strike="noStrike" spc="-1" dirty="0" smtClean="0">
              <a:solidFill>
                <a:srgbClr val="000000"/>
              </a:solidFill>
              <a:uFill>
                <a:solidFill>
                  <a:srgbClr val="FFFFFF"/>
                </a:solidFill>
              </a:uFill>
              <a:latin typeface="Arial"/>
            </a:endParaRPr>
          </a:p>
          <a:p>
            <a:pPr indent="-227520">
              <a:lnSpc>
                <a:spcPct val="100000"/>
              </a:lnSpc>
              <a:buClr>
                <a:srgbClr val="000000"/>
              </a:buClr>
              <a:buFont typeface="Arial"/>
              <a:buChar char="•"/>
            </a:pPr>
            <a:r>
              <a:rPr lang="en-IN" sz="2000" spc="-1" dirty="0">
                <a:solidFill>
                  <a:srgbClr val="000000"/>
                </a:solidFill>
                <a:uFill>
                  <a:solidFill>
                    <a:srgbClr val="FFFFFF"/>
                  </a:solidFill>
                </a:uFill>
                <a:latin typeface="Times New Roman"/>
                <a:ea typeface="DejaVu Sans"/>
              </a:rPr>
              <a:t>In a short span of time, the person who is willing to donate blood is identified and can be contacted.</a:t>
            </a:r>
            <a:endParaRPr lang="en-IN" sz="2000" b="0" strike="noStrike" spc="-1" dirty="0" smtClean="0">
              <a:solidFill>
                <a:srgbClr val="000000"/>
              </a:solidFill>
              <a:uFill>
                <a:solidFill>
                  <a:srgbClr val="FFFFFF"/>
                </a:solidFill>
              </a:uFill>
              <a:latin typeface="Arial"/>
            </a:endParaRPr>
          </a:p>
          <a:p>
            <a:pPr indent="-227520">
              <a:lnSpc>
                <a:spcPct val="100000"/>
              </a:lnSpc>
              <a:buClr>
                <a:srgbClr val="000000"/>
              </a:buClr>
              <a:buFont typeface="Arial"/>
              <a:buChar char="•"/>
            </a:pPr>
            <a:r>
              <a:rPr lang="en-IN" sz="2000" spc="-1" dirty="0">
                <a:solidFill>
                  <a:srgbClr val="000000"/>
                </a:solidFill>
                <a:uFill>
                  <a:solidFill>
                    <a:srgbClr val="FFFFFF"/>
                  </a:solidFill>
                </a:uFill>
                <a:latin typeface="Times New Roman"/>
                <a:ea typeface="DejaVu Sans"/>
              </a:rPr>
              <a:t>In case of emergency, where every second is valuable, one cannot contact all the people who are eligible to donate blood, so we help them by predicting the donors who are willing to donate blood and thus saving life of person in danger.</a:t>
            </a:r>
            <a:endParaRPr lang="en-IN" sz="2000" b="0" strike="noStrike" spc="-1" dirty="0">
              <a:solidFill>
                <a:srgbClr val="000000"/>
              </a:solidFill>
              <a:uFill>
                <a:solidFill>
                  <a:srgbClr val="FFFFFF"/>
                </a:solidFill>
              </a:uFill>
              <a:latin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899" y="4418176"/>
            <a:ext cx="3990887" cy="2187989"/>
          </a:xfrm>
          <a:prstGeom prst="rect">
            <a:avLst/>
          </a:prstGeom>
        </p:spPr>
      </p:pic>
    </p:spTree>
    <p:extLst>
      <p:ext uri="{BB962C8B-B14F-4D97-AF65-F5344CB8AC3E}">
        <p14:creationId xmlns:p14="http://schemas.microsoft.com/office/powerpoint/2010/main" val="410761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Times New Roman" panose="02020603050405020304" pitchFamily="18" charset="0"/>
                <a:cs typeface="Times New Roman" panose="02020603050405020304" pitchFamily="18" charset="0"/>
              </a:rPr>
              <a:t>EXISTING</a:t>
            </a:r>
            <a:r>
              <a:rPr lang="en-US" b="1" dirty="0"/>
              <a:t> </a:t>
            </a:r>
            <a:r>
              <a:rPr lang="en-US" sz="2400" b="1" dirty="0" smtClean="0">
                <a:latin typeface="Times New Roman" panose="02020603050405020304" pitchFamily="18" charset="0"/>
                <a:cs typeface="Times New Roman" panose="02020603050405020304" pitchFamily="18" charset="0"/>
              </a:rPr>
              <a:t>SOLUTION METHODS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2026944"/>
              </p:ext>
            </p:extLst>
          </p:nvPr>
        </p:nvGraphicFramePr>
        <p:xfrm>
          <a:off x="838200" y="1512605"/>
          <a:ext cx="10515600" cy="3657600"/>
        </p:xfrm>
        <a:graphic>
          <a:graphicData uri="http://schemas.openxmlformats.org/drawingml/2006/table">
            <a:tbl>
              <a:tblPr firstRow="1" bandRow="1">
                <a:tableStyleId>{5C22544A-7EE6-4342-B048-85BDC9FD1C3A}</a:tableStyleId>
              </a:tblPr>
              <a:tblGrid>
                <a:gridCol w="2628900"/>
                <a:gridCol w="2628900"/>
                <a:gridCol w="2628900"/>
                <a:gridCol w="2628900"/>
              </a:tblGrid>
              <a:tr h="598665">
                <a:tc>
                  <a:txBody>
                    <a:bodyPr/>
                    <a:lstStyle/>
                    <a:p>
                      <a:pPr marL="0" marR="107950" algn="ctr">
                        <a:spcBef>
                          <a:spcPts val="1700"/>
                        </a:spcBef>
                        <a:spcAft>
                          <a:spcPts val="1700"/>
                        </a:spcAft>
                      </a:pPr>
                      <a:r>
                        <a:rPr lang="en-IN" sz="1200" b="1" dirty="0" smtClean="0">
                          <a:solidFill>
                            <a:srgbClr val="00000A"/>
                          </a:solidFill>
                          <a:effectLst/>
                          <a:latin typeface="Times New Roman" panose="02020603050405020304" pitchFamily="18" charset="0"/>
                          <a:ea typeface="Noto Sans CJK SC Regular"/>
                          <a:cs typeface="Times New Roman" panose="02020603050405020304" pitchFamily="18" charset="0"/>
                        </a:rPr>
                        <a:t>AUTHORS</a:t>
                      </a:r>
                      <a:endParaRPr lang="en-US" sz="1200" b="1"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lgn="ctr">
                        <a:spcBef>
                          <a:spcPts val="1700"/>
                        </a:spcBef>
                        <a:spcAft>
                          <a:spcPts val="1700"/>
                        </a:spcAft>
                      </a:pPr>
                      <a:r>
                        <a:rPr lang="en-IN" sz="1200" b="1" dirty="0" smtClean="0">
                          <a:solidFill>
                            <a:srgbClr val="00000A"/>
                          </a:solidFill>
                          <a:effectLst/>
                          <a:latin typeface="Times New Roman" panose="02020603050405020304" pitchFamily="18" charset="0"/>
                          <a:ea typeface="Noto Sans CJK SC Regular"/>
                          <a:cs typeface="Times New Roman" panose="02020603050405020304" pitchFamily="18" charset="0"/>
                        </a:rPr>
                        <a:t>METHODS</a:t>
                      </a:r>
                      <a:endParaRPr lang="en-US" sz="1200" b="1"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lgn="ctr">
                        <a:spcBef>
                          <a:spcPts val="1700"/>
                        </a:spcBef>
                        <a:spcAft>
                          <a:spcPts val="1700"/>
                        </a:spcAft>
                      </a:pPr>
                      <a:r>
                        <a:rPr lang="en-US" sz="1200" b="1" dirty="0" smtClean="0">
                          <a:solidFill>
                            <a:srgbClr val="00000A"/>
                          </a:solidFill>
                          <a:effectLst/>
                          <a:latin typeface="Times New Roman" panose="02020603050405020304" pitchFamily="18" charset="0"/>
                          <a:ea typeface="Noto Sans CJK SC Regular"/>
                          <a:cs typeface="Times New Roman" panose="02020603050405020304" pitchFamily="18" charset="0"/>
                        </a:rPr>
                        <a:t>DATA</a:t>
                      </a:r>
                      <a:endParaRPr lang="en-US" sz="1200" b="1"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lgn="ctr">
                        <a:spcBef>
                          <a:spcPts val="1700"/>
                        </a:spcBef>
                        <a:spcAft>
                          <a:spcPts val="1700"/>
                        </a:spcAft>
                      </a:pPr>
                      <a:r>
                        <a:rPr lang="en-IN" sz="1200" b="1" dirty="0" smtClean="0">
                          <a:solidFill>
                            <a:srgbClr val="00000A"/>
                          </a:solidFill>
                          <a:effectLst/>
                          <a:latin typeface="Times New Roman" panose="02020603050405020304" pitchFamily="18" charset="0"/>
                          <a:ea typeface="Noto Sans CJK SC Regular"/>
                          <a:cs typeface="Times New Roman" panose="02020603050405020304" pitchFamily="18" charset="0"/>
                        </a:rPr>
                        <a:t>RESULTS</a:t>
                      </a:r>
                      <a:endParaRPr lang="en-US" sz="1200" b="1"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r>
              <a:tr h="885697">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Mostafa</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2009)</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ANN (MLP), ANN (PNN), LDA</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a:solidFill>
                            <a:srgbClr val="00000A"/>
                          </a:solidFill>
                          <a:effectLst/>
                          <a:latin typeface="Times New Roman" panose="02020603050405020304" pitchFamily="18" charset="0"/>
                          <a:ea typeface="Noto Sans CJK SC Regular"/>
                          <a:cs typeface="Times New Roman" panose="02020603050405020304" pitchFamily="18" charset="0"/>
                        </a:rPr>
                        <a:t>Survey (430 records, 8 features)</a:t>
                      </a:r>
                      <a:endParaRPr lang="en-US" sz="120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ANN (MLP): Test accuracy (98%) ANN (PNN): Test accuracy (100%) LDA: Test accuracy (83.3%)</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r>
              <a:tr h="1287541">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Santhanam</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and </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Sundaram</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2010)</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Sundaram</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2011)</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CART</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CART vs. DB2K7</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UCI ML blood transfusion data (748 donors, 5 features)</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Precision/ PPV (99%), Recall/ Sensitivity (94%)</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r>
              <a:tr h="885697">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Darwiche</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Feuilloy</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et al 2010)</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PCA for feature reduction ANN (MLP) </a:t>
                      </a:r>
                      <a:r>
                        <a:rPr lang="en-IN" sz="1200" dirty="0" err="1">
                          <a:solidFill>
                            <a:srgbClr val="00000A"/>
                          </a:solidFill>
                          <a:effectLst/>
                          <a:latin typeface="Times New Roman" panose="02020603050405020304" pitchFamily="18" charset="0"/>
                          <a:ea typeface="Noto Sans CJK SC Regular"/>
                          <a:cs typeface="Times New Roman" panose="02020603050405020304" pitchFamily="18" charset="0"/>
                        </a:rPr>
                        <a:t>vs</a:t>
                      </a: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 SVM (RBF)</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a:solidFill>
                            <a:srgbClr val="00000A"/>
                          </a:solidFill>
                          <a:effectLst/>
                          <a:latin typeface="Times New Roman" panose="02020603050405020304" pitchFamily="18" charset="0"/>
                          <a:ea typeface="Noto Sans CJK SC Regular"/>
                          <a:cs typeface="Times New Roman" panose="02020603050405020304" pitchFamily="18" charset="0"/>
                        </a:rPr>
                        <a:t>UCI ML blood transfusion data (748 donors, 5 features)</a:t>
                      </a:r>
                      <a:endParaRPr lang="en-US" sz="120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c>
                  <a:txBody>
                    <a:bodyPr/>
                    <a:lstStyle/>
                    <a:p>
                      <a:pPr marL="0" marR="107950">
                        <a:spcBef>
                          <a:spcPts val="1700"/>
                        </a:spcBef>
                        <a:spcAft>
                          <a:spcPts val="1700"/>
                        </a:spcAft>
                      </a:pPr>
                      <a:r>
                        <a:rPr lang="en-IN" sz="1200" dirty="0">
                          <a:solidFill>
                            <a:srgbClr val="00000A"/>
                          </a:solidFill>
                          <a:effectLst/>
                          <a:latin typeface="Times New Roman" panose="02020603050405020304" pitchFamily="18" charset="0"/>
                          <a:ea typeface="Noto Sans CJK SC Regular"/>
                          <a:cs typeface="Times New Roman" panose="02020603050405020304" pitchFamily="18" charset="0"/>
                        </a:rPr>
                        <a:t>SVM (RBF) using PCA: Test sensitivity (65.8%): Test Specificity (78.2%): AUC (77.5 %).</a:t>
                      </a:r>
                      <a:endParaRPr lang="en-US" sz="1200" dirty="0">
                        <a:solidFill>
                          <a:srgbClr val="00000A"/>
                        </a:solidFill>
                        <a:effectLst/>
                        <a:latin typeface="Times New Roman" panose="02020603050405020304" pitchFamily="18" charset="0"/>
                        <a:ea typeface="Noto Sans CJK SC Regular"/>
                        <a:cs typeface="Times New Roman" panose="02020603050405020304" pitchFamily="18" charset="0"/>
                      </a:endParaRPr>
                    </a:p>
                  </a:txBody>
                  <a:tcPr marL="65405" marR="68580" marT="0" marB="0"/>
                </a:tc>
              </a:tr>
            </a:tbl>
          </a:graphicData>
        </a:graphic>
      </p:graphicFrame>
      <p:sp>
        <p:nvSpPr>
          <p:cNvPr id="6" name="TextBox 5"/>
          <p:cNvSpPr txBox="1"/>
          <p:nvPr/>
        </p:nvSpPr>
        <p:spPr>
          <a:xfrm>
            <a:off x="2315910" y="5529129"/>
            <a:ext cx="8067230" cy="369332"/>
          </a:xfrm>
          <a:prstGeom prst="rect">
            <a:avLst/>
          </a:prstGeom>
          <a:noFill/>
        </p:spPr>
        <p:txBody>
          <a:bodyPr wrap="square" rtlCol="0">
            <a:spAutoFit/>
          </a:bodyPr>
          <a:lstStyle/>
          <a:p>
            <a:r>
              <a:rPr lang="en-IN" b="1" dirty="0"/>
              <a:t> Table </a:t>
            </a:r>
            <a:r>
              <a:rPr lang="en-IN" b="1" dirty="0" smtClean="0"/>
              <a:t>1: </a:t>
            </a:r>
            <a:r>
              <a:rPr lang="en-IN" b="1" dirty="0"/>
              <a:t>Predicting blood donation with a focus on machine learning techniques</a:t>
            </a:r>
            <a:endParaRPr lang="en-US" dirty="0"/>
          </a:p>
        </p:txBody>
      </p:sp>
    </p:spTree>
    <p:extLst>
      <p:ext uri="{BB962C8B-B14F-4D97-AF65-F5344CB8AC3E}">
        <p14:creationId xmlns:p14="http://schemas.microsoft.com/office/powerpoint/2010/main" val="316472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PROPOSED SOLUTION METHOD</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AutoNum type="romanLcPeriod"/>
            </a:pPr>
            <a:r>
              <a:rPr lang="en-IN" sz="2000" i="1"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Online </a:t>
            </a:r>
            <a:r>
              <a:rPr lang="en-IN" sz="2000" i="1"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Questionnaire</a:t>
            </a:r>
            <a:r>
              <a:rPr lang="en-IN" sz="2000" i="1"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a:t>
            </a:r>
          </a:p>
          <a:p>
            <a:pPr marL="514350" indent="-514350">
              <a:buAutoNum type="romanLcPeriod"/>
            </a:pPr>
            <a:endParaRPr lang="en-IN" sz="2000" i="1"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endParaRPr>
          </a:p>
          <a:p>
            <a:pPr marL="0" indent="0">
              <a:buNone/>
            </a:pPr>
            <a:endParaRPr lang="en-IN" sz="2000" i="1"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endParaRPr>
          </a:p>
          <a:p>
            <a:pPr indent="-227520">
              <a:buClr>
                <a:srgbClr val="000000"/>
              </a:buClr>
              <a:buFont typeface="Arial"/>
              <a:buChar char="•"/>
            </a:pPr>
            <a:r>
              <a:rPr lang="en-IN" sz="2000" b="0" strike="noStrike" spc="-1" dirty="0" smtClean="0">
                <a:solidFill>
                  <a:srgbClr val="000000"/>
                </a:solidFill>
                <a:uFill>
                  <a:solidFill>
                    <a:srgbClr val="FFFFFF"/>
                  </a:solidFill>
                </a:uFill>
                <a:latin typeface="Times New Roman"/>
                <a:ea typeface="DejaVu Sans"/>
              </a:rPr>
              <a:t>At the first step of this work, questionnaire </a:t>
            </a:r>
            <a:r>
              <a:rPr lang="en-IN" sz="2000" spc="-1" dirty="0" smtClean="0">
                <a:solidFill>
                  <a:srgbClr val="000000"/>
                </a:solidFill>
                <a:uFill>
                  <a:solidFill>
                    <a:srgbClr val="FFFFFF"/>
                  </a:solidFill>
                </a:uFill>
                <a:latin typeface="Times New Roman"/>
                <a:ea typeface="DejaVu Sans"/>
              </a:rPr>
              <a:t>is </a:t>
            </a:r>
            <a:r>
              <a:rPr lang="en-IN" sz="2000" b="0" strike="noStrike" spc="-1" dirty="0" smtClean="0">
                <a:solidFill>
                  <a:srgbClr val="000000"/>
                </a:solidFill>
                <a:uFill>
                  <a:solidFill>
                    <a:srgbClr val="FFFFFF"/>
                  </a:solidFill>
                </a:uFill>
                <a:latin typeface="Times New Roman"/>
                <a:ea typeface="DejaVu Sans"/>
              </a:rPr>
              <a:t>used to collect data about feelings or opinions of individuals who become blood donors. </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b="0" strike="noStrike" spc="-1" dirty="0" smtClean="0">
                <a:solidFill>
                  <a:srgbClr val="000000"/>
                </a:solidFill>
                <a:uFill>
                  <a:solidFill>
                    <a:srgbClr val="FFFFFF"/>
                  </a:solidFill>
                </a:uFill>
                <a:latin typeface="Times New Roman"/>
                <a:ea typeface="DejaVu Sans"/>
              </a:rPr>
              <a:t>Online questionnaire is used to conduct data survey from different people.</a:t>
            </a: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b="0" strike="noStrike" spc="-1" dirty="0" smtClean="0">
                <a:solidFill>
                  <a:srgbClr val="000000"/>
                </a:solidFill>
                <a:uFill>
                  <a:solidFill>
                    <a:srgbClr val="FFFFFF"/>
                  </a:solidFill>
                </a:uFill>
                <a:latin typeface="Times New Roman"/>
                <a:ea typeface="DejaVu Sans"/>
              </a:rPr>
              <a:t>The questionnaire consists of two parts:  the first part is about personal information including sex, age, level of education, weight and height, contact address, phone numbers, and the other part consists of 15 questions about their feelings or opinions why they decide to become blood donors. </a:t>
            </a:r>
            <a:endParaRPr lang="en-IN" sz="2000" b="0" strike="noStrike" spc="-1" dirty="0" smtClean="0">
              <a:solidFill>
                <a:srgbClr val="000000"/>
              </a:solidFill>
              <a:uFill>
                <a:solidFill>
                  <a:srgbClr val="FFFFFF"/>
                </a:solidFill>
              </a:uFill>
              <a:latin typeface="Arial"/>
            </a:endParaRPr>
          </a:p>
          <a:p>
            <a:pPr marL="0" indent="0">
              <a:buNone/>
            </a:pPr>
            <a:endParaRPr lang="en-IN" sz="2000" b="0" strike="noStrike"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309" y="754062"/>
            <a:ext cx="2803511" cy="2143125"/>
          </a:xfrm>
          <a:prstGeom prst="rect">
            <a:avLst/>
          </a:prstGeom>
        </p:spPr>
      </p:pic>
    </p:spTree>
    <p:extLst>
      <p:ext uri="{BB962C8B-B14F-4D97-AF65-F5344CB8AC3E}">
        <p14:creationId xmlns:p14="http://schemas.microsoft.com/office/powerpoint/2010/main" val="20669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471" y="1444240"/>
            <a:ext cx="10515600" cy="5501845"/>
          </a:xfrm>
        </p:spPr>
        <p:txBody>
          <a:bodyPr>
            <a:normAutofit/>
          </a:bodyPr>
          <a:lstStyle/>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The questionnaire format is the opinion of respondents with 1 to 5 (strongly disagree, disagree, not sure, agree, and strongly agree). </a:t>
            </a:r>
            <a:endParaRPr lang="en-IN" sz="2000" spc="-1" dirty="0" smtClean="0">
              <a:solidFill>
                <a:srgbClr val="000000"/>
              </a:solidFill>
              <a:uFill>
                <a:solidFill>
                  <a:srgbClr val="FFFFFF"/>
                </a:solidFill>
              </a:uFill>
              <a:latin typeface="Times New Roman"/>
              <a:ea typeface="DejaVu Sans"/>
            </a:endParaRPr>
          </a:p>
          <a:p>
            <a:pPr marL="1080" indent="0">
              <a:buClr>
                <a:srgbClr val="000000"/>
              </a:buClr>
              <a:buNone/>
            </a:pPr>
            <a:endParaRPr lang="en-IN" sz="2000" b="0" strike="noStrike" spc="-1" dirty="0" smtClean="0">
              <a:solidFill>
                <a:srgbClr val="000000"/>
              </a:solidFill>
              <a:uFill>
                <a:solidFill>
                  <a:srgbClr val="FFFFFF"/>
                </a:solidFill>
              </a:uFill>
              <a:latin typeface="Arial"/>
            </a:endParaRPr>
          </a:p>
          <a:p>
            <a:pPr indent="-227520">
              <a:buClr>
                <a:srgbClr val="000000"/>
              </a:buClr>
              <a:buFont typeface="Arial"/>
              <a:buChar char="•"/>
            </a:pPr>
            <a:r>
              <a:rPr lang="en-IN" sz="2000" spc="-1" dirty="0">
                <a:solidFill>
                  <a:srgbClr val="000000"/>
                </a:solidFill>
                <a:uFill>
                  <a:solidFill>
                    <a:srgbClr val="FFFFFF"/>
                  </a:solidFill>
                </a:uFill>
                <a:latin typeface="Times New Roman"/>
                <a:ea typeface="DejaVu Sans"/>
              </a:rPr>
              <a:t>The factors to be used in this study aiming to analyse the intensity of the feelings or opinions of the individuals will comprise of the following five factors</a:t>
            </a:r>
            <a:r>
              <a:rPr lang="en-IN" sz="2000" spc="-1" dirty="0" smtClean="0">
                <a:solidFill>
                  <a:srgbClr val="000000"/>
                </a:solidFill>
                <a:uFill>
                  <a:solidFill>
                    <a:srgbClr val="FFFFFF"/>
                  </a:solidFill>
                </a:uFill>
                <a:latin typeface="Times New Roman"/>
                <a:ea typeface="DejaVu Sans"/>
              </a:rPr>
              <a:t>:</a:t>
            </a:r>
          </a:p>
          <a:p>
            <a:pPr marL="514440" indent="-513360">
              <a:lnSpc>
                <a:spcPct val="100000"/>
              </a:lnSpc>
              <a:buClr>
                <a:srgbClr val="000000"/>
              </a:buClr>
              <a:buFont typeface="Calibri Light"/>
              <a:buAutoNum type="arabicPeriod"/>
            </a:pPr>
            <a:endParaRPr lang="en-IN" sz="2000" b="1" spc="-1" dirty="0" smtClean="0">
              <a:solidFill>
                <a:srgbClr val="000000"/>
              </a:solidFill>
              <a:uFill>
                <a:solidFill>
                  <a:srgbClr val="FFFFFF"/>
                </a:solidFill>
              </a:uFill>
              <a:latin typeface="Times New Roman"/>
              <a:ea typeface="DejaVu Sans"/>
            </a:endParaRPr>
          </a:p>
          <a:p>
            <a:pPr marL="514440" indent="-513360">
              <a:lnSpc>
                <a:spcPct val="100000"/>
              </a:lnSpc>
              <a:buClr>
                <a:srgbClr val="000000"/>
              </a:buClr>
              <a:buFont typeface="Calibri Light"/>
              <a:buAutoNum type="arabicPeriod"/>
            </a:pPr>
            <a:r>
              <a:rPr lang="en-IN" sz="2000" b="1" spc="-1" dirty="0" smtClean="0">
                <a:solidFill>
                  <a:srgbClr val="000000"/>
                </a:solidFill>
                <a:uFill>
                  <a:solidFill>
                    <a:srgbClr val="FFFFFF"/>
                  </a:solidFill>
                </a:uFill>
                <a:latin typeface="Times New Roman"/>
                <a:ea typeface="DejaVu Sans"/>
              </a:rPr>
              <a:t>Altruistic </a:t>
            </a:r>
            <a:r>
              <a:rPr lang="en-IN" sz="2000" b="1" spc="-1" dirty="0">
                <a:solidFill>
                  <a:srgbClr val="000000"/>
                </a:solidFill>
                <a:uFill>
                  <a:solidFill>
                    <a:srgbClr val="FFFFFF"/>
                  </a:solidFill>
                </a:uFill>
                <a:latin typeface="Times New Roman"/>
                <a:ea typeface="DejaVu Sans"/>
              </a:rPr>
              <a:t>values (ALT):</a:t>
            </a:r>
            <a:r>
              <a:rPr lang="en-IN" sz="2000" spc="-1" dirty="0">
                <a:solidFill>
                  <a:srgbClr val="000000"/>
                </a:solidFill>
                <a:uFill>
                  <a:solidFill>
                    <a:srgbClr val="FFFFFF"/>
                  </a:solidFill>
                </a:uFill>
                <a:latin typeface="Times New Roman"/>
                <a:ea typeface="DejaVu Sans"/>
              </a:rPr>
              <a:t> These are the questions asking for attitudes about reduction in blood donation, benefit to the society</a:t>
            </a:r>
            <a:r>
              <a:rPr lang="en-IN" sz="2000" b="1" spc="-1" dirty="0">
                <a:solidFill>
                  <a:srgbClr val="000000"/>
                </a:solidFill>
                <a:uFill>
                  <a:solidFill>
                    <a:srgbClr val="FFFFFF"/>
                  </a:solidFill>
                </a:uFill>
                <a:latin typeface="Times New Roman"/>
                <a:ea typeface="DejaVu Sans"/>
              </a:rPr>
              <a:t>,</a:t>
            </a:r>
            <a:r>
              <a:rPr lang="en-IN" sz="2000" spc="-1" dirty="0">
                <a:solidFill>
                  <a:srgbClr val="000000"/>
                </a:solidFill>
                <a:uFill>
                  <a:solidFill>
                    <a:srgbClr val="FFFFFF"/>
                  </a:solidFill>
                </a:uFill>
                <a:latin typeface="Times New Roman"/>
                <a:ea typeface="DejaVu Sans"/>
              </a:rPr>
              <a:t> social ethics and social belief.</a:t>
            </a:r>
            <a:endParaRPr lang="en-IN" sz="2000" b="0" strike="noStrike" spc="-1" dirty="0" smtClean="0">
              <a:solidFill>
                <a:srgbClr val="000000"/>
              </a:solidFill>
              <a:uFill>
                <a:solidFill>
                  <a:srgbClr val="FFFFFF"/>
                </a:solidFill>
              </a:uFill>
              <a:latin typeface="Arial"/>
            </a:endParaRPr>
          </a:p>
          <a:p>
            <a:pPr marL="514440" indent="-513360">
              <a:lnSpc>
                <a:spcPct val="100000"/>
              </a:lnSpc>
              <a:buClr>
                <a:srgbClr val="000000"/>
              </a:buClr>
              <a:buFont typeface="Calibri Light"/>
              <a:buAutoNum type="arabicPeriod"/>
            </a:pPr>
            <a:r>
              <a:rPr lang="en-IN" sz="2000" b="1" spc="-1" dirty="0">
                <a:solidFill>
                  <a:srgbClr val="000000"/>
                </a:solidFill>
                <a:uFill>
                  <a:solidFill>
                    <a:srgbClr val="FFFFFF"/>
                  </a:solidFill>
                </a:uFill>
                <a:latin typeface="Times New Roman"/>
                <a:ea typeface="DejaVu Sans"/>
              </a:rPr>
              <a:t>Knowledge in blood donation (KNL): </a:t>
            </a:r>
            <a:r>
              <a:rPr lang="en-IN" sz="2000" spc="-1" dirty="0">
                <a:solidFill>
                  <a:srgbClr val="000000"/>
                </a:solidFill>
                <a:uFill>
                  <a:solidFill>
                    <a:srgbClr val="FFFFFF"/>
                  </a:solidFill>
                </a:uFill>
                <a:latin typeface="Times New Roman"/>
                <a:ea typeface="DejaVu Sans"/>
              </a:rPr>
              <a:t>These questions are related to the knowledge asking for individual’s age and body mass index (BMI) in blood donation along with the understanding screening and recruiting first-time blood donors.</a:t>
            </a:r>
            <a:endParaRPr lang="en-IN"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75198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651" y="1065049"/>
            <a:ext cx="10515600" cy="5216110"/>
          </a:xfrm>
        </p:spPr>
        <p:txBody>
          <a:bodyPr>
            <a:normAutofit/>
          </a:bodyPr>
          <a:lstStyle/>
          <a:p>
            <a:pPr algn="just">
              <a:lnSpc>
                <a:spcPct val="100000"/>
              </a:lnSpc>
            </a:pPr>
            <a:endParaRPr lang="en-IN" sz="1800" b="0" strike="noStrike" spc="-1" dirty="0" smtClean="0">
              <a:solidFill>
                <a:srgbClr val="000000"/>
              </a:solidFill>
              <a:uFill>
                <a:solidFill>
                  <a:srgbClr val="FFFFFF"/>
                </a:solidFill>
              </a:uFill>
              <a:latin typeface="Arial"/>
            </a:endParaRPr>
          </a:p>
          <a:p>
            <a:pPr algn="just">
              <a:lnSpc>
                <a:spcPct val="100000"/>
              </a:lnSpc>
            </a:pPr>
            <a:r>
              <a:rPr lang="en-IN" sz="2000" b="1" spc="-1" dirty="0">
                <a:solidFill>
                  <a:srgbClr val="000000"/>
                </a:solidFill>
                <a:uFill>
                  <a:solidFill>
                    <a:srgbClr val="FFFFFF"/>
                  </a:solidFill>
                </a:uFill>
                <a:latin typeface="Times New Roman"/>
                <a:ea typeface="DejaVu Sans"/>
              </a:rPr>
              <a:t>3. Perceived risks (RSK): </a:t>
            </a:r>
            <a:r>
              <a:rPr lang="en-IN" sz="2000" spc="-1" dirty="0">
                <a:solidFill>
                  <a:srgbClr val="000000"/>
                </a:solidFill>
                <a:uFill>
                  <a:solidFill>
                    <a:srgbClr val="FFFFFF"/>
                  </a:solidFill>
                </a:uFill>
                <a:latin typeface="Times New Roman"/>
                <a:ea typeface="DejaVu Sans"/>
              </a:rPr>
              <a:t>These are related to an </a:t>
            </a:r>
            <a:r>
              <a:rPr lang="en-IN" sz="2000" spc="-1" dirty="0" smtClean="0">
                <a:solidFill>
                  <a:srgbClr val="000000"/>
                </a:solidFill>
                <a:uFill>
                  <a:solidFill>
                    <a:srgbClr val="FFFFFF"/>
                  </a:solidFill>
                </a:uFill>
                <a:latin typeface="Times New Roman"/>
                <a:ea typeface="DejaVu Sans"/>
              </a:rPr>
              <a:t>individual’s </a:t>
            </a:r>
            <a:r>
              <a:rPr lang="en-IN" sz="2000" spc="-1" dirty="0">
                <a:solidFill>
                  <a:srgbClr val="000000"/>
                </a:solidFill>
                <a:uFill>
                  <a:solidFill>
                    <a:srgbClr val="FFFFFF"/>
                  </a:solidFill>
                </a:uFill>
                <a:latin typeface="Times New Roman"/>
                <a:ea typeface="DejaVu Sans"/>
              </a:rPr>
              <a:t>perception of standard procedure and safety control in </a:t>
            </a:r>
            <a:r>
              <a:rPr lang="en-IN" sz="2000" spc="-1" dirty="0" smtClean="0">
                <a:solidFill>
                  <a:srgbClr val="000000"/>
                </a:solidFill>
                <a:uFill>
                  <a:solidFill>
                    <a:srgbClr val="FFFFFF"/>
                  </a:solidFill>
                </a:uFill>
                <a:latin typeface="Times New Roman"/>
                <a:ea typeface="DejaVu Sans"/>
              </a:rPr>
              <a:t>blood donation   </a:t>
            </a:r>
            <a:r>
              <a:rPr lang="en-IN" sz="2000" spc="-1" dirty="0">
                <a:solidFill>
                  <a:srgbClr val="000000"/>
                </a:solidFill>
                <a:uFill>
                  <a:solidFill>
                    <a:srgbClr val="FFFFFF"/>
                  </a:solidFill>
                </a:uFill>
                <a:latin typeface="Times New Roman"/>
                <a:ea typeface="DejaVu Sans"/>
              </a:rPr>
              <a:t>along with the risk issues in donating blood.</a:t>
            </a:r>
            <a:endParaRPr lang="en-IN" sz="2000" b="0" strike="noStrike" spc="-1" dirty="0" smtClean="0">
              <a:solidFill>
                <a:srgbClr val="000000"/>
              </a:solidFill>
              <a:uFill>
                <a:solidFill>
                  <a:srgbClr val="FFFFFF"/>
                </a:solidFill>
              </a:uFill>
              <a:latin typeface="Arial"/>
            </a:endParaRPr>
          </a:p>
          <a:p>
            <a:pPr algn="just">
              <a:lnSpc>
                <a:spcPct val="100000"/>
              </a:lnSpc>
            </a:pPr>
            <a:endParaRPr lang="en-IN" sz="2000" b="0" strike="noStrike" spc="-1" dirty="0" smtClean="0">
              <a:solidFill>
                <a:srgbClr val="000000"/>
              </a:solidFill>
              <a:uFill>
                <a:solidFill>
                  <a:srgbClr val="FFFFFF"/>
                </a:solidFill>
              </a:uFill>
              <a:latin typeface="Arial"/>
            </a:endParaRPr>
          </a:p>
          <a:p>
            <a:pPr algn="just">
              <a:lnSpc>
                <a:spcPct val="100000"/>
              </a:lnSpc>
            </a:pPr>
            <a:r>
              <a:rPr lang="en-IN" sz="2000" b="1" spc="-1" dirty="0">
                <a:solidFill>
                  <a:srgbClr val="000000"/>
                </a:solidFill>
                <a:uFill>
                  <a:solidFill>
                    <a:srgbClr val="FFFFFF"/>
                  </a:solidFill>
                </a:uFill>
                <a:latin typeface="Times New Roman"/>
                <a:ea typeface="DejaVu Sans"/>
              </a:rPr>
              <a:t>4. Attitudes in blood donation (ATT): </a:t>
            </a:r>
            <a:r>
              <a:rPr lang="en-IN" sz="2000" spc="-1" dirty="0">
                <a:solidFill>
                  <a:srgbClr val="000000"/>
                </a:solidFill>
                <a:uFill>
                  <a:solidFill>
                    <a:srgbClr val="FFFFFF"/>
                  </a:solidFill>
                </a:uFill>
                <a:latin typeface="Times New Roman"/>
                <a:ea typeface="DejaVu Sans"/>
              </a:rPr>
              <a:t>In this category, questions </a:t>
            </a:r>
            <a:r>
              <a:rPr lang="en-IN" sz="2000" spc="-1" dirty="0" smtClean="0">
                <a:solidFill>
                  <a:srgbClr val="000000"/>
                </a:solidFill>
                <a:uFill>
                  <a:solidFill>
                    <a:srgbClr val="FFFFFF"/>
                  </a:solidFill>
                </a:uFill>
                <a:latin typeface="Times New Roman"/>
                <a:ea typeface="DejaVu Sans"/>
              </a:rPr>
              <a:t>relating </a:t>
            </a:r>
            <a:r>
              <a:rPr lang="en-IN" sz="2000" spc="-1" dirty="0">
                <a:solidFill>
                  <a:srgbClr val="000000"/>
                </a:solidFill>
                <a:uFill>
                  <a:solidFill>
                    <a:srgbClr val="FFFFFF"/>
                  </a:solidFill>
                </a:uFill>
                <a:latin typeface="Times New Roman"/>
                <a:ea typeface="DejaVu Sans"/>
              </a:rPr>
              <a:t>to attitude in the satisfaction and the aspect of blood </a:t>
            </a:r>
            <a:r>
              <a:rPr lang="en-IN" sz="2000" spc="-1" dirty="0" smtClean="0">
                <a:solidFill>
                  <a:srgbClr val="000000"/>
                </a:solidFill>
                <a:uFill>
                  <a:solidFill>
                    <a:srgbClr val="FFFFFF"/>
                  </a:solidFill>
                </a:uFill>
                <a:latin typeface="Times New Roman"/>
                <a:ea typeface="DejaVu Sans"/>
              </a:rPr>
              <a:t>donation</a:t>
            </a:r>
            <a:r>
              <a:rPr lang="en-IN" sz="2000" spc="-1" dirty="0">
                <a:solidFill>
                  <a:srgbClr val="000000"/>
                </a:solidFill>
                <a:uFill>
                  <a:solidFill>
                    <a:srgbClr val="FFFFFF"/>
                  </a:solidFill>
                </a:uFill>
                <a:latin typeface="Times New Roman"/>
                <a:ea typeface="DejaVu Sans"/>
              </a:rPr>
              <a:t>.</a:t>
            </a:r>
            <a:endParaRPr lang="en-IN" sz="2000" b="0" strike="noStrike" spc="-1" dirty="0" smtClean="0">
              <a:solidFill>
                <a:srgbClr val="000000"/>
              </a:solidFill>
              <a:uFill>
                <a:solidFill>
                  <a:srgbClr val="FFFFFF"/>
                </a:solidFill>
              </a:uFill>
              <a:latin typeface="Arial"/>
            </a:endParaRPr>
          </a:p>
          <a:p>
            <a:pPr algn="just">
              <a:lnSpc>
                <a:spcPct val="100000"/>
              </a:lnSpc>
            </a:pPr>
            <a:endParaRPr lang="en-IN" sz="2000" b="0" strike="noStrike" spc="-1" dirty="0" smtClean="0">
              <a:solidFill>
                <a:srgbClr val="000000"/>
              </a:solidFill>
              <a:uFill>
                <a:solidFill>
                  <a:srgbClr val="FFFFFF"/>
                </a:solidFill>
              </a:uFill>
              <a:latin typeface="Arial"/>
            </a:endParaRPr>
          </a:p>
          <a:p>
            <a:pPr algn="just">
              <a:lnSpc>
                <a:spcPct val="100000"/>
              </a:lnSpc>
            </a:pPr>
            <a:r>
              <a:rPr lang="en-IN" sz="2000" b="1" spc="-1" dirty="0">
                <a:solidFill>
                  <a:srgbClr val="000000"/>
                </a:solidFill>
                <a:uFill>
                  <a:solidFill>
                    <a:srgbClr val="FFFFFF"/>
                  </a:solidFill>
                </a:uFill>
                <a:latin typeface="Times New Roman"/>
                <a:ea typeface="DejaVu Sans"/>
              </a:rPr>
              <a:t>5. Intention to donate blood (INT): </a:t>
            </a:r>
            <a:r>
              <a:rPr lang="en-IN" sz="2000" spc="-1" dirty="0">
                <a:solidFill>
                  <a:srgbClr val="000000"/>
                </a:solidFill>
                <a:uFill>
                  <a:solidFill>
                    <a:srgbClr val="FFFFFF"/>
                  </a:solidFill>
                </a:uFill>
                <a:latin typeface="Times New Roman"/>
                <a:ea typeface="DejaVu Sans"/>
              </a:rPr>
              <a:t>The questions about blood 	donation in future will be asked.</a:t>
            </a:r>
            <a:endParaRPr lang="en-IN" sz="2000" b="0" strike="noStrike" spc="-1" dirty="0">
              <a:solidFill>
                <a:srgbClr val="000000"/>
              </a:solidFill>
              <a:uFill>
                <a:solidFill>
                  <a:srgbClr val="FFFFFF"/>
                </a:solidFill>
              </a:uFill>
              <a:latin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2739" y="4494598"/>
            <a:ext cx="2405908" cy="2086153"/>
          </a:xfrm>
          <a:prstGeom prst="rect">
            <a:avLst/>
          </a:prstGeom>
        </p:spPr>
      </p:pic>
    </p:spTree>
    <p:extLst>
      <p:ext uri="{BB962C8B-B14F-4D97-AF65-F5344CB8AC3E}">
        <p14:creationId xmlns:p14="http://schemas.microsoft.com/office/powerpoint/2010/main" val="2903319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2721</Words>
  <Application>Microsoft Office PowerPoint</Application>
  <PresentationFormat>Widescreen</PresentationFormat>
  <Paragraphs>195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DejaVu Sans</vt:lpstr>
      <vt:lpstr>FreeSans</vt:lpstr>
      <vt:lpstr>Noto Sans CJK SC Regular</vt:lpstr>
      <vt:lpstr>Times New Roman</vt:lpstr>
      <vt:lpstr>Office Theme</vt:lpstr>
      <vt:lpstr>Bio-Medical Application on Predicting Blood Donors Using Machine Learning Techniques </vt:lpstr>
      <vt:lpstr>PowerPoint Presentation</vt:lpstr>
      <vt:lpstr>PROBLEM STATEMENT</vt:lpstr>
      <vt:lpstr>OBJECTIVES </vt:lpstr>
      <vt:lpstr>APPLICATIONS </vt:lpstr>
      <vt:lpstr>EXISTING SOLUTION METHODS</vt:lpstr>
      <vt:lpstr>PROPOSED SOLUTION METHOD</vt:lpstr>
      <vt:lpstr>PowerPoint Presentation</vt:lpstr>
      <vt:lpstr>PowerPoint Presentation</vt:lpstr>
      <vt:lpstr>ii. Classification using Naïve Bayes:</vt:lpstr>
      <vt:lpstr>PROJECT SCHEDULE</vt:lpstr>
      <vt:lpstr>LITERATURE SURVEY</vt:lpstr>
      <vt:lpstr>PowerPoint Presentation</vt:lpstr>
      <vt:lpstr>SYSTEM REQUIREMENTS AND ANALYSIS</vt:lpstr>
      <vt:lpstr>PowerPoint Presentation</vt:lpstr>
      <vt:lpstr>SPECIFIC REQUIREMENTS</vt:lpstr>
      <vt:lpstr>FUNCTIONAL REQUIREMENTS</vt:lpstr>
      <vt:lpstr>NON FUNCTIONAL REQUIREMENTS</vt:lpstr>
      <vt:lpstr>HARDWARE SPECIFICATIONS</vt:lpstr>
      <vt:lpstr>TOOLS AND TECHNOLOGY USED</vt:lpstr>
      <vt:lpstr>PowerPoint Presentation</vt:lpstr>
      <vt:lpstr>SYSTEM DESIGN</vt:lpstr>
      <vt:lpstr>IMPLEMENTATION</vt:lpstr>
      <vt:lpstr>SYSTEM TESTING AND 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Suggestions and actions taken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Bio-Medical Application on Predicting Blood Donors Using Machine Learning Techniques</dc:title>
  <dc:creator>Windows User</dc:creator>
  <cp:lastModifiedBy>Windows User</cp:lastModifiedBy>
  <cp:revision>44</cp:revision>
  <dcterms:created xsi:type="dcterms:W3CDTF">2018-04-01T17:47:41Z</dcterms:created>
  <dcterms:modified xsi:type="dcterms:W3CDTF">2018-04-02T05:37:20Z</dcterms:modified>
</cp:coreProperties>
</file>