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29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BBA1FF-AB27-44E3-B4F7-8BE284D7E908}"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CE8A-0438-498E-84E9-C9466DBB8997}" type="slidenum">
              <a:rPr lang="en-US" smtClean="0"/>
              <a:t>‹#›</a:t>
            </a:fld>
            <a:endParaRPr lang="en-US"/>
          </a:p>
        </p:txBody>
      </p:sp>
    </p:spTree>
    <p:extLst>
      <p:ext uri="{BB962C8B-B14F-4D97-AF65-F5344CB8AC3E}">
        <p14:creationId xmlns:p14="http://schemas.microsoft.com/office/powerpoint/2010/main" val="225198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BA1FF-AB27-44E3-B4F7-8BE284D7E908}"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CE8A-0438-498E-84E9-C9466DBB8997}" type="slidenum">
              <a:rPr lang="en-US" smtClean="0"/>
              <a:t>‹#›</a:t>
            </a:fld>
            <a:endParaRPr lang="en-US"/>
          </a:p>
        </p:txBody>
      </p:sp>
    </p:spTree>
    <p:extLst>
      <p:ext uri="{BB962C8B-B14F-4D97-AF65-F5344CB8AC3E}">
        <p14:creationId xmlns:p14="http://schemas.microsoft.com/office/powerpoint/2010/main" val="2932999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BA1FF-AB27-44E3-B4F7-8BE284D7E908}"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CE8A-0438-498E-84E9-C9466DBB8997}" type="slidenum">
              <a:rPr lang="en-US" smtClean="0"/>
              <a:t>‹#›</a:t>
            </a:fld>
            <a:endParaRPr lang="en-US"/>
          </a:p>
        </p:txBody>
      </p:sp>
    </p:spTree>
    <p:extLst>
      <p:ext uri="{BB962C8B-B14F-4D97-AF65-F5344CB8AC3E}">
        <p14:creationId xmlns:p14="http://schemas.microsoft.com/office/powerpoint/2010/main" val="395757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BA1FF-AB27-44E3-B4F7-8BE284D7E908}"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CE8A-0438-498E-84E9-C9466DBB8997}" type="slidenum">
              <a:rPr lang="en-US" smtClean="0"/>
              <a:t>‹#›</a:t>
            </a:fld>
            <a:endParaRPr lang="en-US"/>
          </a:p>
        </p:txBody>
      </p:sp>
    </p:spTree>
    <p:extLst>
      <p:ext uri="{BB962C8B-B14F-4D97-AF65-F5344CB8AC3E}">
        <p14:creationId xmlns:p14="http://schemas.microsoft.com/office/powerpoint/2010/main" val="2631807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BBA1FF-AB27-44E3-B4F7-8BE284D7E908}"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CE8A-0438-498E-84E9-C9466DBB8997}" type="slidenum">
              <a:rPr lang="en-US" smtClean="0"/>
              <a:t>‹#›</a:t>
            </a:fld>
            <a:endParaRPr lang="en-US"/>
          </a:p>
        </p:txBody>
      </p:sp>
    </p:spTree>
    <p:extLst>
      <p:ext uri="{BB962C8B-B14F-4D97-AF65-F5344CB8AC3E}">
        <p14:creationId xmlns:p14="http://schemas.microsoft.com/office/powerpoint/2010/main" val="338201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BBA1FF-AB27-44E3-B4F7-8BE284D7E908}"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9CE8A-0438-498E-84E9-C9466DBB8997}" type="slidenum">
              <a:rPr lang="en-US" smtClean="0"/>
              <a:t>‹#›</a:t>
            </a:fld>
            <a:endParaRPr lang="en-US"/>
          </a:p>
        </p:txBody>
      </p:sp>
    </p:spTree>
    <p:extLst>
      <p:ext uri="{BB962C8B-B14F-4D97-AF65-F5344CB8AC3E}">
        <p14:creationId xmlns:p14="http://schemas.microsoft.com/office/powerpoint/2010/main" val="331785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BBA1FF-AB27-44E3-B4F7-8BE284D7E908}"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79CE8A-0438-498E-84E9-C9466DBB8997}" type="slidenum">
              <a:rPr lang="en-US" smtClean="0"/>
              <a:t>‹#›</a:t>
            </a:fld>
            <a:endParaRPr lang="en-US"/>
          </a:p>
        </p:txBody>
      </p:sp>
    </p:spTree>
    <p:extLst>
      <p:ext uri="{BB962C8B-B14F-4D97-AF65-F5344CB8AC3E}">
        <p14:creationId xmlns:p14="http://schemas.microsoft.com/office/powerpoint/2010/main" val="292827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BBA1FF-AB27-44E3-B4F7-8BE284D7E908}" type="datetimeFigureOut">
              <a:rPr lang="en-US" smtClean="0"/>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79CE8A-0438-498E-84E9-C9466DBB8997}" type="slidenum">
              <a:rPr lang="en-US" smtClean="0"/>
              <a:t>‹#›</a:t>
            </a:fld>
            <a:endParaRPr lang="en-US"/>
          </a:p>
        </p:txBody>
      </p:sp>
    </p:spTree>
    <p:extLst>
      <p:ext uri="{BB962C8B-B14F-4D97-AF65-F5344CB8AC3E}">
        <p14:creationId xmlns:p14="http://schemas.microsoft.com/office/powerpoint/2010/main" val="105969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BA1FF-AB27-44E3-B4F7-8BE284D7E908}" type="datetimeFigureOut">
              <a:rPr lang="en-US" smtClean="0"/>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79CE8A-0438-498E-84E9-C9466DBB8997}" type="slidenum">
              <a:rPr lang="en-US" smtClean="0"/>
              <a:t>‹#›</a:t>
            </a:fld>
            <a:endParaRPr lang="en-US"/>
          </a:p>
        </p:txBody>
      </p:sp>
    </p:spTree>
    <p:extLst>
      <p:ext uri="{BB962C8B-B14F-4D97-AF65-F5344CB8AC3E}">
        <p14:creationId xmlns:p14="http://schemas.microsoft.com/office/powerpoint/2010/main" val="270543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BA1FF-AB27-44E3-B4F7-8BE284D7E908}"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9CE8A-0438-498E-84E9-C9466DBB8997}" type="slidenum">
              <a:rPr lang="en-US" smtClean="0"/>
              <a:t>‹#›</a:t>
            </a:fld>
            <a:endParaRPr lang="en-US"/>
          </a:p>
        </p:txBody>
      </p:sp>
    </p:spTree>
    <p:extLst>
      <p:ext uri="{BB962C8B-B14F-4D97-AF65-F5344CB8AC3E}">
        <p14:creationId xmlns:p14="http://schemas.microsoft.com/office/powerpoint/2010/main" val="106510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BA1FF-AB27-44E3-B4F7-8BE284D7E908}"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9CE8A-0438-498E-84E9-C9466DBB8997}" type="slidenum">
              <a:rPr lang="en-US" smtClean="0"/>
              <a:t>‹#›</a:t>
            </a:fld>
            <a:endParaRPr lang="en-US"/>
          </a:p>
        </p:txBody>
      </p:sp>
    </p:spTree>
    <p:extLst>
      <p:ext uri="{BB962C8B-B14F-4D97-AF65-F5344CB8AC3E}">
        <p14:creationId xmlns:p14="http://schemas.microsoft.com/office/powerpoint/2010/main" val="145124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BA1FF-AB27-44E3-B4F7-8BE284D7E908}" type="datetimeFigureOut">
              <a:rPr lang="en-US" smtClean="0"/>
              <a:t>1/28/2018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9CE8A-0438-498E-84E9-C9466DBB8997}" type="slidenum">
              <a:rPr lang="en-US" smtClean="0"/>
              <a:t>‹#›</a:t>
            </a:fld>
            <a:endParaRPr lang="en-US"/>
          </a:p>
        </p:txBody>
      </p:sp>
    </p:spTree>
    <p:extLst>
      <p:ext uri="{BB962C8B-B14F-4D97-AF65-F5344CB8AC3E}">
        <p14:creationId xmlns:p14="http://schemas.microsoft.com/office/powerpoint/2010/main" val="2357559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Bio-Medical Application on Predicting Blood Donors Using Machine Learning Techniques</a:t>
            </a:r>
            <a:endParaRPr lang="en-US" sz="36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588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9154"/>
            <a:ext cx="10515600" cy="5127809"/>
          </a:xfrm>
        </p:spPr>
        <p:txBody>
          <a:bodyPr/>
          <a:lstStyle/>
          <a:p>
            <a:pPr marL="514350" indent="-514350">
              <a:buFont typeface="+mj-lt"/>
              <a:buAutoNum type="arabicPeriod"/>
            </a:pPr>
            <a:endParaRPr lang="en-US" dirty="0"/>
          </a:p>
          <a:p>
            <a:pPr marL="0" indent="0">
              <a:buNone/>
            </a:pPr>
            <a:r>
              <a:rPr lang="en-IN" b="1" dirty="0" smtClean="0">
                <a:latin typeface="Times New Roman" panose="02020603050405020304" pitchFamily="18" charset="0"/>
                <a:cs typeface="Times New Roman" panose="02020603050405020304" pitchFamily="18" charset="0"/>
              </a:rPr>
              <a:t>3.    Perceived </a:t>
            </a:r>
            <a:r>
              <a:rPr lang="en-IN" b="1" dirty="0">
                <a:latin typeface="Times New Roman" panose="02020603050405020304" pitchFamily="18" charset="0"/>
                <a:cs typeface="Times New Roman" panose="02020603050405020304" pitchFamily="18" charset="0"/>
              </a:rPr>
              <a:t>risks (RSK): </a:t>
            </a:r>
            <a:r>
              <a:rPr lang="en-IN" dirty="0">
                <a:latin typeface="Times New Roman" panose="02020603050405020304" pitchFamily="18" charset="0"/>
                <a:cs typeface="Times New Roman" panose="02020603050405020304" pitchFamily="18" charset="0"/>
              </a:rPr>
              <a:t>These are related to an individual’s </a:t>
            </a:r>
            <a:r>
              <a:rPr lang="en-IN" dirty="0" smtClean="0">
                <a:latin typeface="Times New Roman" panose="02020603050405020304" pitchFamily="18" charset="0"/>
                <a:cs typeface="Times New Roman" panose="02020603050405020304" pitchFamily="18" charset="0"/>
              </a:rPr>
              <a:t>                           	perception </a:t>
            </a:r>
            <a:r>
              <a:rPr lang="en-IN" dirty="0">
                <a:latin typeface="Times New Roman" panose="02020603050405020304" pitchFamily="18" charset="0"/>
                <a:cs typeface="Times New Roman" panose="02020603050405020304" pitchFamily="18" charset="0"/>
              </a:rPr>
              <a:t>of standard procedure and safety control in blood </a:t>
            </a:r>
            <a:r>
              <a:rPr lang="en-IN" dirty="0" smtClean="0">
                <a:latin typeface="Times New Roman" panose="02020603050405020304" pitchFamily="18" charset="0"/>
                <a:cs typeface="Times New Roman" panose="02020603050405020304" pitchFamily="18" charset="0"/>
              </a:rPr>
              <a:t>	donation   along </a:t>
            </a:r>
            <a:r>
              <a:rPr lang="en-IN" dirty="0">
                <a:latin typeface="Times New Roman" panose="02020603050405020304" pitchFamily="18" charset="0"/>
                <a:cs typeface="Times New Roman" panose="02020603050405020304" pitchFamily="18" charset="0"/>
              </a:rPr>
              <a:t>with the risk issues in donating blood</a:t>
            </a:r>
            <a:r>
              <a:rPr lang="en-IN" dirty="0" smtClean="0">
                <a:latin typeface="Times New Roman" panose="02020603050405020304" pitchFamily="18" charset="0"/>
                <a:cs typeface="Times New Roman" panose="02020603050405020304" pitchFamily="18" charset="0"/>
              </a:rPr>
              <a:t>.</a:t>
            </a:r>
          </a:p>
          <a:p>
            <a:pPr marL="0" indent="0">
              <a:buNone/>
            </a:pPr>
            <a:endParaRPr lang="en-IN" b="1" dirty="0" smtClean="0">
              <a:latin typeface="Times New Roman" panose="02020603050405020304" pitchFamily="18" charset="0"/>
              <a:cs typeface="Times New Roman" panose="02020603050405020304" pitchFamily="18" charset="0"/>
            </a:endParaRPr>
          </a:p>
          <a:p>
            <a:pPr marL="0" indent="0">
              <a:buNone/>
            </a:pPr>
            <a:r>
              <a:rPr lang="en-IN" b="1" dirty="0" smtClean="0">
                <a:latin typeface="Times New Roman" panose="02020603050405020304" pitchFamily="18" charset="0"/>
                <a:cs typeface="Times New Roman" panose="02020603050405020304" pitchFamily="18" charset="0"/>
              </a:rPr>
              <a:t>4.    Attitudes </a:t>
            </a:r>
            <a:r>
              <a:rPr lang="en-IN" b="1" dirty="0">
                <a:latin typeface="Times New Roman" panose="02020603050405020304" pitchFamily="18" charset="0"/>
                <a:cs typeface="Times New Roman" panose="02020603050405020304" pitchFamily="18" charset="0"/>
              </a:rPr>
              <a:t>in blood donation (ATT): </a:t>
            </a:r>
            <a:r>
              <a:rPr lang="en-IN" dirty="0">
                <a:latin typeface="Times New Roman" panose="02020603050405020304" pitchFamily="18" charset="0"/>
                <a:cs typeface="Times New Roman" panose="02020603050405020304" pitchFamily="18" charset="0"/>
              </a:rPr>
              <a:t>In this category, questions </a:t>
            </a:r>
            <a:r>
              <a:rPr lang="en-IN" dirty="0" smtClean="0">
                <a:latin typeface="Times New Roman" panose="02020603050405020304" pitchFamily="18" charset="0"/>
                <a:cs typeface="Times New Roman" panose="02020603050405020304" pitchFamily="18" charset="0"/>
              </a:rPr>
              <a:t> 	relating </a:t>
            </a:r>
            <a:r>
              <a:rPr lang="en-IN" dirty="0">
                <a:latin typeface="Times New Roman" panose="02020603050405020304" pitchFamily="18" charset="0"/>
                <a:cs typeface="Times New Roman" panose="02020603050405020304" pitchFamily="18" charset="0"/>
              </a:rPr>
              <a:t>to attitude in the satisfaction and the aspect of blood </a:t>
            </a:r>
            <a:r>
              <a:rPr lang="en-IN" dirty="0" smtClean="0">
                <a:latin typeface="Times New Roman" panose="02020603050405020304" pitchFamily="18" charset="0"/>
                <a:cs typeface="Times New Roman" panose="02020603050405020304" pitchFamily="18" charset="0"/>
              </a:rPr>
              <a:t>	donation</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buNone/>
            </a:pPr>
            <a:r>
              <a:rPr lang="en-IN" b="1" dirty="0" smtClean="0">
                <a:latin typeface="Times New Roman" panose="02020603050405020304" pitchFamily="18" charset="0"/>
                <a:cs typeface="Times New Roman" panose="02020603050405020304" pitchFamily="18" charset="0"/>
              </a:rPr>
              <a:t>5.    Intention </a:t>
            </a:r>
            <a:r>
              <a:rPr lang="en-IN" b="1" dirty="0">
                <a:latin typeface="Times New Roman" panose="02020603050405020304" pitchFamily="18" charset="0"/>
                <a:cs typeface="Times New Roman" panose="02020603050405020304" pitchFamily="18" charset="0"/>
              </a:rPr>
              <a:t>to donate blood (INT): </a:t>
            </a:r>
            <a:r>
              <a:rPr lang="en-IN" dirty="0">
                <a:latin typeface="Times New Roman" panose="02020603050405020304" pitchFamily="18" charset="0"/>
                <a:cs typeface="Times New Roman" panose="02020603050405020304" pitchFamily="18" charset="0"/>
              </a:rPr>
              <a:t>The questions about blood </a:t>
            </a:r>
            <a:r>
              <a:rPr lang="en-IN" dirty="0" smtClean="0">
                <a:latin typeface="Times New Roman" panose="02020603050405020304" pitchFamily="18" charset="0"/>
                <a:cs typeface="Times New Roman" panose="02020603050405020304" pitchFamily="18" charset="0"/>
              </a:rPr>
              <a:t>	donation </a:t>
            </a:r>
            <a:r>
              <a:rPr lang="en-IN" dirty="0">
                <a:latin typeface="Times New Roman" panose="02020603050405020304" pitchFamily="18" charset="0"/>
                <a:cs typeface="Times New Roman" panose="02020603050405020304" pitchFamily="18" charset="0"/>
              </a:rPr>
              <a:t>in future will be asked.</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897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9015"/>
            <a:ext cx="10515600" cy="5637948"/>
          </a:xfrm>
        </p:spPr>
        <p:txBody>
          <a:bodyPr/>
          <a:lstStyle/>
          <a:p>
            <a:pPr marL="0" indent="0">
              <a:buNone/>
            </a:pPr>
            <a:r>
              <a:rPr lang="en-US" dirty="0" smtClean="0">
                <a:latin typeface="Times New Roman" panose="02020603050405020304" pitchFamily="18" charset="0"/>
                <a:cs typeface="Times New Roman" panose="02020603050405020304" pitchFamily="18" charset="0"/>
              </a:rPr>
              <a:t>ii. Classification using neural network</a:t>
            </a:r>
          </a:p>
          <a:p>
            <a:pPr marL="0" indent="0">
              <a:buNone/>
            </a:pPr>
            <a:r>
              <a:rPr lang="en-IN" dirty="0">
                <a:latin typeface="Times New Roman" panose="02020603050405020304" pitchFamily="18" charset="0"/>
                <a:cs typeface="Times New Roman" panose="02020603050405020304" pitchFamily="18" charset="0"/>
              </a:rPr>
              <a:t>To classify blood groups, it needs to prepare input data to the learning process by adjusted data obtained from questionnaires and made them as input attributes, according to the technique of ANN, in order to classify output as blood donor groups. A sample of input is shown in the following image</a:t>
            </a:r>
            <a:r>
              <a:rPr lang="en-IN"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pic>
        <p:nvPicPr>
          <p:cNvPr id="4" name="Image1"/>
          <p:cNvPicPr/>
          <p:nvPr/>
        </p:nvPicPr>
        <p:blipFill>
          <a:blip r:embed="rId2">
            <a:lum bright="-50000"/>
            <a:alphaModFix/>
          </a:blip>
          <a:srcRect/>
          <a:stretch>
            <a:fillRect/>
          </a:stretch>
        </p:blipFill>
        <p:spPr>
          <a:xfrm>
            <a:off x="1331495" y="3462087"/>
            <a:ext cx="9529010" cy="2714876"/>
          </a:xfrm>
          <a:prstGeom prst="rect">
            <a:avLst/>
          </a:prstGeom>
          <a:noFill/>
          <a:ln>
            <a:noFill/>
            <a:prstDash/>
          </a:ln>
        </p:spPr>
      </p:pic>
    </p:spTree>
    <p:extLst>
      <p:ext uri="{BB962C8B-B14F-4D97-AF65-F5344CB8AC3E}">
        <p14:creationId xmlns:p14="http://schemas.microsoft.com/office/powerpoint/2010/main" val="102603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PROJECT SCHEDULE</a:t>
            </a:r>
            <a:endParaRPr lang="en-US" dirty="0">
              <a:latin typeface="Times New Roman" panose="02020603050405020304" pitchFamily="18" charset="0"/>
              <a:cs typeface="Times New Roman" panose="02020603050405020304" pitchFamily="18" charset="0"/>
            </a:endParaRPr>
          </a:p>
        </p:txBody>
      </p:sp>
      <p:pic>
        <p:nvPicPr>
          <p:cNvPr id="4" name="Image2"/>
          <p:cNvPicPr>
            <a:picLocks noGrp="1"/>
          </p:cNvPicPr>
          <p:nvPr>
            <p:ph idx="1"/>
          </p:nvPr>
        </p:nvPicPr>
        <p:blipFill>
          <a:blip r:embed="rId2">
            <a:lum bright="-50000"/>
            <a:alphaModFix/>
          </a:blip>
          <a:srcRect r="4504"/>
          <a:stretch>
            <a:fillRect/>
          </a:stretch>
        </p:blipFill>
        <p:spPr>
          <a:xfrm>
            <a:off x="660134" y="1690688"/>
            <a:ext cx="10693666" cy="4498356"/>
          </a:xfrm>
          <a:prstGeom prst="rect">
            <a:avLst/>
          </a:prstGeom>
        </p:spPr>
      </p:pic>
    </p:spTree>
    <p:extLst>
      <p:ext uri="{BB962C8B-B14F-4D97-AF65-F5344CB8AC3E}">
        <p14:creationId xmlns:p14="http://schemas.microsoft.com/office/powerpoint/2010/main" val="120918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EXPECTED RESULTS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Once the project is successfully completed, the system will be able to accurately classify people into donors and non-donors based on the details filled in the online questionnaire.</a:t>
            </a:r>
          </a:p>
          <a:p>
            <a:pPr marL="0" indent="0">
              <a:buNone/>
            </a:pPr>
            <a:r>
              <a:rPr lang="en-US" dirty="0">
                <a:latin typeface="Times New Roman" panose="02020603050405020304" pitchFamily="18" charset="0"/>
                <a:cs typeface="Times New Roman" panose="02020603050405020304" pitchFamily="18" charset="0"/>
              </a:rPr>
              <a:t> </a:t>
            </a:r>
          </a:p>
          <a:p>
            <a:pPr lvl="0"/>
            <a:r>
              <a:rPr lang="en-US" dirty="0">
                <a:latin typeface="Times New Roman" panose="02020603050405020304" pitchFamily="18" charset="0"/>
                <a:cs typeface="Times New Roman" panose="02020603050405020304" pitchFamily="18" charset="0"/>
              </a:rPr>
              <a:t>Also from that, we will be able to calculate different statistics like : the blood group with maximum number of donors, percentage of male and female among the donors etc.</a:t>
            </a:r>
          </a:p>
        </p:txBody>
      </p:sp>
    </p:spTree>
    <p:extLst>
      <p:ext uri="{BB962C8B-B14F-4D97-AF65-F5344CB8AC3E}">
        <p14:creationId xmlns:p14="http://schemas.microsoft.com/office/powerpoint/2010/main" val="313901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dirty="0" smtClean="0">
                <a:latin typeface="Times New Roman" panose="02020603050405020304" pitchFamily="18" charset="0"/>
                <a:cs typeface="Times New Roman" panose="02020603050405020304" pitchFamily="18" charset="0"/>
              </a:rPr>
              <a:t>DOCUMENTARY </a:t>
            </a:r>
            <a:r>
              <a:rPr lang="en-US" dirty="0">
                <a:latin typeface="Times New Roman" panose="02020603050405020304" pitchFamily="18" charset="0"/>
                <a:cs typeface="Times New Roman" panose="02020603050405020304" pitchFamily="18" charset="0"/>
              </a:rPr>
              <a:t>PROOF FOR PROJECT WORK MEETINGS:</a:t>
            </a:r>
            <a:r>
              <a:rPr lang="en-US" dirty="0"/>
              <a:t/>
            </a:r>
            <a:br>
              <a:rPr lang="en-US" dirty="0"/>
            </a:br>
            <a:r>
              <a:rPr lang="en-IN" dirty="0"/>
              <a:t>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1036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measure the level of knowledge regarding blood donation and its </a:t>
            </a:r>
            <a:r>
              <a:rPr lang="en-US" dirty="0" smtClean="0">
                <a:latin typeface="Times New Roman" panose="02020603050405020304" pitchFamily="18" charset="0"/>
                <a:cs typeface="Times New Roman" panose="02020603050405020304" pitchFamily="18" charset="0"/>
              </a:rPr>
              <a:t>importance.</a:t>
            </a:r>
          </a:p>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find out positive and negative attitudes towards blood donation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Provide </a:t>
            </a:r>
            <a:r>
              <a:rPr lang="en-US" dirty="0">
                <a:latin typeface="Times New Roman" panose="02020603050405020304" pitchFamily="18" charset="0"/>
                <a:cs typeface="Times New Roman" panose="02020603050405020304" pitchFamily="18" charset="0"/>
              </a:rPr>
              <a:t>guidance on the measures needed to develop and implement effective systems for assessing the suitability of individuals to donate blood</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Review the available evidence base and provide recommendations on criteria for blood </a:t>
            </a:r>
            <a:r>
              <a:rPr lang="en-US" dirty="0" smtClean="0">
                <a:latin typeface="Times New Roman" panose="02020603050405020304" pitchFamily="18" charset="0"/>
                <a:cs typeface="Times New Roman" panose="02020603050405020304" pitchFamily="18" charset="0"/>
              </a:rPr>
              <a:t>donor selection.</a:t>
            </a:r>
          </a:p>
          <a:p>
            <a:endParaRPr lang="en-US" dirty="0"/>
          </a:p>
        </p:txBody>
      </p:sp>
    </p:spTree>
    <p:extLst>
      <p:ext uri="{BB962C8B-B14F-4D97-AF65-F5344CB8AC3E}">
        <p14:creationId xmlns:p14="http://schemas.microsoft.com/office/powerpoint/2010/main" val="252610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The requirements for blood is steadily increasing as a result of increasing population and </a:t>
            </a:r>
            <a:r>
              <a:rPr lang="en-IN" dirty="0" smtClean="0">
                <a:latin typeface="Times New Roman" panose="02020603050405020304" pitchFamily="18" charset="0"/>
                <a:cs typeface="Times New Roman" panose="02020603050405020304" pitchFamily="18" charset="0"/>
              </a:rPr>
              <a:t>also </a:t>
            </a:r>
            <a:r>
              <a:rPr lang="en-IN" dirty="0">
                <a:latin typeface="Times New Roman" panose="02020603050405020304" pitchFamily="18" charset="0"/>
                <a:cs typeface="Times New Roman" panose="02020603050405020304" pitchFamily="18" charset="0"/>
              </a:rPr>
              <a:t>advancement in clinical medicine. </a:t>
            </a:r>
            <a:endParaRPr lang="en-US"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On the contrary, the number of voluntary donors is decreasing over the last few years.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Recent findings bring to light the fact that a majority of the new donors fail to donate a second time.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It is not economically viable to continuously check for donors who fail to return for a </a:t>
            </a:r>
            <a:r>
              <a:rPr lang="en-IN" dirty="0" smtClean="0">
                <a:latin typeface="Times New Roman" panose="02020603050405020304" pitchFamily="18" charset="0"/>
                <a:cs typeface="Times New Roman" panose="02020603050405020304" pitchFamily="18" charset="0"/>
              </a:rPr>
              <a:t>subsequent </a:t>
            </a:r>
            <a:r>
              <a:rPr lang="en-IN" dirty="0">
                <a:latin typeface="Times New Roman" panose="02020603050405020304" pitchFamily="18" charset="0"/>
                <a:cs typeface="Times New Roman" panose="02020603050405020304" pitchFamily="18" charset="0"/>
              </a:rPr>
              <a:t>donation.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An analysis conducted shows that the factors influencing the decision to donate blood are complex.</a:t>
            </a: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8554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8917"/>
            <a:ext cx="10515600" cy="5580197"/>
          </a:xfrm>
        </p:spPr>
        <p:txBody>
          <a:bodyPr/>
          <a:lstStyle/>
          <a:p>
            <a:r>
              <a:rPr lang="en-IN" dirty="0">
                <a:latin typeface="Times New Roman" panose="02020603050405020304" pitchFamily="18" charset="0"/>
                <a:cs typeface="Times New Roman" panose="02020603050405020304" pitchFamily="18" charset="0"/>
              </a:rPr>
              <a:t>This creates an impending need for an intelligent automation mechanism that </a:t>
            </a:r>
            <a:r>
              <a:rPr lang="en-IN" dirty="0" smtClean="0">
                <a:latin typeface="Times New Roman" panose="02020603050405020304" pitchFamily="18" charset="0"/>
                <a:cs typeface="Times New Roman" panose="02020603050405020304" pitchFamily="18" charset="0"/>
              </a:rPr>
              <a:t>can </a:t>
            </a:r>
            <a:r>
              <a:rPr lang="en-IN" dirty="0">
                <a:latin typeface="Times New Roman" panose="02020603050405020304" pitchFamily="18" charset="0"/>
                <a:cs typeface="Times New Roman" panose="02020603050405020304" pitchFamily="18" charset="0"/>
              </a:rPr>
              <a:t>with minimalistic human intervention, select potential blood donors and gather them based on blood requirement</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incorporation of information and computer technology can help in decreasing the workload of blood centres and in the analysis of the contributing factors.</a:t>
            </a:r>
            <a:r>
              <a:rPr lang="en-IN" dirty="0" smtClean="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In this project, we review and contrast different implementation techniques to solve the above mentioned problem.</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1315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APPLICATIONS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IN" dirty="0">
                <a:latin typeface="Times New Roman" panose="02020603050405020304" pitchFamily="18" charset="0"/>
                <a:cs typeface="Times New Roman" panose="02020603050405020304" pitchFamily="18" charset="0"/>
              </a:rPr>
              <a:t>It can be used by the hospitals and blood bank in emergency, who require blood and want to contact a person who is ready to donate blood</a:t>
            </a:r>
            <a:r>
              <a:rPr lang="en-I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In a short span of time, the person who is willing to donate blood is identified and can be contacted</a:t>
            </a:r>
            <a:r>
              <a:rPr lang="en-I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In case of emergency, where every second is valuable, one cannot contact all the people who are eligible to donate blood, so we help them by predicting the donors who are willing to donate blood and thus saving life of person in danger.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32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Significant research and work has been previously done to </a:t>
            </a:r>
            <a:r>
              <a:rPr lang="en-IN" dirty="0" smtClean="0">
                <a:latin typeface="Times New Roman" panose="02020603050405020304" pitchFamily="18" charset="0"/>
                <a:cs typeface="Times New Roman" panose="02020603050405020304" pitchFamily="18" charset="0"/>
              </a:rPr>
              <a:t>address the </a:t>
            </a:r>
            <a:r>
              <a:rPr lang="en-IN" dirty="0">
                <a:latin typeface="Times New Roman" panose="02020603050405020304" pitchFamily="18" charset="0"/>
                <a:cs typeface="Times New Roman" panose="02020603050405020304" pitchFamily="18" charset="0"/>
              </a:rPr>
              <a:t>enhancement of the efficiency of blood donation </a:t>
            </a:r>
            <a:r>
              <a:rPr lang="en-IN" dirty="0" smtClean="0">
                <a:latin typeface="Times New Roman" panose="02020603050405020304" pitchFamily="18" charset="0"/>
                <a:cs typeface="Times New Roman" panose="02020603050405020304" pitchFamily="18" charset="0"/>
              </a:rPr>
              <a:t>process.</a:t>
            </a:r>
          </a:p>
          <a:p>
            <a:r>
              <a:rPr lang="en-IN" dirty="0">
                <a:latin typeface="Times New Roman" panose="02020603050405020304" pitchFamily="18" charset="0"/>
                <a:cs typeface="Times New Roman" panose="02020603050405020304" pitchFamily="18" charset="0"/>
              </a:rPr>
              <a:t>The notification systems involving various communication technologies have been studied, research heavily supports mobile communication as the most viable method</a:t>
            </a:r>
            <a:r>
              <a:rPr lang="en-IN" dirty="0" smtClean="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Further, messaging</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services (SMS) and smartphone applications are the most popular[1].</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Studies have been conducted on various implementation techniques like Decision trees, Random forests, Bayesian Networks, Neural Networks, Extreme Learning Machines, clustering techniques and their accuracies.</a:t>
            </a:r>
            <a:endParaRPr lang="en-US" dirty="0">
              <a:latin typeface="Times New Roman" panose="02020603050405020304" pitchFamily="18" charset="0"/>
              <a:cs typeface="Times New Roman" panose="02020603050405020304" pitchFamily="18" charset="0"/>
            </a:endParaRPr>
          </a:p>
          <a:p>
            <a:endParaRPr lang="en-IN" dirty="0" smtClean="0"/>
          </a:p>
          <a:p>
            <a:endParaRPr lang="en-US" dirty="0"/>
          </a:p>
        </p:txBody>
      </p:sp>
    </p:spTree>
    <p:extLst>
      <p:ext uri="{BB962C8B-B14F-4D97-AF65-F5344CB8AC3E}">
        <p14:creationId xmlns:p14="http://schemas.microsoft.com/office/powerpoint/2010/main" val="120886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intention to donate blood is one of the most important factors that can be used to predict behaviours in donating blood[7].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Imran Ahmed </a:t>
            </a:r>
            <a:r>
              <a:rPr lang="en-IN" dirty="0">
                <a:latin typeface="Times New Roman" panose="02020603050405020304" pitchFamily="18" charset="0"/>
                <a:cs typeface="Times New Roman" panose="02020603050405020304" pitchFamily="18" charset="0"/>
              </a:rPr>
              <a:t>Khan wrote a thesis on how to extract knowledge from survey data using neural networks[5</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M.M </a:t>
            </a:r>
            <a:r>
              <a:rPr lang="en-IN" dirty="0">
                <a:latin typeface="Times New Roman" panose="02020603050405020304" pitchFamily="18" charset="0"/>
                <a:cs typeface="Times New Roman" panose="02020603050405020304" pitchFamily="18" charset="0"/>
              </a:rPr>
              <a:t>Mustafa conducted a research analysis and tried to profile donors for optimized recruitment[6].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Research conducted attempts to identify factors that discriminate donors from non-donors. </a:t>
            </a:r>
            <a:endParaRPr lang="en-IN" dirty="0" smtClean="0">
              <a:latin typeface="Times New Roman" panose="02020603050405020304" pitchFamily="18" charset="0"/>
              <a:cs typeface="Times New Roman" panose="02020603050405020304" pitchFamily="18" charset="0"/>
            </a:endParaRPr>
          </a:p>
          <a:p>
            <a:endParaRPr lang="en-IN" dirty="0" smtClean="0"/>
          </a:p>
          <a:p>
            <a:endParaRPr lang="en-US" dirty="0"/>
          </a:p>
        </p:txBody>
      </p:sp>
    </p:spTree>
    <p:extLst>
      <p:ext uri="{BB962C8B-B14F-4D97-AF65-F5344CB8AC3E}">
        <p14:creationId xmlns:p14="http://schemas.microsoft.com/office/powerpoint/2010/main" val="319108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PROPOSED METHOD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Online Questionnaire</a:t>
            </a:r>
          </a:p>
          <a:p>
            <a:r>
              <a:rPr lang="en-IN" dirty="0">
                <a:latin typeface="Times New Roman" panose="02020603050405020304" pitchFamily="18" charset="0"/>
                <a:cs typeface="Times New Roman" panose="02020603050405020304" pitchFamily="18" charset="0"/>
              </a:rPr>
              <a:t>At the first step of this work, questionnaire will be used to collect data about feelings or opinions of individuals who become blood donors.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Online questionnaire will be used to conduct data survey from different </a:t>
            </a:r>
            <a:r>
              <a:rPr lang="en-IN" dirty="0" smtClean="0">
                <a:latin typeface="Times New Roman" panose="02020603050405020304" pitchFamily="18" charset="0"/>
                <a:cs typeface="Times New Roman" panose="02020603050405020304" pitchFamily="18" charset="0"/>
              </a:rPr>
              <a:t>people.</a:t>
            </a:r>
          </a:p>
          <a:p>
            <a:r>
              <a:rPr lang="en-IN" dirty="0">
                <a:latin typeface="Times New Roman" panose="02020603050405020304" pitchFamily="18" charset="0"/>
                <a:cs typeface="Times New Roman" panose="02020603050405020304" pitchFamily="18" charset="0"/>
              </a:rPr>
              <a:t>The questionnaire consists of two parts:  the first part will be about personal information including sex, age, level of education, weight and height, contact address, phone numbers, and the other part will be some 15-20 questions about their feelings or opinions why they decide to become blood donors.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38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4143"/>
            <a:ext cx="10515600" cy="5512820"/>
          </a:xfrm>
        </p:spPr>
        <p:txBody>
          <a:bodyPr/>
          <a:lstStyle/>
          <a:p>
            <a:r>
              <a:rPr lang="en-IN" dirty="0" smtClean="0">
                <a:latin typeface="Times New Roman" panose="02020603050405020304" pitchFamily="18" charset="0"/>
                <a:cs typeface="Times New Roman" panose="02020603050405020304" pitchFamily="18" charset="0"/>
              </a:rPr>
              <a:t>The questionnaire format </a:t>
            </a:r>
            <a:r>
              <a:rPr lang="en-IN" dirty="0">
                <a:latin typeface="Times New Roman" panose="02020603050405020304" pitchFamily="18" charset="0"/>
                <a:cs typeface="Times New Roman" panose="02020603050405020304" pitchFamily="18" charset="0"/>
              </a:rPr>
              <a:t>is the opinion of respondents with 1 to 5 (strongly disagree, disagree, not sure, agree, and strongly agree).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factors to be used in this study aiming to analyse the intensity of the feelings or opinions of the individuals will comprise of the following five factors:</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b="1" dirty="0">
                <a:latin typeface="Times New Roman" panose="02020603050405020304" pitchFamily="18" charset="0"/>
                <a:cs typeface="Times New Roman" panose="02020603050405020304" pitchFamily="18" charset="0"/>
              </a:rPr>
              <a:t>Altruistic values (ALT):</a:t>
            </a:r>
            <a:r>
              <a:rPr lang="en-IN" dirty="0">
                <a:latin typeface="Times New Roman" panose="02020603050405020304" pitchFamily="18" charset="0"/>
                <a:cs typeface="Times New Roman" panose="02020603050405020304" pitchFamily="18" charset="0"/>
              </a:rPr>
              <a:t> These are the questions asking for attitudes about reduction in blood donation, benefit to the society</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social ethics and social belief</a:t>
            </a:r>
            <a:r>
              <a:rPr lang="en-IN"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IN" b="1" dirty="0">
                <a:latin typeface="Times New Roman" panose="02020603050405020304" pitchFamily="18" charset="0"/>
                <a:cs typeface="Times New Roman" panose="02020603050405020304" pitchFamily="18" charset="0"/>
              </a:rPr>
              <a:t>Knowledge in blood donation (KNL): </a:t>
            </a:r>
            <a:r>
              <a:rPr lang="en-IN" dirty="0">
                <a:latin typeface="Times New Roman" panose="02020603050405020304" pitchFamily="18" charset="0"/>
                <a:cs typeface="Times New Roman" panose="02020603050405020304" pitchFamily="18" charset="0"/>
              </a:rPr>
              <a:t>These questions are related to the knowledge asking for individual’s age and body mass index (BMI) in blood donation along with the understanding screening and recruiting first-time blood </a:t>
            </a:r>
            <a:r>
              <a:rPr lang="en-IN" dirty="0" smtClean="0">
                <a:latin typeface="Times New Roman" panose="02020603050405020304" pitchFamily="18" charset="0"/>
                <a:cs typeface="Times New Roman" panose="02020603050405020304" pitchFamily="18" charset="0"/>
              </a:rPr>
              <a:t>donors.</a:t>
            </a:r>
          </a:p>
          <a:p>
            <a:pPr marL="0" indent="0">
              <a:buNone/>
            </a:pPr>
            <a:endParaRPr lang="en-US" dirty="0"/>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6425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798</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Bio-Medical Application on Predicting Blood Donors Using Machine Learning Techniques</vt:lpstr>
      <vt:lpstr>OBJECTIVES</vt:lpstr>
      <vt:lpstr>INTRODUCTION </vt:lpstr>
      <vt:lpstr>PowerPoint Presentation</vt:lpstr>
      <vt:lpstr>APPLICATIONS</vt:lpstr>
      <vt:lpstr>LITERATURE SURVEY</vt:lpstr>
      <vt:lpstr>PowerPoint Presentation</vt:lpstr>
      <vt:lpstr>PROPOSED METHOD</vt:lpstr>
      <vt:lpstr>PowerPoint Presentation</vt:lpstr>
      <vt:lpstr>PowerPoint Presentation</vt:lpstr>
      <vt:lpstr>PowerPoint Presentation</vt:lpstr>
      <vt:lpstr>PROJECT SCHEDULE</vt:lpstr>
      <vt:lpstr>EXPECTED RESULTS</vt:lpstr>
      <vt:lpstr> DOCUMENTARY PROOF FOR PROJECT WORK MEETINGS: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21</cp:revision>
  <dcterms:created xsi:type="dcterms:W3CDTF">2018-01-27T17:27:04Z</dcterms:created>
  <dcterms:modified xsi:type="dcterms:W3CDTF">2018-01-28T09:53:26Z</dcterms:modified>
</cp:coreProperties>
</file>