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Open Sans Bold" charset="1" panose="020B0806030504020204"/>
      <p:regular r:id="rId11"/>
    </p:embeddedFont>
    <p:embeddedFont>
      <p:font typeface="The Seasons Bold" charset="1" panose="0000000000000000000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0B0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35626"/>
            <a:ext cx="7661811" cy="10215748"/>
          </a:xfrm>
          <a:custGeom>
            <a:avLst/>
            <a:gdLst/>
            <a:ahLst/>
            <a:cxnLst/>
            <a:rect r="r" b="b" t="t" l="l"/>
            <a:pathLst>
              <a:path h="10215748" w="7661811">
                <a:moveTo>
                  <a:pt x="0" y="0"/>
                </a:moveTo>
                <a:lnTo>
                  <a:pt x="7661811" y="0"/>
                </a:lnTo>
                <a:lnTo>
                  <a:pt x="7661811" y="10215748"/>
                </a:lnTo>
                <a:lnTo>
                  <a:pt x="0" y="102157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661811" y="3603105"/>
            <a:ext cx="10687050" cy="3080790"/>
            <a:chOff x="0" y="0"/>
            <a:chExt cx="14249400" cy="4107720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1044640"/>
              <a:ext cx="14249400" cy="2057400"/>
              <a:chOff x="0" y="0"/>
              <a:chExt cx="2814696" cy="4064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2814696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2814696">
                    <a:moveTo>
                      <a:pt x="0" y="0"/>
                    </a:moveTo>
                    <a:lnTo>
                      <a:pt x="2814696" y="0"/>
                    </a:lnTo>
                    <a:lnTo>
                      <a:pt x="2814696" y="406400"/>
                    </a:lnTo>
                    <a:lnTo>
                      <a:pt x="0" y="406400"/>
                    </a:lnTo>
                    <a:close/>
                  </a:path>
                </a:pathLst>
              </a:custGeom>
              <a:solidFill>
                <a:srgbClr val="FD0101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2814696" cy="444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0" y="0"/>
              <a:ext cx="14249400" cy="1180967"/>
              <a:chOff x="0" y="0"/>
              <a:chExt cx="2814696" cy="233277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2814696" cy="233278"/>
              </a:xfrm>
              <a:custGeom>
                <a:avLst/>
                <a:gdLst/>
                <a:ahLst/>
                <a:cxnLst/>
                <a:rect r="r" b="b" t="t" l="l"/>
                <a:pathLst>
                  <a:path h="233278" w="2814696">
                    <a:moveTo>
                      <a:pt x="0" y="0"/>
                    </a:moveTo>
                    <a:lnTo>
                      <a:pt x="2814696" y="0"/>
                    </a:lnTo>
                    <a:lnTo>
                      <a:pt x="2814696" y="233278"/>
                    </a:lnTo>
                    <a:lnTo>
                      <a:pt x="0" y="233278"/>
                    </a:lnTo>
                    <a:close/>
                  </a:path>
                </a:pathLst>
              </a:custGeom>
              <a:solidFill>
                <a:srgbClr val="FECA0E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2814696" cy="27137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0" y="2839110"/>
              <a:ext cx="14249400" cy="1268611"/>
              <a:chOff x="0" y="0"/>
              <a:chExt cx="2814696" cy="25059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2814696" cy="250590"/>
              </a:xfrm>
              <a:custGeom>
                <a:avLst/>
                <a:gdLst/>
                <a:ahLst/>
                <a:cxnLst/>
                <a:rect r="r" b="b" t="t" l="l"/>
                <a:pathLst>
                  <a:path h="250590" w="2814696">
                    <a:moveTo>
                      <a:pt x="0" y="0"/>
                    </a:moveTo>
                    <a:lnTo>
                      <a:pt x="2814696" y="0"/>
                    </a:lnTo>
                    <a:lnTo>
                      <a:pt x="2814696" y="250590"/>
                    </a:lnTo>
                    <a:lnTo>
                      <a:pt x="0" y="250590"/>
                    </a:lnTo>
                    <a:close/>
                  </a:path>
                </a:pathLst>
              </a:custGeom>
              <a:solidFill>
                <a:srgbClr val="FECA0E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38100"/>
                <a:ext cx="2814696" cy="28869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1964829" y="159458"/>
              <a:ext cx="10319743" cy="7953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51"/>
                </a:lnSpc>
                <a:spcBef>
                  <a:spcPct val="0"/>
                </a:spcBef>
              </a:pPr>
              <a:r>
                <a:rPr lang="en-US" b="true" sz="3608">
                  <a:solidFill>
                    <a:srgbClr val="0C0B0C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Tugas Akhir Analisis Media Sosial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81148" y="1579013"/>
              <a:ext cx="14168252" cy="7513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71"/>
                </a:lnSpc>
                <a:spcBef>
                  <a:spcPct val="0"/>
                </a:spcBef>
              </a:pPr>
              <a:r>
                <a:rPr lang="en-US" b="true" sz="3408">
                  <a:solidFill>
                    <a:srgbClr val="0C0B0C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Analisis Sentimen Publik terhadap produk Shell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2057400" y="2949487"/>
              <a:ext cx="10319743" cy="7953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51"/>
                </a:lnSpc>
                <a:spcBef>
                  <a:spcPct val="0"/>
                </a:spcBef>
              </a:pPr>
              <a:r>
                <a:rPr lang="en-US" b="true" sz="3608">
                  <a:solidFill>
                    <a:srgbClr val="0C0B0C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Rakha Farras Syaddad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0B0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572750" y="0"/>
            <a:ext cx="7715250" cy="10287000"/>
          </a:xfrm>
          <a:custGeom>
            <a:avLst/>
            <a:gdLst/>
            <a:ahLst/>
            <a:cxnLst/>
            <a:rect r="r" b="b" t="t" l="l"/>
            <a:pathLst>
              <a:path h="10287000" w="7715250">
                <a:moveTo>
                  <a:pt x="0" y="0"/>
                </a:moveTo>
                <a:lnTo>
                  <a:pt x="7715250" y="0"/>
                </a:lnTo>
                <a:lnTo>
                  <a:pt x="77152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641509"/>
            <a:ext cx="10572750" cy="8616791"/>
          </a:xfrm>
          <a:custGeom>
            <a:avLst/>
            <a:gdLst/>
            <a:ahLst/>
            <a:cxnLst/>
            <a:rect r="r" b="b" t="t" l="l"/>
            <a:pathLst>
              <a:path h="8616791" w="10572750">
                <a:moveTo>
                  <a:pt x="0" y="0"/>
                </a:moveTo>
                <a:lnTo>
                  <a:pt x="10572750" y="0"/>
                </a:lnTo>
                <a:lnTo>
                  <a:pt x="10572750" y="8616791"/>
                </a:lnTo>
                <a:lnTo>
                  <a:pt x="0" y="86167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0B0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84585" y="0"/>
            <a:ext cx="9144000" cy="12192000"/>
          </a:xfrm>
          <a:custGeom>
            <a:avLst/>
            <a:gdLst/>
            <a:ahLst/>
            <a:cxnLst/>
            <a:rect r="r" b="b" t="t" l="l"/>
            <a:pathLst>
              <a:path h="12192000" w="9144000">
                <a:moveTo>
                  <a:pt x="0" y="0"/>
                </a:moveTo>
                <a:lnTo>
                  <a:pt x="9144000" y="0"/>
                </a:lnTo>
                <a:lnTo>
                  <a:pt x="9144000" y="12192000"/>
                </a:lnTo>
                <a:lnTo>
                  <a:pt x="0" y="1219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059415" y="666288"/>
            <a:ext cx="10228585" cy="8592012"/>
          </a:xfrm>
          <a:custGeom>
            <a:avLst/>
            <a:gdLst/>
            <a:ahLst/>
            <a:cxnLst/>
            <a:rect r="r" b="b" t="t" l="l"/>
            <a:pathLst>
              <a:path h="8592012" w="10228585">
                <a:moveTo>
                  <a:pt x="0" y="0"/>
                </a:moveTo>
                <a:lnTo>
                  <a:pt x="10228585" y="0"/>
                </a:lnTo>
                <a:lnTo>
                  <a:pt x="10228585" y="8592012"/>
                </a:lnTo>
                <a:lnTo>
                  <a:pt x="0" y="85920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0B0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572750" y="0"/>
            <a:ext cx="7715250" cy="10287000"/>
          </a:xfrm>
          <a:custGeom>
            <a:avLst/>
            <a:gdLst/>
            <a:ahLst/>
            <a:cxnLst/>
            <a:rect r="r" b="b" t="t" l="l"/>
            <a:pathLst>
              <a:path h="10287000" w="7715250">
                <a:moveTo>
                  <a:pt x="0" y="0"/>
                </a:moveTo>
                <a:lnTo>
                  <a:pt x="7715250" y="0"/>
                </a:lnTo>
                <a:lnTo>
                  <a:pt x="77152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94045" y="265739"/>
            <a:ext cx="6952704" cy="1971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388"/>
              </a:lnSpc>
              <a:spcBef>
                <a:spcPct val="0"/>
              </a:spcBef>
            </a:pPr>
            <a:r>
              <a:rPr lang="en-US" b="true" sz="10277">
                <a:solidFill>
                  <a:srgbClr val="FFE071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Kesimpulan</a:t>
            </a:r>
          </a:p>
        </p:txBody>
      </p:sp>
      <p:sp>
        <p:nvSpPr>
          <p:cNvPr name="AutoShape 4" id="4"/>
          <p:cNvSpPr/>
          <p:nvPr/>
        </p:nvSpPr>
        <p:spPr>
          <a:xfrm>
            <a:off x="1695925" y="2236798"/>
            <a:ext cx="6492240" cy="0"/>
          </a:xfrm>
          <a:prstGeom prst="line">
            <a:avLst/>
          </a:prstGeom>
          <a:ln cap="flat" w="38100">
            <a:solidFill>
              <a:srgbClr val="FD010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028700" y="3790950"/>
            <a:ext cx="8115300" cy="371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0" indent="-323850" lvl="1">
              <a:lnSpc>
                <a:spcPts val="4200"/>
              </a:lnSpc>
              <a:buAutoNum type="arabicPeriod" startAt="1"/>
            </a:pPr>
            <a:r>
              <a:rPr lang="en-US" b="true" sz="30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Manajemen distribusi stok bahan bakar</a:t>
            </a:r>
          </a:p>
          <a:p>
            <a:pPr algn="just" marL="647700" indent="-323850" lvl="1">
              <a:lnSpc>
                <a:spcPts val="4200"/>
              </a:lnSpc>
              <a:buAutoNum type="arabicPeriod" startAt="1"/>
            </a:pPr>
            <a:r>
              <a:rPr lang="en-US" b="true" sz="30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Penyebaran ke wilayah lain, terutama dengan kendaraan berat</a:t>
            </a:r>
          </a:p>
          <a:p>
            <a:pPr algn="just" marL="647700" indent="-323850" lvl="1">
              <a:lnSpc>
                <a:spcPts val="4200"/>
              </a:lnSpc>
              <a:spcBef>
                <a:spcPct val="0"/>
              </a:spcBef>
              <a:buAutoNum type="arabicPeriod" startAt="1"/>
            </a:pPr>
            <a:r>
              <a:rPr lang="en-US" b="true" sz="30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Kerjasama dengan pedagang eceran untuk pom mini</a:t>
            </a:r>
          </a:p>
          <a:p>
            <a:pPr algn="just" marL="647700" indent="-323850" lvl="1">
              <a:lnSpc>
                <a:spcPts val="4200"/>
              </a:lnSpc>
              <a:spcBef>
                <a:spcPct val="0"/>
              </a:spcBef>
              <a:buAutoNum type="arabicPeriod" startAt="1"/>
            </a:pPr>
            <a:r>
              <a:rPr lang="en-US" b="true" sz="30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Mempertahankan kualitas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0B0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572750" y="0"/>
            <a:ext cx="7715250" cy="10287000"/>
          </a:xfrm>
          <a:custGeom>
            <a:avLst/>
            <a:gdLst/>
            <a:ahLst/>
            <a:cxnLst/>
            <a:rect r="r" b="b" t="t" l="l"/>
            <a:pathLst>
              <a:path h="10287000" w="7715250">
                <a:moveTo>
                  <a:pt x="0" y="0"/>
                </a:moveTo>
                <a:lnTo>
                  <a:pt x="7715250" y="0"/>
                </a:lnTo>
                <a:lnTo>
                  <a:pt x="77152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461576" y="2480592"/>
            <a:ext cx="5355332" cy="44432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19"/>
              </a:lnSpc>
            </a:pPr>
            <a:r>
              <a:rPr lang="en-US" sz="11942" b="true">
                <a:solidFill>
                  <a:srgbClr val="FECA0E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TERIMA</a:t>
            </a:r>
          </a:p>
          <a:p>
            <a:pPr algn="ctr">
              <a:lnSpc>
                <a:spcPts val="16719"/>
              </a:lnSpc>
              <a:spcBef>
                <a:spcPct val="0"/>
              </a:spcBef>
            </a:pPr>
            <a:r>
              <a:rPr lang="en-US" b="true" sz="11942">
                <a:solidFill>
                  <a:srgbClr val="FECA0E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 KASIH</a:t>
            </a:r>
          </a:p>
        </p:txBody>
      </p:sp>
      <p:sp>
        <p:nvSpPr>
          <p:cNvPr name="AutoShape 4" id="4"/>
          <p:cNvSpPr/>
          <p:nvPr/>
        </p:nvSpPr>
        <p:spPr>
          <a:xfrm>
            <a:off x="1893123" y="4916549"/>
            <a:ext cx="6492240" cy="0"/>
          </a:xfrm>
          <a:prstGeom prst="line">
            <a:avLst/>
          </a:prstGeom>
          <a:ln cap="flat" w="38100">
            <a:solidFill>
              <a:srgbClr val="FD0101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DAGtc8b5mmw</dc:identifier>
  <dcterms:modified xsi:type="dcterms:W3CDTF">2011-08-01T06:04:30Z</dcterms:modified>
  <cp:revision>1</cp:revision>
  <dc:title>Tugas Akhir Analisis Media Sosial</dc:title>
</cp:coreProperties>
</file>