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9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3B26F9-89C4-41E6-9465-B2943E7EB32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96E3041-0ADD-48CD-955C-853D1922B1D7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622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26F9-89C4-41E6-9465-B2943E7EB32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3041-0ADD-48CD-955C-853D1922B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8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26F9-89C4-41E6-9465-B2943E7EB32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3041-0ADD-48CD-955C-853D1922B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92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26F9-89C4-41E6-9465-B2943E7EB32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3041-0ADD-48CD-955C-853D1922B1D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498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26F9-89C4-41E6-9465-B2943E7EB32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3041-0ADD-48CD-955C-853D1922B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47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26F9-89C4-41E6-9465-B2943E7EB32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3041-0ADD-48CD-955C-853D1922B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23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26F9-89C4-41E6-9465-B2943E7EB32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3041-0ADD-48CD-955C-853D1922B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06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26F9-89C4-41E6-9465-B2943E7EB32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3041-0ADD-48CD-955C-853D1922B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84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26F9-89C4-41E6-9465-B2943E7EB32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3041-0ADD-48CD-955C-853D1922B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933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63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1">
                <a:solidFill>
                  <a:srgbClr val="252525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450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26F9-89C4-41E6-9465-B2943E7EB32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3041-0ADD-48CD-955C-853D1922B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6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26F9-89C4-41E6-9465-B2943E7EB32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3041-0ADD-48CD-955C-853D1922B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7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26F9-89C4-41E6-9465-B2943E7EB32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3041-0ADD-48CD-955C-853D1922B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26F9-89C4-41E6-9465-B2943E7EB32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3041-0ADD-48CD-955C-853D1922B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4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26F9-89C4-41E6-9465-B2943E7EB32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3041-0ADD-48CD-955C-853D1922B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4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26F9-89C4-41E6-9465-B2943E7EB32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3041-0ADD-48CD-955C-853D1922B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26F9-89C4-41E6-9465-B2943E7EB32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3041-0ADD-48CD-955C-853D1922B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7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26F9-89C4-41E6-9465-B2943E7EB32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3041-0ADD-48CD-955C-853D1922B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3B26F9-89C4-41E6-9465-B2943E7EB32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6E3041-0ADD-48CD-955C-853D1922B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447800" y="1143000"/>
            <a:ext cx="9677909" cy="3407343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650"/>
              </a:spcBef>
            </a:pPr>
            <a:r>
              <a:rPr sz="8000" i="1" spc="-55" dirty="0">
                <a:latin typeface="Times New Roman"/>
                <a:cs typeface="Times New Roman"/>
              </a:rPr>
              <a:t>Marketing  </a:t>
            </a:r>
            <a:r>
              <a:rPr sz="8000" i="1" spc="-80" dirty="0">
                <a:latin typeface="Times New Roman"/>
                <a:cs typeface="Times New Roman"/>
              </a:rPr>
              <a:t>and </a:t>
            </a:r>
            <a:r>
              <a:rPr sz="8000" i="1" spc="-90" dirty="0">
                <a:latin typeface="Times New Roman"/>
                <a:cs typeface="Times New Roman"/>
              </a:rPr>
              <a:t>Retail  </a:t>
            </a:r>
            <a:r>
              <a:rPr sz="8000" i="1" spc="-40" dirty="0">
                <a:latin typeface="Times New Roman"/>
                <a:cs typeface="Times New Roman"/>
              </a:rPr>
              <a:t>Analytics </a:t>
            </a:r>
            <a:r>
              <a:rPr sz="8000" i="1" spc="-175" dirty="0">
                <a:latin typeface="Times New Roman"/>
                <a:cs typeface="Times New Roman"/>
              </a:rPr>
              <a:t>–  </a:t>
            </a:r>
            <a:r>
              <a:rPr sz="8000" i="1" spc="-105" dirty="0">
                <a:latin typeface="Times New Roman"/>
                <a:cs typeface="Times New Roman"/>
              </a:rPr>
              <a:t>Capstone  </a:t>
            </a:r>
            <a:r>
              <a:rPr sz="8000" i="1" spc="-135" dirty="0">
                <a:latin typeface="Times New Roman"/>
                <a:cs typeface="Times New Roman"/>
              </a:rPr>
              <a:t>Project</a:t>
            </a:r>
            <a:endParaRPr sz="8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7691" y="5088763"/>
            <a:ext cx="22555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spc="-20" dirty="0">
                <a:latin typeface="Carlito"/>
                <a:cs typeface="Carlito"/>
              </a:rPr>
              <a:t>By: Rakhee</a:t>
            </a:r>
            <a:r>
              <a:rPr lang="en-US" sz="22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2200" spc="-20" dirty="0">
                <a:latin typeface="Carlito"/>
                <a:cs typeface="Carlito"/>
              </a:rPr>
              <a:t>Kumari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9561" y="1288999"/>
            <a:ext cx="10337165" cy="3677289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>
              <a:lnSpc>
                <a:spcPts val="3140"/>
              </a:lnSpc>
              <a:spcBef>
                <a:spcPts val="495"/>
              </a:spcBef>
              <a:tabLst>
                <a:tab pos="3362960" algn="l"/>
              </a:tabLst>
            </a:pPr>
            <a:r>
              <a:rPr sz="2400" i="1" spc="-40" dirty="0">
                <a:solidFill>
                  <a:srgbClr val="252525"/>
                </a:solidFill>
                <a:latin typeface="Times New Roman"/>
                <a:cs typeface="Times New Roman"/>
              </a:rPr>
              <a:t>Using </a:t>
            </a:r>
            <a:r>
              <a:rPr sz="2400" i="1" spc="-45" dirty="0">
                <a:solidFill>
                  <a:srgbClr val="252525"/>
                </a:solidFill>
                <a:latin typeface="Times New Roman"/>
                <a:cs typeface="Times New Roman"/>
              </a:rPr>
              <a:t>bar </a:t>
            </a:r>
            <a:r>
              <a:rPr sz="24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plot </a:t>
            </a:r>
            <a:r>
              <a:rPr sz="2400" i="1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pandas </a:t>
            </a:r>
            <a:r>
              <a:rPr sz="24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value_counts </a:t>
            </a:r>
            <a:r>
              <a:rPr sz="2400" i="1" spc="25" dirty="0">
                <a:solidFill>
                  <a:srgbClr val="252525"/>
                </a:solidFill>
                <a:latin typeface="Times New Roman"/>
                <a:cs typeface="Times New Roman"/>
              </a:rPr>
              <a:t>functions, </a:t>
            </a:r>
            <a:r>
              <a:rPr sz="2400" i="1" spc="-155" dirty="0">
                <a:solidFill>
                  <a:srgbClr val="252525"/>
                </a:solidFill>
                <a:latin typeface="Times New Roman"/>
                <a:cs typeface="Times New Roman"/>
              </a:rPr>
              <a:t>I </a:t>
            </a:r>
            <a:r>
              <a:rPr sz="24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figured </a:t>
            </a:r>
            <a:r>
              <a:rPr sz="2400" i="1" spc="35" dirty="0">
                <a:solidFill>
                  <a:srgbClr val="252525"/>
                </a:solidFill>
                <a:latin typeface="Times New Roman"/>
                <a:cs typeface="Times New Roman"/>
              </a:rPr>
              <a:t>out </a:t>
            </a:r>
            <a:r>
              <a:rPr sz="2400" i="1" spc="-20" dirty="0">
                <a:solidFill>
                  <a:srgbClr val="252525"/>
                </a:solidFill>
                <a:latin typeface="Times New Roman"/>
                <a:cs typeface="Times New Roman"/>
              </a:rPr>
              <a:t>the:  </a:t>
            </a:r>
            <a:r>
              <a:rPr sz="2400" i="1" spc="-25" dirty="0">
                <a:solidFill>
                  <a:srgbClr val="252525"/>
                </a:solidFill>
                <a:latin typeface="Times New Roman"/>
                <a:cs typeface="Times New Roman"/>
              </a:rPr>
              <a:t>Top </a:t>
            </a:r>
            <a:r>
              <a:rPr sz="24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20</a:t>
            </a:r>
            <a:r>
              <a:rPr sz="2400" i="1" spc="2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60" dirty="0">
                <a:solidFill>
                  <a:srgbClr val="252525"/>
                </a:solidFill>
                <a:latin typeface="Times New Roman"/>
                <a:cs typeface="Times New Roman"/>
              </a:rPr>
              <a:t>most</a:t>
            </a:r>
            <a:r>
              <a:rPr sz="2400" i="1" spc="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252525"/>
                </a:solidFill>
                <a:latin typeface="Times New Roman"/>
                <a:cs typeface="Times New Roman"/>
              </a:rPr>
              <a:t>ordered</a:t>
            </a:r>
            <a:r>
              <a:rPr lang="en-US" sz="2400" i="1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product</a:t>
            </a:r>
            <a:r>
              <a:rPr sz="2400" i="1" spc="1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25" dirty="0">
                <a:solidFill>
                  <a:srgbClr val="252525"/>
                </a:solidFill>
                <a:latin typeface="Times New Roman"/>
                <a:cs typeface="Times New Roman"/>
              </a:rPr>
              <a:t>categories</a:t>
            </a:r>
            <a:endParaRPr lang="en-US" sz="2400" i="1" spc="-25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ts val="3140"/>
              </a:lnSpc>
              <a:spcBef>
                <a:spcPts val="495"/>
              </a:spcBef>
              <a:tabLst>
                <a:tab pos="3362960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12700" marR="103505">
              <a:lnSpc>
                <a:spcPts val="3130"/>
              </a:lnSpc>
              <a:spcBef>
                <a:spcPts val="5"/>
              </a:spcBef>
            </a:pPr>
            <a:r>
              <a:rPr sz="2400" i="1" spc="-155" dirty="0">
                <a:solidFill>
                  <a:srgbClr val="252525"/>
                </a:solidFill>
                <a:latin typeface="Times New Roman"/>
                <a:cs typeface="Times New Roman"/>
              </a:rPr>
              <a:t>I </a:t>
            </a:r>
            <a:r>
              <a:rPr sz="2400" i="1" spc="15" dirty="0">
                <a:solidFill>
                  <a:srgbClr val="252525"/>
                </a:solidFill>
                <a:latin typeface="Times New Roman"/>
                <a:cs typeface="Times New Roman"/>
              </a:rPr>
              <a:t>saw </a:t>
            </a:r>
            <a:r>
              <a:rPr sz="2400" i="1" spc="50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4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i="1" spc="60" dirty="0">
                <a:solidFill>
                  <a:srgbClr val="252525"/>
                </a:solidFill>
                <a:latin typeface="Times New Roman"/>
                <a:cs typeface="Times New Roman"/>
              </a:rPr>
              <a:t>most </a:t>
            </a:r>
            <a:r>
              <a:rPr sz="2400" i="1" spc="20" dirty="0">
                <a:solidFill>
                  <a:srgbClr val="252525"/>
                </a:solidFill>
                <a:latin typeface="Times New Roman"/>
                <a:cs typeface="Times New Roman"/>
              </a:rPr>
              <a:t>frequent </a:t>
            </a:r>
            <a:r>
              <a:rPr sz="24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purchases </a:t>
            </a:r>
            <a:r>
              <a:rPr sz="2400" i="1" spc="30" dirty="0">
                <a:solidFill>
                  <a:srgbClr val="252525"/>
                </a:solidFill>
                <a:latin typeface="Times New Roman"/>
                <a:cs typeface="Times New Roman"/>
              </a:rPr>
              <a:t>from </a:t>
            </a:r>
            <a:r>
              <a:rPr sz="2400" i="1" spc="-17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product </a:t>
            </a:r>
            <a:r>
              <a:rPr sz="24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category </a:t>
            </a:r>
            <a:r>
              <a:rPr sz="2400" i="1" spc="-75" dirty="0">
                <a:solidFill>
                  <a:srgbClr val="252525"/>
                </a:solidFill>
                <a:latin typeface="Times New Roman"/>
                <a:cs typeface="Times New Roman"/>
              </a:rPr>
              <a:t>are  </a:t>
            </a:r>
            <a:r>
              <a:rPr sz="2400" i="1" spc="-2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i="1" dirty="0">
                <a:solidFill>
                  <a:srgbClr val="252525"/>
                </a:solidFill>
                <a:latin typeface="Times New Roman"/>
                <a:cs typeface="Times New Roman"/>
              </a:rPr>
              <a:t>following</a:t>
            </a:r>
            <a:r>
              <a:rPr sz="2400" i="1" spc="4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35" dirty="0">
                <a:solidFill>
                  <a:srgbClr val="252525"/>
                </a:solidFill>
                <a:latin typeface="Times New Roman"/>
                <a:cs typeface="Times New Roman"/>
              </a:rPr>
              <a:t>order:</a:t>
            </a:r>
            <a:endParaRPr sz="2400" dirty="0">
              <a:latin typeface="Times New Roman"/>
              <a:cs typeface="Times New Roman"/>
            </a:endParaRPr>
          </a:p>
          <a:p>
            <a:pPr marL="12700" marR="46990">
              <a:lnSpc>
                <a:spcPts val="3130"/>
              </a:lnSpc>
            </a:pPr>
            <a:r>
              <a:rPr sz="2400" i="1" spc="-30" dirty="0">
                <a:solidFill>
                  <a:srgbClr val="252525"/>
                </a:solidFill>
                <a:latin typeface="Times New Roman"/>
                <a:cs typeface="Times New Roman"/>
              </a:rPr>
              <a:t>Toys</a:t>
            </a:r>
            <a:r>
              <a:rPr lang="en-US" sz="2400" i="1" spc="-30" dirty="0">
                <a:solidFill>
                  <a:srgbClr val="252525"/>
                </a:solidFill>
                <a:latin typeface="Times New Roman"/>
                <a:cs typeface="Times New Roman"/>
              </a:rPr>
              <a:t>, </a:t>
            </a:r>
            <a:r>
              <a:rPr sz="2400" i="1" spc="-30" dirty="0">
                <a:solidFill>
                  <a:srgbClr val="252525"/>
                </a:solidFill>
                <a:latin typeface="Times New Roman"/>
                <a:cs typeface="Times New Roman"/>
              </a:rPr>
              <a:t>Health and </a:t>
            </a:r>
            <a:r>
              <a:rPr sz="24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Beauty</a:t>
            </a:r>
            <a:r>
              <a:rPr lang="en-US" sz="24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sz="2400" i="1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80" dirty="0">
                <a:solidFill>
                  <a:srgbClr val="252525"/>
                </a:solidFill>
                <a:latin typeface="Times New Roman"/>
                <a:cs typeface="Times New Roman"/>
              </a:rPr>
              <a:t>Bed </a:t>
            </a:r>
            <a:r>
              <a:rPr sz="2400" i="1" spc="-20" dirty="0">
                <a:solidFill>
                  <a:srgbClr val="252525"/>
                </a:solidFill>
                <a:latin typeface="Times New Roman"/>
                <a:cs typeface="Times New Roman"/>
              </a:rPr>
              <a:t>Bath </a:t>
            </a:r>
            <a:r>
              <a:rPr sz="2400" i="1" spc="-50" dirty="0">
                <a:solidFill>
                  <a:srgbClr val="252525"/>
                </a:solidFill>
                <a:latin typeface="Times New Roman"/>
                <a:cs typeface="Times New Roman"/>
              </a:rPr>
              <a:t>Table</a:t>
            </a:r>
            <a:r>
              <a:rPr lang="en-US" sz="2400" i="1" spc="-50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sz="24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40" dirty="0">
                <a:solidFill>
                  <a:srgbClr val="252525"/>
                </a:solidFill>
                <a:latin typeface="Times New Roman"/>
                <a:cs typeface="Times New Roman"/>
              </a:rPr>
              <a:t>Sports </a:t>
            </a:r>
            <a:r>
              <a:rPr sz="2400" i="1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i="1" spc="-25" dirty="0">
                <a:solidFill>
                  <a:srgbClr val="252525"/>
                </a:solidFill>
                <a:latin typeface="Times New Roman"/>
                <a:cs typeface="Times New Roman"/>
              </a:rPr>
              <a:t>Leisure</a:t>
            </a:r>
            <a:r>
              <a:rPr lang="en-US" sz="2400" i="1" spc="-25" dirty="0">
                <a:solidFill>
                  <a:srgbClr val="252525"/>
                </a:solidFill>
                <a:latin typeface="Times New Roman"/>
                <a:cs typeface="Times New Roman"/>
              </a:rPr>
              <a:t>, </a:t>
            </a:r>
            <a:r>
              <a:rPr sz="24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Computer</a:t>
            </a:r>
            <a:r>
              <a:rPr sz="2400" i="1" spc="3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40" dirty="0">
                <a:solidFill>
                  <a:srgbClr val="252525"/>
                </a:solidFill>
                <a:latin typeface="Times New Roman"/>
                <a:cs typeface="Times New Roman"/>
              </a:rPr>
              <a:t>Accessories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 marR="159385">
              <a:lnSpc>
                <a:spcPts val="3130"/>
              </a:lnSpc>
            </a:pPr>
            <a:r>
              <a:rPr sz="2400" i="1" spc="-155" dirty="0">
                <a:solidFill>
                  <a:srgbClr val="252525"/>
                </a:solidFill>
                <a:latin typeface="Times New Roman"/>
                <a:cs typeface="Times New Roman"/>
              </a:rPr>
              <a:t>I </a:t>
            </a:r>
            <a:r>
              <a:rPr sz="24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observed </a:t>
            </a:r>
            <a:r>
              <a:rPr sz="2400" i="1" spc="50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400" i="1" spc="40" dirty="0">
                <a:solidFill>
                  <a:srgbClr val="252525"/>
                </a:solidFill>
                <a:latin typeface="Times New Roman"/>
                <a:cs typeface="Times New Roman"/>
              </a:rPr>
              <a:t>Toys </a:t>
            </a:r>
            <a:r>
              <a:rPr sz="24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health </a:t>
            </a:r>
            <a:r>
              <a:rPr sz="2400" i="1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i="1" spc="30" dirty="0">
                <a:solidFill>
                  <a:srgbClr val="252525"/>
                </a:solidFill>
                <a:latin typeface="Times New Roman"/>
                <a:cs typeface="Times New Roman"/>
              </a:rPr>
              <a:t>beauty </a:t>
            </a:r>
            <a:r>
              <a:rPr sz="2400" i="1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watches </a:t>
            </a:r>
            <a:r>
              <a:rPr sz="2400" i="1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i="1" spc="45" dirty="0">
                <a:solidFill>
                  <a:srgbClr val="252525"/>
                </a:solidFill>
                <a:latin typeface="Times New Roman"/>
                <a:cs typeface="Times New Roman"/>
              </a:rPr>
              <a:t>gifts </a:t>
            </a:r>
            <a:r>
              <a:rPr sz="24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make  </a:t>
            </a:r>
            <a:r>
              <a:rPr sz="24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up </a:t>
            </a:r>
            <a:r>
              <a:rPr sz="24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more </a:t>
            </a:r>
            <a:r>
              <a:rPr sz="2400" i="1" spc="20" dirty="0">
                <a:solidFill>
                  <a:srgbClr val="252525"/>
                </a:solidFill>
                <a:latin typeface="Times New Roman"/>
                <a:cs typeface="Times New Roman"/>
              </a:rPr>
              <a:t>than </a:t>
            </a:r>
            <a:r>
              <a:rPr sz="2400" i="1" spc="95" dirty="0">
                <a:solidFill>
                  <a:srgbClr val="252525"/>
                </a:solidFill>
                <a:latin typeface="Times New Roman"/>
                <a:cs typeface="Times New Roman"/>
              </a:rPr>
              <a:t>80% </a:t>
            </a:r>
            <a:r>
              <a:rPr sz="2400" i="1" spc="-3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i="1" spc="-75" dirty="0">
                <a:solidFill>
                  <a:srgbClr val="252525"/>
                </a:solidFill>
                <a:latin typeface="Times New Roman"/>
                <a:cs typeface="Times New Roman"/>
              </a:rPr>
              <a:t>all</a:t>
            </a:r>
            <a:r>
              <a:rPr sz="2400" i="1" spc="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revenue</a:t>
            </a:r>
            <a:r>
              <a:rPr sz="29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5525" y="553919"/>
            <a:ext cx="66294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10" dirty="0">
                <a:latin typeface="Britannic Bold" panose="020B0903060703020204" pitchFamily="34" charset="0"/>
                <a:cs typeface="Carlito"/>
              </a:rPr>
              <a:t>Step </a:t>
            </a:r>
            <a:r>
              <a:rPr sz="2800" b="1" dirty="0">
                <a:latin typeface="Britannic Bold" panose="020B0903060703020204" pitchFamily="34" charset="0"/>
                <a:cs typeface="Carlito"/>
              </a:rPr>
              <a:t>5: </a:t>
            </a:r>
            <a:r>
              <a:rPr sz="2800" b="1" spc="-15" dirty="0">
                <a:latin typeface="Britannic Bold" panose="020B0903060703020204" pitchFamily="34" charset="0"/>
                <a:cs typeface="Carlito"/>
              </a:rPr>
              <a:t>Data </a:t>
            </a:r>
            <a:r>
              <a:rPr sz="2800" b="1" dirty="0">
                <a:latin typeface="Britannic Bold" panose="020B0903060703020204" pitchFamily="34" charset="0"/>
                <a:cs typeface="Carlito"/>
              </a:rPr>
              <a:t>Visualisation in</a:t>
            </a:r>
            <a:r>
              <a:rPr sz="2800" b="1" spc="-100" dirty="0">
                <a:latin typeface="Britannic Bold" panose="020B0903060703020204" pitchFamily="34" charset="0"/>
                <a:cs typeface="Carlito"/>
              </a:rPr>
              <a:t> </a:t>
            </a:r>
            <a:r>
              <a:rPr sz="2800" b="1" spc="10" dirty="0">
                <a:latin typeface="Britannic Bold" panose="020B0903060703020204" pitchFamily="34" charset="0"/>
                <a:cs typeface="Carlito"/>
              </a:rPr>
              <a:t>Python</a:t>
            </a:r>
            <a:endParaRPr sz="2800" dirty="0">
              <a:latin typeface="Britannic Bold" panose="020B0903060703020204" pitchFamily="34" charset="0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6F4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507" cy="6857997"/>
            <a:chOff x="0" y="0"/>
            <a:chExt cx="12192507" cy="6857997"/>
          </a:xfrm>
        </p:grpSpPr>
        <p:sp>
          <p:nvSpPr>
            <p:cNvPr id="4" name="object 4"/>
            <p:cNvSpPr/>
            <p:nvPr/>
          </p:nvSpPr>
          <p:spPr>
            <a:xfrm>
              <a:off x="11783567" y="5779008"/>
              <a:ext cx="408940" cy="818515"/>
            </a:xfrm>
            <a:custGeom>
              <a:avLst/>
              <a:gdLst/>
              <a:ahLst/>
              <a:cxnLst/>
              <a:rect l="l" t="t" r="r" b="b"/>
              <a:pathLst>
                <a:path w="408940" h="818515">
                  <a:moveTo>
                    <a:pt x="408431" y="0"/>
                  </a:moveTo>
                  <a:lnTo>
                    <a:pt x="357377" y="3174"/>
                  </a:lnTo>
                  <a:lnTo>
                    <a:pt x="308101" y="12458"/>
                  </a:lnTo>
                  <a:lnTo>
                    <a:pt x="261111" y="27647"/>
                  </a:lnTo>
                  <a:lnTo>
                    <a:pt x="216407" y="48031"/>
                  </a:lnTo>
                  <a:lnTo>
                    <a:pt x="175005" y="73634"/>
                  </a:lnTo>
                  <a:lnTo>
                    <a:pt x="137159" y="103314"/>
                  </a:lnTo>
                  <a:lnTo>
                    <a:pt x="103124" y="137528"/>
                  </a:lnTo>
                  <a:lnTo>
                    <a:pt x="73278" y="175374"/>
                  </a:lnTo>
                  <a:lnTo>
                    <a:pt x="47878" y="217055"/>
                  </a:lnTo>
                  <a:lnTo>
                    <a:pt x="27431" y="261467"/>
                  </a:lnTo>
                  <a:lnTo>
                    <a:pt x="12446" y="308597"/>
                  </a:lnTo>
                  <a:lnTo>
                    <a:pt x="3175" y="357987"/>
                  </a:lnTo>
                  <a:lnTo>
                    <a:pt x="0" y="409193"/>
                  </a:lnTo>
                  <a:lnTo>
                    <a:pt x="888" y="435025"/>
                  </a:lnTo>
                  <a:lnTo>
                    <a:pt x="7238" y="485546"/>
                  </a:lnTo>
                  <a:lnTo>
                    <a:pt x="19303" y="533806"/>
                  </a:lnTo>
                  <a:lnTo>
                    <a:pt x="36956" y="579805"/>
                  </a:lnTo>
                  <a:lnTo>
                    <a:pt x="60198" y="622630"/>
                  </a:lnTo>
                  <a:lnTo>
                    <a:pt x="87629" y="662279"/>
                  </a:lnTo>
                  <a:lnTo>
                    <a:pt x="119633" y="698525"/>
                  </a:lnTo>
                  <a:lnTo>
                    <a:pt x="155701" y="730478"/>
                  </a:lnTo>
                  <a:lnTo>
                    <a:pt x="195199" y="758342"/>
                  </a:lnTo>
                  <a:lnTo>
                    <a:pt x="238378" y="781227"/>
                  </a:lnTo>
                  <a:lnTo>
                    <a:pt x="283972" y="799134"/>
                  </a:lnTo>
                  <a:lnTo>
                    <a:pt x="332358" y="811364"/>
                  </a:lnTo>
                  <a:lnTo>
                    <a:pt x="382777" y="817702"/>
                  </a:lnTo>
                  <a:lnTo>
                    <a:pt x="408431" y="818387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1999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8036" y="2078111"/>
            <a:ext cx="8443164" cy="2138406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 marR="5080">
              <a:lnSpc>
                <a:spcPts val="7780"/>
              </a:lnSpc>
              <a:spcBef>
                <a:spcPts val="1075"/>
              </a:spcBef>
            </a:pPr>
            <a:r>
              <a:rPr sz="7200" spc="-210" dirty="0">
                <a:latin typeface="Times New Roman"/>
                <a:cs typeface="Times New Roman"/>
              </a:rPr>
              <a:t>Tableau  </a:t>
            </a:r>
            <a:r>
              <a:rPr sz="7200" i="1" spc="-340" dirty="0">
                <a:latin typeface="Times New Roman"/>
                <a:cs typeface="Times New Roman"/>
              </a:rPr>
              <a:t>V</a:t>
            </a:r>
            <a:r>
              <a:rPr sz="7200" i="1" spc="-150" dirty="0">
                <a:latin typeface="Times New Roman"/>
                <a:cs typeface="Times New Roman"/>
              </a:rPr>
              <a:t>i</a:t>
            </a:r>
            <a:r>
              <a:rPr sz="7200" i="1" spc="50" dirty="0">
                <a:latin typeface="Times New Roman"/>
                <a:cs typeface="Times New Roman"/>
              </a:rPr>
              <a:t>s</a:t>
            </a:r>
            <a:r>
              <a:rPr sz="7200" i="1" spc="60" dirty="0">
                <a:latin typeface="Times New Roman"/>
                <a:cs typeface="Times New Roman"/>
              </a:rPr>
              <a:t>u</a:t>
            </a:r>
            <a:r>
              <a:rPr sz="7200" i="1" spc="-355" dirty="0">
                <a:latin typeface="Times New Roman"/>
                <a:cs typeface="Times New Roman"/>
              </a:rPr>
              <a:t>a</a:t>
            </a:r>
            <a:r>
              <a:rPr sz="7200" i="1" spc="-200" dirty="0">
                <a:latin typeface="Times New Roman"/>
                <a:cs typeface="Times New Roman"/>
              </a:rPr>
              <a:t>l</a:t>
            </a:r>
            <a:r>
              <a:rPr sz="7200" i="1" spc="-150" dirty="0">
                <a:latin typeface="Times New Roman"/>
                <a:cs typeface="Times New Roman"/>
              </a:rPr>
              <a:t>i</a:t>
            </a:r>
            <a:r>
              <a:rPr sz="7200" i="1" spc="265" dirty="0">
                <a:latin typeface="Times New Roman"/>
                <a:cs typeface="Times New Roman"/>
              </a:rPr>
              <a:t>z</a:t>
            </a:r>
            <a:r>
              <a:rPr sz="7200" i="1" spc="-355" dirty="0">
                <a:latin typeface="Times New Roman"/>
                <a:cs typeface="Times New Roman"/>
              </a:rPr>
              <a:t>a</a:t>
            </a:r>
            <a:r>
              <a:rPr sz="7200" i="1" spc="305" dirty="0">
                <a:latin typeface="Times New Roman"/>
                <a:cs typeface="Times New Roman"/>
              </a:rPr>
              <a:t>t</a:t>
            </a:r>
            <a:r>
              <a:rPr sz="7200" i="1" spc="-150" dirty="0">
                <a:latin typeface="Times New Roman"/>
                <a:cs typeface="Times New Roman"/>
              </a:rPr>
              <a:t>i</a:t>
            </a:r>
            <a:r>
              <a:rPr sz="7200" i="1" spc="-275" dirty="0">
                <a:latin typeface="Times New Roman"/>
                <a:cs typeface="Times New Roman"/>
              </a:rPr>
              <a:t>o</a:t>
            </a:r>
            <a:r>
              <a:rPr sz="7200" i="1" spc="10" dirty="0">
                <a:latin typeface="Times New Roman"/>
                <a:cs typeface="Times New Roman"/>
              </a:rPr>
              <a:t>n</a:t>
            </a:r>
            <a:r>
              <a:rPr sz="7200" i="1" spc="-30" dirty="0">
                <a:latin typeface="Times New Roman"/>
                <a:cs typeface="Times New Roman"/>
              </a:rPr>
              <a:t>s</a:t>
            </a:r>
            <a:endParaRPr sz="7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6344" y="899160"/>
            <a:ext cx="11259312" cy="5471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95525" y="253063"/>
            <a:ext cx="72771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5" dirty="0"/>
              <a:t>Top </a:t>
            </a:r>
            <a:r>
              <a:rPr sz="2800" spc="-5" dirty="0"/>
              <a:t>20 </a:t>
            </a:r>
            <a:r>
              <a:rPr sz="2800" spc="-10" dirty="0"/>
              <a:t>Most Ordered </a:t>
            </a:r>
            <a:r>
              <a:rPr sz="2800" spc="-5" dirty="0"/>
              <a:t>Products </a:t>
            </a:r>
            <a:r>
              <a:rPr sz="2800" spc="-10" dirty="0"/>
              <a:t>by </a:t>
            </a:r>
            <a:r>
              <a:rPr sz="2800" spc="-5" dirty="0"/>
              <a:t>Product</a:t>
            </a:r>
            <a:r>
              <a:rPr sz="2800" spc="170" dirty="0"/>
              <a:t> </a:t>
            </a:r>
            <a:r>
              <a:rPr sz="2800" spc="-5" dirty="0"/>
              <a:t>Id</a:t>
            </a:r>
            <a:endParaRPr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0020" y="991679"/>
            <a:ext cx="11506200" cy="5687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229268"/>
            <a:ext cx="1039688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z="3600" spc="-75" dirty="0"/>
              <a:t>Top </a:t>
            </a:r>
            <a:r>
              <a:rPr sz="3600" dirty="0"/>
              <a:t>20 </a:t>
            </a:r>
            <a:r>
              <a:rPr sz="3600" spc="-5" dirty="0"/>
              <a:t>Most </a:t>
            </a:r>
            <a:r>
              <a:rPr sz="3600" spc="-10" dirty="0"/>
              <a:t>Revenue </a:t>
            </a:r>
            <a:r>
              <a:rPr sz="3600" spc="-5" dirty="0"/>
              <a:t>Generating </a:t>
            </a:r>
            <a:r>
              <a:rPr sz="3600" dirty="0"/>
              <a:t>Product</a:t>
            </a:r>
            <a:r>
              <a:rPr sz="3600" spc="75" dirty="0"/>
              <a:t> </a:t>
            </a:r>
            <a:r>
              <a:rPr sz="3600" spc="-5" dirty="0"/>
              <a:t>Categories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1975" y="1219200"/>
            <a:ext cx="11074908" cy="5187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57450" y="372851"/>
            <a:ext cx="69723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95" dirty="0"/>
              <a:t>Top </a:t>
            </a:r>
            <a:r>
              <a:rPr sz="3200" dirty="0"/>
              <a:t>10 </a:t>
            </a:r>
            <a:r>
              <a:rPr sz="3200" spc="-10" dirty="0"/>
              <a:t>Most </a:t>
            </a:r>
            <a:r>
              <a:rPr sz="3200" dirty="0"/>
              <a:t>Ordered Product</a:t>
            </a:r>
            <a:r>
              <a:rPr sz="3200" spc="45" dirty="0"/>
              <a:t> </a:t>
            </a:r>
            <a:r>
              <a:rPr sz="3200" spc="-5" dirty="0"/>
              <a:t>Category</a:t>
            </a:r>
            <a:endParaRPr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82168" y="982980"/>
            <a:ext cx="11172444" cy="5553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7800" y="321564"/>
            <a:ext cx="88639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Most Ordered Product Category </a:t>
            </a:r>
            <a:r>
              <a:rPr sz="2800" dirty="0"/>
              <a:t>in Combination </a:t>
            </a:r>
            <a:r>
              <a:rPr sz="2800" spc="-5" dirty="0"/>
              <a:t>of</a:t>
            </a:r>
            <a:r>
              <a:rPr sz="2800" spc="-50" dirty="0"/>
              <a:t> </a:t>
            </a:r>
            <a:r>
              <a:rPr sz="2800" spc="-30" dirty="0"/>
              <a:t>Twos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8600" y="1295400"/>
            <a:ext cx="11420856" cy="4692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19400" y="457200"/>
            <a:ext cx="5814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Olist </a:t>
            </a:r>
            <a:r>
              <a:rPr sz="3200" spc="-25" dirty="0"/>
              <a:t>Retail </a:t>
            </a:r>
            <a:r>
              <a:rPr sz="3200" spc="-5" dirty="0"/>
              <a:t>Analytics</a:t>
            </a:r>
            <a:r>
              <a:rPr sz="3200" spc="50" dirty="0"/>
              <a:t> </a:t>
            </a:r>
            <a:r>
              <a:rPr sz="3200" spc="-5" dirty="0"/>
              <a:t>Dashboard</a:t>
            </a:r>
            <a:endParaRPr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728" y="1257617"/>
            <a:ext cx="10399395" cy="4342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i="1" spc="-20" dirty="0">
                <a:solidFill>
                  <a:srgbClr val="252525"/>
                </a:solidFill>
                <a:latin typeface="Times New Roman"/>
                <a:cs typeface="Times New Roman"/>
              </a:rPr>
              <a:t>Using Recency, Frequency </a:t>
            </a:r>
            <a:r>
              <a:rPr sz="24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i="1" spc="15" dirty="0">
                <a:solidFill>
                  <a:srgbClr val="252525"/>
                </a:solidFill>
                <a:latin typeface="Times New Roman"/>
                <a:cs typeface="Times New Roman"/>
              </a:rPr>
              <a:t>Monetary </a:t>
            </a:r>
            <a:r>
              <a:rPr sz="24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modelling </a:t>
            </a:r>
            <a:r>
              <a:rPr sz="2400" i="1" spc="-130" dirty="0">
                <a:solidFill>
                  <a:srgbClr val="252525"/>
                </a:solidFill>
                <a:latin typeface="Times New Roman"/>
                <a:cs typeface="Times New Roman"/>
              </a:rPr>
              <a:t>I </a:t>
            </a:r>
            <a:r>
              <a:rPr sz="24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divided </a:t>
            </a:r>
            <a:r>
              <a:rPr sz="2400" i="1" spc="1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i="1" spc="30" dirty="0">
                <a:solidFill>
                  <a:srgbClr val="252525"/>
                </a:solidFill>
                <a:latin typeface="Times New Roman"/>
                <a:cs typeface="Times New Roman"/>
              </a:rPr>
              <a:t>products </a:t>
            </a:r>
            <a:r>
              <a:rPr sz="24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at</a:t>
            </a:r>
            <a:r>
              <a:rPr sz="2400" i="1" spc="4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Olist</a:t>
            </a:r>
            <a:endParaRPr sz="2400" dirty="0">
              <a:latin typeface="Times New Roman"/>
              <a:cs typeface="Times New Roman"/>
            </a:endParaRPr>
          </a:p>
          <a:p>
            <a:pPr marL="12700" marR="218440">
              <a:lnSpc>
                <a:spcPts val="2590"/>
              </a:lnSpc>
              <a:spcBef>
                <a:spcPts val="185"/>
              </a:spcBef>
            </a:pPr>
            <a:r>
              <a:rPr sz="24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warehouse </a:t>
            </a:r>
            <a:r>
              <a:rPr sz="2400" i="1" spc="30" dirty="0">
                <a:solidFill>
                  <a:srgbClr val="252525"/>
                </a:solidFill>
                <a:latin typeface="Times New Roman"/>
                <a:cs typeface="Times New Roman"/>
              </a:rPr>
              <a:t>into </a:t>
            </a:r>
            <a:r>
              <a:rPr sz="24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five </a:t>
            </a:r>
            <a:r>
              <a:rPr sz="2400" i="1" spc="30" dirty="0">
                <a:solidFill>
                  <a:srgbClr val="252525"/>
                </a:solidFill>
                <a:latin typeface="Times New Roman"/>
                <a:cs typeface="Times New Roman"/>
              </a:rPr>
              <a:t>different </a:t>
            </a:r>
            <a:r>
              <a:rPr sz="24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categories </a:t>
            </a:r>
            <a:r>
              <a:rPr sz="2400" i="1" spc="30" dirty="0">
                <a:solidFill>
                  <a:srgbClr val="252525"/>
                </a:solidFill>
                <a:latin typeface="Times New Roman"/>
                <a:cs typeface="Times New Roman"/>
              </a:rPr>
              <a:t>using </a:t>
            </a:r>
            <a:r>
              <a:rPr sz="2400" i="1" spc="-15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i="1" spc="-145" dirty="0">
                <a:solidFill>
                  <a:srgbClr val="252525"/>
                </a:solidFill>
                <a:latin typeface="Times New Roman"/>
                <a:cs typeface="Times New Roman"/>
              </a:rPr>
              <a:t>RFM </a:t>
            </a:r>
            <a:r>
              <a:rPr sz="2400" i="1" spc="-30" dirty="0">
                <a:solidFill>
                  <a:srgbClr val="252525"/>
                </a:solidFill>
                <a:latin typeface="Times New Roman"/>
                <a:cs typeface="Times New Roman"/>
              </a:rPr>
              <a:t>score </a:t>
            </a:r>
            <a:r>
              <a:rPr sz="2400" i="1" spc="40" dirty="0">
                <a:solidFill>
                  <a:srgbClr val="252525"/>
                </a:solidFill>
                <a:latin typeface="Times New Roman"/>
                <a:cs typeface="Times New Roman"/>
              </a:rPr>
              <a:t>assignment </a:t>
            </a:r>
            <a:r>
              <a:rPr sz="2400" i="1" spc="30" dirty="0">
                <a:solidFill>
                  <a:srgbClr val="252525"/>
                </a:solidFill>
                <a:latin typeface="Times New Roman"/>
                <a:cs typeface="Times New Roman"/>
              </a:rPr>
              <a:t>method.  </a:t>
            </a:r>
            <a:r>
              <a:rPr sz="24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Ranging </a:t>
            </a:r>
            <a:r>
              <a:rPr sz="2400" i="1" spc="35" dirty="0">
                <a:solidFill>
                  <a:srgbClr val="252525"/>
                </a:solidFill>
                <a:latin typeface="Times New Roman"/>
                <a:cs typeface="Times New Roman"/>
              </a:rPr>
              <a:t>from </a:t>
            </a:r>
            <a:r>
              <a:rPr sz="2400" i="1" spc="-70" dirty="0">
                <a:solidFill>
                  <a:srgbClr val="252525"/>
                </a:solidFill>
                <a:latin typeface="Times New Roman"/>
                <a:cs typeface="Times New Roman"/>
              </a:rPr>
              <a:t>1-4 </a:t>
            </a:r>
            <a:r>
              <a:rPr sz="2400" i="1" spc="65" dirty="0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sz="2400" i="1" spc="1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i="1" spc="20" dirty="0">
                <a:solidFill>
                  <a:srgbClr val="252525"/>
                </a:solidFill>
                <a:latin typeface="Times New Roman"/>
                <a:cs typeface="Times New Roman"/>
              </a:rPr>
              <a:t>highest </a:t>
            </a:r>
            <a:r>
              <a:rPr sz="2400" i="1" spc="30" dirty="0">
                <a:solidFill>
                  <a:srgbClr val="252525"/>
                </a:solidFill>
                <a:latin typeface="Times New Roman"/>
                <a:cs typeface="Times New Roman"/>
              </a:rPr>
              <a:t>number </a:t>
            </a:r>
            <a:r>
              <a:rPr sz="24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corresponding </a:t>
            </a:r>
            <a:r>
              <a:rPr sz="2400" i="1" spc="65" dirty="0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sz="2400" i="1" spc="1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i="1" spc="20" dirty="0">
                <a:solidFill>
                  <a:srgbClr val="252525"/>
                </a:solidFill>
                <a:latin typeface="Times New Roman"/>
                <a:cs typeface="Times New Roman"/>
              </a:rPr>
              <a:t>best </a:t>
            </a:r>
            <a:r>
              <a:rPr sz="2400" i="1" spc="-30" dirty="0">
                <a:solidFill>
                  <a:srgbClr val="252525"/>
                </a:solidFill>
                <a:latin typeface="Times New Roman"/>
                <a:cs typeface="Times New Roman"/>
              </a:rPr>
              <a:t>score on  </a:t>
            </a:r>
            <a:r>
              <a:rPr sz="2400" i="1" spc="1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i="1" spc="-145" dirty="0">
                <a:solidFill>
                  <a:srgbClr val="252525"/>
                </a:solidFill>
                <a:latin typeface="Times New Roman"/>
                <a:cs typeface="Times New Roman"/>
              </a:rPr>
              <a:t>RFM</a:t>
            </a:r>
            <a:r>
              <a:rPr sz="2400" i="1" spc="2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45" dirty="0">
                <a:solidFill>
                  <a:srgbClr val="252525"/>
                </a:solidFill>
                <a:latin typeface="Times New Roman"/>
                <a:cs typeface="Times New Roman"/>
              </a:rPr>
              <a:t>scale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i="1" spc="-130" dirty="0">
                <a:solidFill>
                  <a:srgbClr val="252525"/>
                </a:solidFill>
                <a:latin typeface="Times New Roman"/>
                <a:cs typeface="Times New Roman"/>
              </a:rPr>
              <a:t>I </a:t>
            </a:r>
            <a:r>
              <a:rPr sz="2400" i="1" spc="15" dirty="0">
                <a:solidFill>
                  <a:srgbClr val="252525"/>
                </a:solidFill>
                <a:latin typeface="Times New Roman"/>
                <a:cs typeface="Times New Roman"/>
              </a:rPr>
              <a:t>got the following </a:t>
            </a:r>
            <a:r>
              <a:rPr sz="2400" i="1" spc="20" dirty="0">
                <a:solidFill>
                  <a:srgbClr val="252525"/>
                </a:solidFill>
                <a:latin typeface="Times New Roman"/>
                <a:cs typeface="Times New Roman"/>
              </a:rPr>
              <a:t>product</a:t>
            </a:r>
            <a:r>
              <a:rPr sz="2400" i="1" spc="3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categories: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sz="2400" i="1" spc="-175" dirty="0">
                <a:solidFill>
                  <a:srgbClr val="252525"/>
                </a:solidFill>
                <a:latin typeface="Times New Roman"/>
                <a:cs typeface="Times New Roman"/>
              </a:rPr>
              <a:t>1. </a:t>
            </a:r>
            <a:r>
              <a:rPr sz="2400" i="1" spc="35" dirty="0">
                <a:solidFill>
                  <a:srgbClr val="252525"/>
                </a:solidFill>
                <a:latin typeface="Times New Roman"/>
                <a:cs typeface="Times New Roman"/>
              </a:rPr>
              <a:t>Superhit</a:t>
            </a:r>
            <a:r>
              <a:rPr sz="2400" i="1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52525"/>
                </a:solidFill>
                <a:latin typeface="Times New Roman"/>
                <a:cs typeface="Times New Roman"/>
              </a:rPr>
              <a:t>Products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</a:pPr>
            <a:r>
              <a:rPr sz="2400" i="1" spc="-80" dirty="0">
                <a:solidFill>
                  <a:srgbClr val="252525"/>
                </a:solidFill>
                <a:latin typeface="Times New Roman"/>
                <a:cs typeface="Times New Roman"/>
              </a:rPr>
              <a:t>2 </a:t>
            </a:r>
            <a:r>
              <a:rPr sz="2400" i="1" spc="-25" dirty="0">
                <a:solidFill>
                  <a:srgbClr val="252525"/>
                </a:solidFill>
                <a:latin typeface="Times New Roman"/>
                <a:cs typeface="Times New Roman"/>
              </a:rPr>
              <a:t>.Average </a:t>
            </a:r>
            <a:r>
              <a:rPr sz="2400" i="1" spc="-35" dirty="0">
                <a:solidFill>
                  <a:srgbClr val="252525"/>
                </a:solidFill>
                <a:latin typeface="Times New Roman"/>
                <a:cs typeface="Times New Roman"/>
              </a:rPr>
              <a:t>Sale</a:t>
            </a:r>
            <a:r>
              <a:rPr sz="2400" i="1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52525"/>
                </a:solidFill>
                <a:latin typeface="Times New Roman"/>
                <a:cs typeface="Times New Roman"/>
              </a:rPr>
              <a:t>Products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595"/>
              </a:lnSpc>
            </a:pPr>
            <a:r>
              <a:rPr sz="2400" i="1" spc="-40" dirty="0">
                <a:solidFill>
                  <a:srgbClr val="252525"/>
                </a:solidFill>
                <a:latin typeface="Times New Roman"/>
                <a:cs typeface="Times New Roman"/>
              </a:rPr>
              <a:t>3. </a:t>
            </a:r>
            <a:r>
              <a:rPr sz="24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Costly</a:t>
            </a:r>
            <a:r>
              <a:rPr sz="2400" i="1" spc="3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52525"/>
                </a:solidFill>
                <a:latin typeface="Times New Roman"/>
                <a:cs typeface="Times New Roman"/>
              </a:rPr>
              <a:t>Products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595"/>
              </a:lnSpc>
            </a:pPr>
            <a:r>
              <a:rPr sz="2400" i="1" spc="-30" dirty="0">
                <a:solidFill>
                  <a:srgbClr val="252525"/>
                </a:solidFill>
                <a:latin typeface="Times New Roman"/>
                <a:cs typeface="Times New Roman"/>
              </a:rPr>
              <a:t>4 </a:t>
            </a:r>
            <a:r>
              <a:rPr sz="2400" i="1" spc="-20" dirty="0">
                <a:solidFill>
                  <a:srgbClr val="252525"/>
                </a:solidFill>
                <a:latin typeface="Times New Roman"/>
                <a:cs typeface="Times New Roman"/>
              </a:rPr>
              <a:t>.Fast </a:t>
            </a:r>
            <a:r>
              <a:rPr sz="24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Moving </a:t>
            </a:r>
            <a:r>
              <a:rPr sz="2400" i="1" spc="-30" dirty="0">
                <a:solidFill>
                  <a:srgbClr val="252525"/>
                </a:solidFill>
                <a:latin typeface="Times New Roman"/>
                <a:cs typeface="Times New Roman"/>
              </a:rPr>
              <a:t>Average </a:t>
            </a:r>
            <a:r>
              <a:rPr sz="2400" i="1" spc="-75" dirty="0">
                <a:solidFill>
                  <a:srgbClr val="252525"/>
                </a:solidFill>
                <a:latin typeface="Times New Roman"/>
                <a:cs typeface="Times New Roman"/>
              </a:rPr>
              <a:t>Price</a:t>
            </a:r>
            <a:r>
              <a:rPr sz="2400" i="1" spc="3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52525"/>
                </a:solidFill>
                <a:latin typeface="Times New Roman"/>
                <a:cs typeface="Times New Roman"/>
              </a:rPr>
              <a:t>Products</a:t>
            </a:r>
            <a:endParaRPr sz="2400" dirty="0">
              <a:latin typeface="Times New Roman"/>
              <a:cs typeface="Times New Roman"/>
            </a:endParaRPr>
          </a:p>
          <a:p>
            <a:pPr marL="319405" indent="-307340">
              <a:lnSpc>
                <a:spcPts val="2590"/>
              </a:lnSpc>
              <a:buAutoNum type="arabicPeriod" startAt="5"/>
              <a:tabLst>
                <a:tab pos="320040" algn="l"/>
              </a:tabLst>
            </a:pPr>
            <a:r>
              <a:rPr sz="24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Hardly </a:t>
            </a:r>
            <a:r>
              <a:rPr sz="2400" i="1" spc="25" dirty="0">
                <a:solidFill>
                  <a:srgbClr val="252525"/>
                </a:solidFill>
                <a:latin typeface="Times New Roman"/>
                <a:cs typeface="Times New Roman"/>
              </a:rPr>
              <a:t>Any </a:t>
            </a:r>
            <a:r>
              <a:rPr sz="2400" i="1" spc="-35" dirty="0">
                <a:solidFill>
                  <a:srgbClr val="252525"/>
                </a:solidFill>
                <a:latin typeface="Times New Roman"/>
                <a:cs typeface="Times New Roman"/>
              </a:rPr>
              <a:t>Sale</a:t>
            </a:r>
            <a:r>
              <a:rPr sz="2400" i="1" spc="4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52525"/>
                </a:solidFill>
                <a:latin typeface="Times New Roman"/>
                <a:cs typeface="Times New Roman"/>
              </a:rPr>
              <a:t>Products</a:t>
            </a:r>
            <a:endParaRPr sz="2400" dirty="0">
              <a:latin typeface="Times New Roman"/>
              <a:cs typeface="Times New Roman"/>
            </a:endParaRPr>
          </a:p>
          <a:p>
            <a:pPr marL="330200" indent="-318135">
              <a:lnSpc>
                <a:spcPts val="2735"/>
              </a:lnSpc>
              <a:buAutoNum type="arabicPeriod" startAt="5"/>
              <a:tabLst>
                <a:tab pos="330835" algn="l"/>
              </a:tabLst>
            </a:pPr>
            <a:r>
              <a:rPr sz="2400" i="1" spc="25" dirty="0">
                <a:solidFill>
                  <a:srgbClr val="252525"/>
                </a:solidFill>
                <a:latin typeface="Times New Roman"/>
                <a:cs typeface="Times New Roman"/>
              </a:rPr>
              <a:t>Infrequent</a:t>
            </a:r>
            <a:r>
              <a:rPr sz="2400" i="1" spc="1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52525"/>
                </a:solidFill>
                <a:latin typeface="Times New Roman"/>
                <a:cs typeface="Times New Roman"/>
              </a:rPr>
              <a:t>Products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78008" y="533400"/>
            <a:ext cx="491083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0" spc="-15" dirty="0">
                <a:latin typeface="Carlito"/>
                <a:cs typeface="Carlito"/>
              </a:rPr>
              <a:t>Step </a:t>
            </a:r>
            <a:r>
              <a:rPr sz="3600" b="1" i="0" dirty="0">
                <a:latin typeface="Carlito"/>
                <a:cs typeface="Carlito"/>
              </a:rPr>
              <a:t>6: RFM</a:t>
            </a:r>
            <a:r>
              <a:rPr sz="3600" b="1" i="0" spc="-85" dirty="0">
                <a:latin typeface="Carlito"/>
                <a:cs typeface="Carlito"/>
              </a:rPr>
              <a:t> </a:t>
            </a:r>
            <a:r>
              <a:rPr sz="3600" b="1" i="0" spc="-5" dirty="0">
                <a:latin typeface="Carlito"/>
                <a:cs typeface="Carlito"/>
              </a:rPr>
              <a:t>Modelling</a:t>
            </a:r>
            <a:endParaRPr sz="3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260842" y="1495120"/>
            <a:ext cx="3091815" cy="356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Arial"/>
                <a:cs typeface="Arial"/>
              </a:rPr>
              <a:t>Observation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Arial"/>
              <a:cs typeface="Arial"/>
            </a:endParaRPr>
          </a:p>
          <a:p>
            <a:pPr marL="36830" marR="28575" algn="ctr">
              <a:lnSpc>
                <a:spcPts val="1760"/>
              </a:lnSpc>
              <a:spcBef>
                <a:spcPts val="5"/>
              </a:spcBef>
            </a:pPr>
            <a:r>
              <a:rPr sz="1800" spc="-145" dirty="0">
                <a:latin typeface="Arial"/>
                <a:cs typeface="Arial"/>
              </a:rPr>
              <a:t>There </a:t>
            </a:r>
            <a:r>
              <a:rPr sz="1800" spc="-160" dirty="0">
                <a:latin typeface="Arial"/>
                <a:cs typeface="Arial"/>
              </a:rPr>
              <a:t>is </a:t>
            </a:r>
            <a:r>
              <a:rPr sz="1800" spc="-125" dirty="0">
                <a:latin typeface="Arial"/>
                <a:cs typeface="Arial"/>
              </a:rPr>
              <a:t>almost </a:t>
            </a:r>
            <a:r>
              <a:rPr sz="1800" spc="-70" dirty="0">
                <a:latin typeface="Arial"/>
                <a:cs typeface="Arial"/>
              </a:rPr>
              <a:t>equal </a:t>
            </a:r>
            <a:r>
              <a:rPr sz="1800" spc="-80" dirty="0">
                <a:latin typeface="Arial"/>
                <a:cs typeface="Arial"/>
              </a:rPr>
              <a:t>proportions 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65" dirty="0">
                <a:latin typeface="Arial"/>
                <a:cs typeface="Arial"/>
              </a:rPr>
              <a:t>average </a:t>
            </a:r>
            <a:r>
              <a:rPr sz="1800" spc="-105" dirty="0">
                <a:latin typeface="Arial"/>
                <a:cs typeface="Arial"/>
              </a:rPr>
              <a:t>sale </a:t>
            </a:r>
            <a:r>
              <a:rPr sz="1800" spc="-80" dirty="0">
                <a:latin typeface="Arial"/>
                <a:cs typeface="Arial"/>
              </a:rPr>
              <a:t>and infrequent  </a:t>
            </a:r>
            <a:r>
              <a:rPr sz="1800" spc="-95" dirty="0">
                <a:latin typeface="Arial"/>
                <a:cs typeface="Arial"/>
              </a:rPr>
              <a:t>cheap </a:t>
            </a:r>
            <a:r>
              <a:rPr sz="1800" spc="-114" dirty="0">
                <a:latin typeface="Arial"/>
                <a:cs typeface="Arial"/>
              </a:rPr>
              <a:t>products. </a:t>
            </a:r>
            <a:r>
              <a:rPr sz="1800" spc="-175" dirty="0">
                <a:latin typeface="Arial"/>
                <a:cs typeface="Arial"/>
              </a:rPr>
              <a:t>They </a:t>
            </a:r>
            <a:r>
              <a:rPr sz="1800" spc="-140" dirty="0">
                <a:latin typeface="Arial"/>
                <a:cs typeface="Arial"/>
              </a:rPr>
              <a:t>make </a:t>
            </a:r>
            <a:r>
              <a:rPr sz="1800" spc="-114" dirty="0">
                <a:latin typeface="Arial"/>
                <a:cs typeface="Arial"/>
              </a:rPr>
              <a:t>up  </a:t>
            </a:r>
            <a:r>
              <a:rPr sz="1800" spc="-45" dirty="0">
                <a:latin typeface="Arial"/>
                <a:cs typeface="Arial"/>
              </a:rPr>
              <a:t>approx. </a:t>
            </a:r>
            <a:r>
              <a:rPr sz="1800" spc="-40" dirty="0">
                <a:latin typeface="Arial"/>
                <a:cs typeface="Arial"/>
              </a:rPr>
              <a:t>50%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inventory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 dirty="0">
              <a:latin typeface="Arial"/>
              <a:cs typeface="Arial"/>
            </a:endParaRPr>
          </a:p>
          <a:p>
            <a:pPr marL="132715" marR="125095" indent="635" algn="ctr">
              <a:lnSpc>
                <a:spcPct val="81700"/>
              </a:lnSpc>
            </a:pPr>
            <a:r>
              <a:rPr sz="1800" spc="-110" dirty="0">
                <a:latin typeface="Arial"/>
                <a:cs typeface="Arial"/>
              </a:rPr>
              <a:t>Superhit </a:t>
            </a:r>
            <a:r>
              <a:rPr sz="1800" spc="-150" dirty="0">
                <a:latin typeface="Arial"/>
                <a:cs typeface="Arial"/>
              </a:rPr>
              <a:t>Products </a:t>
            </a:r>
            <a:r>
              <a:rPr sz="1800" spc="-75" dirty="0">
                <a:latin typeface="Arial"/>
                <a:cs typeface="Arial"/>
              </a:rPr>
              <a:t>and </a:t>
            </a:r>
            <a:r>
              <a:rPr sz="1800" spc="-130" dirty="0">
                <a:latin typeface="Arial"/>
                <a:cs typeface="Arial"/>
              </a:rPr>
              <a:t>Fast-  </a:t>
            </a:r>
            <a:r>
              <a:rPr sz="1800" spc="-125" dirty="0">
                <a:latin typeface="Arial"/>
                <a:cs typeface="Arial"/>
              </a:rPr>
              <a:t>moving </a:t>
            </a:r>
            <a:r>
              <a:rPr sz="1800" spc="-65" dirty="0">
                <a:latin typeface="Arial"/>
                <a:cs typeface="Arial"/>
              </a:rPr>
              <a:t>average price </a:t>
            </a:r>
            <a:r>
              <a:rPr sz="1800" spc="-114" dirty="0">
                <a:latin typeface="Arial"/>
                <a:cs typeface="Arial"/>
              </a:rPr>
              <a:t>products  </a:t>
            </a:r>
            <a:r>
              <a:rPr sz="1800" spc="-140" dirty="0">
                <a:latin typeface="Arial"/>
                <a:cs typeface="Arial"/>
              </a:rPr>
              <a:t>account </a:t>
            </a:r>
            <a:r>
              <a:rPr sz="1800" spc="-15" dirty="0">
                <a:latin typeface="Arial"/>
                <a:cs typeface="Arial"/>
              </a:rPr>
              <a:t>for </a:t>
            </a:r>
            <a:r>
              <a:rPr sz="1800" spc="-40" dirty="0">
                <a:latin typeface="Arial"/>
                <a:cs typeface="Arial"/>
              </a:rPr>
              <a:t>25%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inventory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Arial"/>
              <a:cs typeface="Arial"/>
            </a:endParaRPr>
          </a:p>
          <a:p>
            <a:pPr marL="12700" marR="5080" algn="ctr">
              <a:lnSpc>
                <a:spcPts val="1760"/>
              </a:lnSpc>
            </a:pPr>
            <a:r>
              <a:rPr sz="1800" spc="-40" dirty="0">
                <a:latin typeface="Arial"/>
                <a:cs typeface="Arial"/>
              </a:rPr>
              <a:t>Hardly </a:t>
            </a:r>
            <a:r>
              <a:rPr sz="1800" spc="-90" dirty="0">
                <a:latin typeface="Arial"/>
                <a:cs typeface="Arial"/>
              </a:rPr>
              <a:t>any </a:t>
            </a:r>
            <a:r>
              <a:rPr sz="1800" spc="-105" dirty="0">
                <a:latin typeface="Arial"/>
                <a:cs typeface="Arial"/>
              </a:rPr>
              <a:t>Sale </a:t>
            </a:r>
            <a:r>
              <a:rPr sz="1800" spc="-110" dirty="0">
                <a:latin typeface="Arial"/>
                <a:cs typeface="Arial"/>
              </a:rPr>
              <a:t>products </a:t>
            </a:r>
            <a:r>
              <a:rPr sz="1800" spc="-140" dirty="0">
                <a:latin typeface="Arial"/>
                <a:cs typeface="Arial"/>
              </a:rPr>
              <a:t>account  </a:t>
            </a:r>
            <a:r>
              <a:rPr sz="1800" spc="-15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1 </a:t>
            </a:r>
            <a:r>
              <a:rPr sz="1800" spc="-110" dirty="0">
                <a:latin typeface="Arial"/>
                <a:cs typeface="Arial"/>
              </a:rPr>
              <a:t>out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70" dirty="0">
                <a:latin typeface="Arial"/>
                <a:cs typeface="Arial"/>
              </a:rPr>
              <a:t>every </a:t>
            </a:r>
            <a:r>
              <a:rPr sz="1800" spc="-10" dirty="0">
                <a:latin typeface="Arial"/>
                <a:cs typeface="Arial"/>
              </a:rPr>
              <a:t>6 </a:t>
            </a:r>
            <a:r>
              <a:rPr sz="1800" spc="-110" dirty="0">
                <a:latin typeface="Arial"/>
                <a:cs typeface="Arial"/>
              </a:rPr>
              <a:t>products </a:t>
            </a:r>
            <a:r>
              <a:rPr sz="1800" spc="-114" dirty="0">
                <a:latin typeface="Arial"/>
                <a:cs typeface="Arial"/>
              </a:rPr>
              <a:t>in  </a:t>
            </a:r>
            <a:r>
              <a:rPr sz="1800" spc="-11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inventory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" y="114299"/>
            <a:ext cx="7101712" cy="6200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216" y="1470736"/>
            <a:ext cx="10331450" cy="46774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4"/>
              </a:spcBef>
            </a:pPr>
            <a:r>
              <a:rPr sz="2800" i="1" spc="-30" dirty="0">
                <a:solidFill>
                  <a:srgbClr val="252525"/>
                </a:solidFill>
                <a:latin typeface="Times New Roman"/>
                <a:cs typeface="Times New Roman"/>
              </a:rPr>
              <a:t>OList </a:t>
            </a:r>
            <a:r>
              <a:rPr sz="28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800" i="1" spc="-60" dirty="0">
                <a:solidFill>
                  <a:srgbClr val="252525"/>
                </a:solidFill>
                <a:latin typeface="Times New Roman"/>
                <a:cs typeface="Times New Roman"/>
              </a:rPr>
              <a:t>an </a:t>
            </a:r>
            <a:r>
              <a:rPr sz="2800" i="1" spc="-25" dirty="0">
                <a:solidFill>
                  <a:srgbClr val="252525"/>
                </a:solidFill>
                <a:latin typeface="Times New Roman"/>
                <a:cs typeface="Times New Roman"/>
              </a:rPr>
              <a:t>e-commerce </a:t>
            </a:r>
            <a:r>
              <a:rPr sz="28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company </a:t>
            </a:r>
            <a:r>
              <a:rPr sz="2800" i="1" spc="45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8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800" i="1" spc="-30" dirty="0">
                <a:solidFill>
                  <a:srgbClr val="252525"/>
                </a:solidFill>
                <a:latin typeface="Times New Roman"/>
                <a:cs typeface="Times New Roman"/>
              </a:rPr>
              <a:t>facing </a:t>
            </a:r>
            <a:r>
              <a:rPr sz="28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some </a:t>
            </a:r>
            <a:r>
              <a:rPr sz="28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losses </a:t>
            </a:r>
            <a:r>
              <a:rPr sz="28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recently  </a:t>
            </a:r>
            <a:r>
              <a:rPr sz="2800" i="1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800" i="1" spc="50" dirty="0">
                <a:solidFill>
                  <a:srgbClr val="252525"/>
                </a:solidFill>
                <a:latin typeface="Times New Roman"/>
                <a:cs typeface="Times New Roman"/>
              </a:rPr>
              <a:t>they want </a:t>
            </a:r>
            <a:r>
              <a:rPr sz="28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800" i="1" spc="-30" dirty="0">
                <a:solidFill>
                  <a:srgbClr val="252525"/>
                </a:solidFill>
                <a:latin typeface="Times New Roman"/>
                <a:cs typeface="Times New Roman"/>
              </a:rPr>
              <a:t>manage </a:t>
            </a:r>
            <a:r>
              <a:rPr sz="28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their </a:t>
            </a:r>
            <a:r>
              <a:rPr sz="2800" i="1" spc="40" dirty="0">
                <a:solidFill>
                  <a:srgbClr val="252525"/>
                </a:solidFill>
                <a:latin typeface="Times New Roman"/>
                <a:cs typeface="Times New Roman"/>
              </a:rPr>
              <a:t>inventory </a:t>
            </a:r>
            <a:r>
              <a:rPr sz="2800" i="1" spc="30" dirty="0">
                <a:solidFill>
                  <a:srgbClr val="252525"/>
                </a:solidFill>
                <a:latin typeface="Times New Roman"/>
                <a:cs typeface="Times New Roman"/>
              </a:rPr>
              <a:t>very </a:t>
            </a:r>
            <a:r>
              <a:rPr sz="28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well </a:t>
            </a:r>
            <a:r>
              <a:rPr sz="2800" i="1" spc="-35" dirty="0">
                <a:solidFill>
                  <a:srgbClr val="252525"/>
                </a:solidFill>
                <a:latin typeface="Times New Roman"/>
                <a:cs typeface="Times New Roman"/>
              </a:rPr>
              <a:t>so </a:t>
            </a:r>
            <a:r>
              <a:rPr sz="2800" i="1" spc="-50" dirty="0">
                <a:solidFill>
                  <a:srgbClr val="252525"/>
                </a:solidFill>
                <a:latin typeface="Times New Roman"/>
                <a:cs typeface="Times New Roman"/>
              </a:rPr>
              <a:t>as </a:t>
            </a:r>
            <a:r>
              <a:rPr sz="28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800" i="1" spc="-40" dirty="0">
                <a:solidFill>
                  <a:srgbClr val="252525"/>
                </a:solidFill>
                <a:latin typeface="Times New Roman"/>
                <a:cs typeface="Times New Roman"/>
              </a:rPr>
              <a:t>reduce </a:t>
            </a:r>
            <a:r>
              <a:rPr sz="2800" i="1" spc="20" dirty="0">
                <a:solidFill>
                  <a:srgbClr val="252525"/>
                </a:solidFill>
                <a:latin typeface="Times New Roman"/>
                <a:cs typeface="Times New Roman"/>
              </a:rPr>
              <a:t>any  </a:t>
            </a:r>
            <a:r>
              <a:rPr sz="28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unnecessary costs </a:t>
            </a:r>
            <a:r>
              <a:rPr sz="2800" i="1" spc="45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800" i="1" spc="50" dirty="0">
                <a:solidFill>
                  <a:srgbClr val="252525"/>
                </a:solidFill>
                <a:latin typeface="Times New Roman"/>
                <a:cs typeface="Times New Roman"/>
              </a:rPr>
              <a:t>they </a:t>
            </a:r>
            <a:r>
              <a:rPr sz="2800" i="1" spc="40" dirty="0">
                <a:solidFill>
                  <a:srgbClr val="252525"/>
                </a:solidFill>
                <a:latin typeface="Times New Roman"/>
                <a:cs typeface="Times New Roman"/>
              </a:rPr>
              <a:t>might </a:t>
            </a:r>
            <a:r>
              <a:rPr sz="2800" i="1" spc="-90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800" i="1" spc="1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i="1" spc="-25" dirty="0">
                <a:solidFill>
                  <a:srgbClr val="252525"/>
                </a:solidFill>
                <a:latin typeface="Times New Roman"/>
                <a:cs typeface="Times New Roman"/>
              </a:rPr>
              <a:t>bearing.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 marR="628015">
              <a:lnSpc>
                <a:spcPts val="3030"/>
              </a:lnSpc>
            </a:pPr>
            <a:r>
              <a:rPr sz="2800" i="1" spc="-155" dirty="0">
                <a:solidFill>
                  <a:srgbClr val="252525"/>
                </a:solidFill>
                <a:latin typeface="Times New Roman"/>
                <a:cs typeface="Times New Roman"/>
              </a:rPr>
              <a:t>I </a:t>
            </a:r>
            <a:r>
              <a:rPr sz="28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will </a:t>
            </a:r>
            <a:r>
              <a:rPr sz="2800" i="1" spc="-90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8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managing </a:t>
            </a:r>
            <a:r>
              <a:rPr sz="28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800" i="1" spc="40" dirty="0">
                <a:solidFill>
                  <a:srgbClr val="252525"/>
                </a:solidFill>
                <a:latin typeface="Times New Roman"/>
                <a:cs typeface="Times New Roman"/>
              </a:rPr>
              <a:t>inventory </a:t>
            </a:r>
            <a:r>
              <a:rPr sz="28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cost </a:t>
            </a:r>
            <a:r>
              <a:rPr sz="2800" i="1" spc="-3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800" i="1" spc="45" dirty="0">
                <a:solidFill>
                  <a:srgbClr val="252525"/>
                </a:solidFill>
                <a:latin typeface="Times New Roman"/>
                <a:cs typeface="Times New Roman"/>
              </a:rPr>
              <a:t>this </a:t>
            </a:r>
            <a:r>
              <a:rPr sz="28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e-commerce </a:t>
            </a:r>
            <a:r>
              <a:rPr sz="28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company  </a:t>
            </a:r>
            <a:r>
              <a:rPr sz="2800" i="1" spc="-65" dirty="0">
                <a:solidFill>
                  <a:srgbClr val="252525"/>
                </a:solidFill>
                <a:latin typeface="Times New Roman"/>
                <a:cs typeface="Times New Roman"/>
              </a:rPr>
              <a:t>called</a:t>
            </a:r>
            <a:r>
              <a:rPr sz="2800" i="1" spc="1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252525"/>
                </a:solidFill>
                <a:latin typeface="Times New Roman"/>
                <a:cs typeface="Times New Roman"/>
              </a:rPr>
              <a:t>OList.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 marR="309880">
              <a:lnSpc>
                <a:spcPct val="90000"/>
              </a:lnSpc>
            </a:pPr>
            <a:r>
              <a:rPr sz="2800" i="1" spc="-13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800" i="1" spc="45" dirty="0">
                <a:solidFill>
                  <a:srgbClr val="252525"/>
                </a:solidFill>
                <a:latin typeface="Times New Roman"/>
                <a:cs typeface="Times New Roman"/>
              </a:rPr>
              <a:t>this </a:t>
            </a:r>
            <a:r>
              <a:rPr sz="2800" i="1" dirty="0">
                <a:solidFill>
                  <a:srgbClr val="252525"/>
                </a:solidFill>
                <a:latin typeface="Times New Roman"/>
                <a:cs typeface="Times New Roman"/>
              </a:rPr>
              <a:t>purpose </a:t>
            </a:r>
            <a:r>
              <a:rPr sz="2800" i="1" spc="-155" dirty="0">
                <a:solidFill>
                  <a:srgbClr val="252525"/>
                </a:solidFill>
                <a:latin typeface="Times New Roman"/>
                <a:cs typeface="Times New Roman"/>
              </a:rPr>
              <a:t>I </a:t>
            </a:r>
            <a:r>
              <a:rPr sz="28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will </a:t>
            </a:r>
            <a:r>
              <a:rPr sz="2800" i="1" spc="45" dirty="0">
                <a:solidFill>
                  <a:srgbClr val="252525"/>
                </a:solidFill>
                <a:latin typeface="Times New Roman"/>
                <a:cs typeface="Times New Roman"/>
              </a:rPr>
              <a:t>identify </a:t>
            </a:r>
            <a:r>
              <a:rPr sz="28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top </a:t>
            </a:r>
            <a:r>
              <a:rPr sz="2800" i="1" spc="20" dirty="0">
                <a:solidFill>
                  <a:srgbClr val="252525"/>
                </a:solidFill>
                <a:latin typeface="Times New Roman"/>
                <a:cs typeface="Times New Roman"/>
              </a:rPr>
              <a:t>products </a:t>
            </a:r>
            <a:r>
              <a:rPr sz="2800" i="1" spc="45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800" i="1" spc="15" dirty="0">
                <a:solidFill>
                  <a:srgbClr val="252525"/>
                </a:solidFill>
                <a:latin typeface="Times New Roman"/>
                <a:cs typeface="Times New Roman"/>
              </a:rPr>
              <a:t>contribute </a:t>
            </a:r>
            <a:r>
              <a:rPr sz="28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8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the  </a:t>
            </a:r>
            <a:r>
              <a:rPr sz="28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revenue </a:t>
            </a:r>
            <a:r>
              <a:rPr sz="2800" i="1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800" i="1" spc="-45" dirty="0">
                <a:solidFill>
                  <a:srgbClr val="252525"/>
                </a:solidFill>
                <a:latin typeface="Times New Roman"/>
                <a:cs typeface="Times New Roman"/>
              </a:rPr>
              <a:t>also </a:t>
            </a:r>
            <a:r>
              <a:rPr sz="28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use </a:t>
            </a:r>
            <a:r>
              <a:rPr sz="2800" i="1" spc="30" dirty="0">
                <a:solidFill>
                  <a:srgbClr val="252525"/>
                </a:solidFill>
                <a:latin typeface="Times New Roman"/>
                <a:cs typeface="Times New Roman"/>
              </a:rPr>
              <a:t>market </a:t>
            </a:r>
            <a:r>
              <a:rPr sz="2800" i="1" spc="15" dirty="0">
                <a:solidFill>
                  <a:srgbClr val="252525"/>
                </a:solidFill>
                <a:latin typeface="Times New Roman"/>
                <a:cs typeface="Times New Roman"/>
              </a:rPr>
              <a:t>basket </a:t>
            </a:r>
            <a:r>
              <a:rPr sz="28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analysis </a:t>
            </a:r>
            <a:r>
              <a:rPr sz="2800" i="1" spc="1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8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analyse </a:t>
            </a:r>
            <a:r>
              <a:rPr sz="28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800" i="1" spc="-20" dirty="0">
                <a:solidFill>
                  <a:srgbClr val="252525"/>
                </a:solidFill>
                <a:latin typeface="Times New Roman"/>
                <a:cs typeface="Times New Roman"/>
              </a:rPr>
              <a:t>purchase  </a:t>
            </a:r>
            <a:r>
              <a:rPr sz="2800" i="1" spc="-25" dirty="0">
                <a:solidFill>
                  <a:srgbClr val="252525"/>
                </a:solidFill>
                <a:latin typeface="Times New Roman"/>
                <a:cs typeface="Times New Roman"/>
              </a:rPr>
              <a:t>behavior </a:t>
            </a:r>
            <a:r>
              <a:rPr sz="2800" i="1" spc="-3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8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individual </a:t>
            </a:r>
            <a:r>
              <a:rPr sz="2800" i="1" spc="25" dirty="0">
                <a:solidFill>
                  <a:srgbClr val="252525"/>
                </a:solidFill>
                <a:latin typeface="Times New Roman"/>
                <a:cs typeface="Times New Roman"/>
              </a:rPr>
              <a:t>customers </a:t>
            </a:r>
            <a:r>
              <a:rPr sz="28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800" i="1" spc="25" dirty="0">
                <a:solidFill>
                  <a:srgbClr val="252525"/>
                </a:solidFill>
                <a:latin typeface="Times New Roman"/>
                <a:cs typeface="Times New Roman"/>
              </a:rPr>
              <a:t>estimate </a:t>
            </a:r>
            <a:r>
              <a:rPr sz="2800" i="1" spc="65" dirty="0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sz="28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relative </a:t>
            </a:r>
            <a:r>
              <a:rPr sz="2800" i="1" spc="25" dirty="0">
                <a:solidFill>
                  <a:srgbClr val="252525"/>
                </a:solidFill>
                <a:latin typeface="Times New Roman"/>
                <a:cs typeface="Times New Roman"/>
              </a:rPr>
              <a:t>certainty,  </a:t>
            </a:r>
            <a:r>
              <a:rPr sz="2800" i="1" spc="45" dirty="0">
                <a:solidFill>
                  <a:srgbClr val="252525"/>
                </a:solidFill>
                <a:latin typeface="Times New Roman"/>
                <a:cs typeface="Times New Roman"/>
              </a:rPr>
              <a:t>what </a:t>
            </a:r>
            <a:r>
              <a:rPr sz="2800" i="1" spc="40" dirty="0">
                <a:solidFill>
                  <a:srgbClr val="252525"/>
                </a:solidFill>
                <a:latin typeface="Times New Roman"/>
                <a:cs typeface="Times New Roman"/>
              </a:rPr>
              <a:t>items </a:t>
            </a:r>
            <a:r>
              <a:rPr sz="2800" i="1" spc="-7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8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more </a:t>
            </a:r>
            <a:r>
              <a:rPr sz="28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likely to </a:t>
            </a:r>
            <a:r>
              <a:rPr sz="2800" i="1" spc="-90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8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purchased </a:t>
            </a:r>
            <a:r>
              <a:rPr sz="2800" i="1" spc="20" dirty="0">
                <a:solidFill>
                  <a:srgbClr val="252525"/>
                </a:solidFill>
                <a:latin typeface="Times New Roman"/>
                <a:cs typeface="Times New Roman"/>
              </a:rPr>
              <a:t>individually </a:t>
            </a:r>
            <a:r>
              <a:rPr sz="2800" i="1" spc="-55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2800" i="1" spc="-20" dirty="0">
                <a:solidFill>
                  <a:srgbClr val="252525"/>
                </a:solidFill>
                <a:latin typeface="Times New Roman"/>
                <a:cs typeface="Times New Roman"/>
              </a:rPr>
              <a:t>in  </a:t>
            </a:r>
            <a:r>
              <a:rPr sz="2800" i="1" dirty="0">
                <a:solidFill>
                  <a:srgbClr val="252525"/>
                </a:solidFill>
                <a:latin typeface="Times New Roman"/>
                <a:cs typeface="Times New Roman"/>
              </a:rPr>
              <a:t>combination </a:t>
            </a:r>
            <a:r>
              <a:rPr sz="2800" i="1" spc="65" dirty="0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sz="28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some </a:t>
            </a:r>
            <a:r>
              <a:rPr sz="2800" i="1" dirty="0">
                <a:solidFill>
                  <a:srgbClr val="252525"/>
                </a:solidFill>
                <a:latin typeface="Times New Roman"/>
                <a:cs typeface="Times New Roman"/>
              </a:rPr>
              <a:t>other</a:t>
            </a:r>
            <a:r>
              <a:rPr sz="2800" i="1" spc="5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i="1" spc="20" dirty="0">
                <a:solidFill>
                  <a:srgbClr val="252525"/>
                </a:solidFill>
                <a:latin typeface="Times New Roman"/>
                <a:cs typeface="Times New Roman"/>
              </a:rPr>
              <a:t>products.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8116" y="546176"/>
            <a:ext cx="46662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Britannic Bold" panose="020B0903060703020204" pitchFamily="34" charset="0"/>
                <a:cs typeface="Carlito"/>
              </a:rPr>
              <a:t>Problem</a:t>
            </a:r>
            <a:r>
              <a:rPr sz="3200" b="1" spc="-70" dirty="0">
                <a:latin typeface="Britannic Bold" panose="020B0903060703020204" pitchFamily="34" charset="0"/>
                <a:cs typeface="Carlito"/>
              </a:rPr>
              <a:t> </a:t>
            </a:r>
            <a:r>
              <a:rPr sz="3200" b="1" spc="-10" dirty="0">
                <a:latin typeface="Britannic Bold" panose="020B0903060703020204" pitchFamily="34" charset="0"/>
                <a:cs typeface="Carlito"/>
              </a:rPr>
              <a:t>Statement</a:t>
            </a:r>
            <a:endParaRPr sz="3200" dirty="0">
              <a:latin typeface="Britannic Bold" panose="020B0903060703020204" pitchFamily="34" charset="0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857561"/>
            <a:ext cx="12191999" cy="5282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8719" y="78675"/>
            <a:ext cx="880999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0" spc="-15" dirty="0">
                <a:latin typeface="Britannic Bold" panose="020B0903060703020204" pitchFamily="34" charset="0"/>
                <a:cs typeface="Carlito"/>
              </a:rPr>
              <a:t>Stacked </a:t>
            </a:r>
            <a:r>
              <a:rPr sz="2400" b="1" i="0" dirty="0">
                <a:latin typeface="Britannic Bold" panose="020B0903060703020204" pitchFamily="34" charset="0"/>
                <a:cs typeface="Carlito"/>
              </a:rPr>
              <a:t>Bar </a:t>
            </a:r>
            <a:r>
              <a:rPr sz="2400" b="1" i="0" spc="-5" dirty="0">
                <a:latin typeface="Britannic Bold" panose="020B0903060703020204" pitchFamily="34" charset="0"/>
                <a:cs typeface="Carlito"/>
              </a:rPr>
              <a:t>Chart of </a:t>
            </a:r>
            <a:r>
              <a:rPr sz="2400" b="1" i="0" dirty="0">
                <a:latin typeface="Britannic Bold" panose="020B0903060703020204" pitchFamily="34" charset="0"/>
                <a:cs typeface="Carlito"/>
              </a:rPr>
              <a:t>the </a:t>
            </a:r>
            <a:r>
              <a:rPr sz="2400" b="1" i="0" spc="-10" dirty="0">
                <a:latin typeface="Britannic Bold" panose="020B0903060703020204" pitchFamily="34" charset="0"/>
                <a:cs typeface="Carlito"/>
              </a:rPr>
              <a:t>Product Category </a:t>
            </a:r>
            <a:r>
              <a:rPr sz="2400" b="1" i="0" spc="-5" dirty="0">
                <a:latin typeface="Britannic Bold" panose="020B0903060703020204" pitchFamily="34" charset="0"/>
                <a:cs typeface="Carlito"/>
              </a:rPr>
              <a:t>Depicting </a:t>
            </a:r>
            <a:r>
              <a:rPr sz="2400" b="1" i="0" dirty="0">
                <a:latin typeface="Britannic Bold" panose="020B0903060703020204" pitchFamily="34" charset="0"/>
                <a:cs typeface="Carlito"/>
              </a:rPr>
              <a:t>their </a:t>
            </a:r>
            <a:r>
              <a:rPr sz="2400" b="1" i="0" spc="-10" dirty="0">
                <a:latin typeface="Britannic Bold" panose="020B0903060703020204" pitchFamily="34" charset="0"/>
                <a:cs typeface="Carlito"/>
              </a:rPr>
              <a:t>Product</a:t>
            </a:r>
            <a:r>
              <a:rPr sz="2400" b="1" i="0" spc="-145" dirty="0">
                <a:latin typeface="Britannic Bold" panose="020B0903060703020204" pitchFamily="34" charset="0"/>
                <a:cs typeface="Carlito"/>
              </a:rPr>
              <a:t> </a:t>
            </a:r>
            <a:r>
              <a:rPr sz="2400" b="1" i="0" spc="-30" dirty="0">
                <a:latin typeface="Britannic Bold" panose="020B0903060703020204" pitchFamily="34" charset="0"/>
                <a:cs typeface="Carlito"/>
              </a:rPr>
              <a:t>Type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800" y="316738"/>
            <a:ext cx="35962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latin typeface="Britannic Bold" panose="020B0903060703020204" pitchFamily="34" charset="0"/>
                <a:cs typeface="Carlito"/>
              </a:rPr>
              <a:t>Observation</a:t>
            </a:r>
            <a:endParaRPr sz="4400" dirty="0">
              <a:latin typeface="Britannic Bold" panose="020B0903060703020204" pitchFamily="34" charset="0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287780"/>
            <a:ext cx="9734550" cy="428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2857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latin typeface="Arial"/>
                <a:cs typeface="Arial"/>
              </a:rPr>
              <a:t>It is </a:t>
            </a:r>
            <a:r>
              <a:rPr sz="2800" dirty="0">
                <a:latin typeface="Arial"/>
                <a:cs typeface="Arial"/>
              </a:rPr>
              <a:t>observed that </a:t>
            </a:r>
            <a:r>
              <a:rPr sz="2800" spc="-5" dirty="0">
                <a:latin typeface="Arial"/>
                <a:cs typeface="Arial"/>
              </a:rPr>
              <a:t>around 20 </a:t>
            </a:r>
            <a:r>
              <a:rPr sz="2800" dirty="0">
                <a:latin typeface="Arial"/>
                <a:cs typeface="Arial"/>
              </a:rPr>
              <a:t>product categories account </a:t>
            </a:r>
            <a:r>
              <a:rPr sz="2800" spc="-5" dirty="0">
                <a:latin typeface="Arial"/>
                <a:cs typeface="Arial"/>
              </a:rPr>
              <a:t>for  80% of Overall Sale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count.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 dirty="0">
              <a:latin typeface="Arial"/>
              <a:cs typeface="Arial"/>
            </a:endParaRPr>
          </a:p>
          <a:p>
            <a:pPr marL="299085" marR="41211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latin typeface="Arial"/>
                <a:cs typeface="Arial"/>
              </a:rPr>
              <a:t>Close </a:t>
            </a:r>
            <a:r>
              <a:rPr sz="2800" dirty="0">
                <a:latin typeface="Arial"/>
                <a:cs typeface="Arial"/>
              </a:rPr>
              <a:t>to 40-50 </a:t>
            </a:r>
            <a:r>
              <a:rPr sz="2800" spc="-5" dirty="0">
                <a:latin typeface="Arial"/>
                <a:cs typeface="Arial"/>
              </a:rPr>
              <a:t>% of the </a:t>
            </a:r>
            <a:r>
              <a:rPr sz="2800" dirty="0">
                <a:latin typeface="Arial"/>
                <a:cs typeface="Arial"/>
              </a:rPr>
              <a:t>sales of furniture </a:t>
            </a:r>
            <a:r>
              <a:rPr sz="2800" spc="-25" dirty="0">
                <a:latin typeface="Arial"/>
                <a:cs typeface="Arial"/>
              </a:rPr>
              <a:t>decor, </a:t>
            </a:r>
            <a:r>
              <a:rPr sz="2800" dirty="0">
                <a:latin typeface="Arial"/>
                <a:cs typeface="Arial"/>
              </a:rPr>
              <a:t>bed bath  table, sports_leisure, fashion bags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accessories </a:t>
            </a:r>
            <a:r>
              <a:rPr sz="2800" spc="-5" dirty="0">
                <a:latin typeface="Arial"/>
                <a:cs typeface="Arial"/>
              </a:rPr>
              <a:t>and  auto have low </a:t>
            </a:r>
            <a:r>
              <a:rPr sz="2800" dirty="0">
                <a:latin typeface="Arial"/>
                <a:cs typeface="Arial"/>
              </a:rPr>
              <a:t>frequency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dirty="0">
                <a:latin typeface="Arial"/>
                <a:cs typeface="Arial"/>
              </a:rPr>
              <a:t>hardly any </a:t>
            </a:r>
            <a:r>
              <a:rPr sz="2800" spc="-5" dirty="0">
                <a:latin typeface="Arial"/>
                <a:cs typeface="Arial"/>
              </a:rPr>
              <a:t>sale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products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950" dirty="0">
              <a:latin typeface="Arial"/>
              <a:cs typeface="Arial"/>
            </a:endParaRPr>
          </a:p>
          <a:p>
            <a:pPr marL="299085" marR="5080" indent="-287020">
              <a:lnSpc>
                <a:spcPct val="98700"/>
              </a:lnSpc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latin typeface="Arial"/>
                <a:cs typeface="Arial"/>
              </a:rPr>
              <a:t>Flowers, home comfort, fashion childrens </a:t>
            </a:r>
            <a:r>
              <a:rPr sz="2800" dirty="0">
                <a:latin typeface="Arial"/>
                <a:cs typeface="Arial"/>
              </a:rPr>
              <a:t>clothing 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furniture  </a:t>
            </a:r>
            <a:r>
              <a:rPr sz="2800" spc="-5" dirty="0">
                <a:latin typeface="Arial"/>
                <a:cs typeface="Arial"/>
              </a:rPr>
              <a:t>mattress and </a:t>
            </a:r>
            <a:r>
              <a:rPr sz="2800" dirty="0">
                <a:latin typeface="Arial"/>
                <a:cs typeface="Arial"/>
              </a:rPr>
              <a:t>upholstery 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security </a:t>
            </a:r>
            <a:r>
              <a:rPr sz="2800" spc="-5" dirty="0">
                <a:latin typeface="Arial"/>
                <a:cs typeface="Arial"/>
              </a:rPr>
              <a:t>and services and many  more have </a:t>
            </a:r>
            <a:r>
              <a:rPr sz="2800" dirty="0">
                <a:latin typeface="Arial"/>
                <a:cs typeface="Arial"/>
              </a:rPr>
              <a:t>hardly any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sale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990" y="1752600"/>
            <a:ext cx="524700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71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Arial"/>
                <a:cs typeface="Arial"/>
              </a:rPr>
              <a:t>Top </a:t>
            </a:r>
            <a:r>
              <a:rPr sz="2400" dirty="0">
                <a:latin typeface="Arial"/>
                <a:cs typeface="Arial"/>
              </a:rPr>
              <a:t>five </a:t>
            </a:r>
            <a:r>
              <a:rPr sz="2400" spc="-5" dirty="0">
                <a:latin typeface="Arial"/>
                <a:cs typeface="Arial"/>
              </a:rPr>
              <a:t>products categories in groups  </a:t>
            </a:r>
            <a:r>
              <a:rPr sz="2400" dirty="0">
                <a:latin typeface="Arial"/>
                <a:cs typeface="Arial"/>
              </a:rPr>
              <a:t>of twos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are: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spc="-70" dirty="0">
                <a:latin typeface="Arial"/>
                <a:cs typeface="Arial"/>
              </a:rPr>
              <a:t>Toys </a:t>
            </a:r>
            <a:r>
              <a:rPr sz="2400" spc="-5" dirty="0">
                <a:latin typeface="Arial"/>
                <a:cs typeface="Arial"/>
              </a:rPr>
              <a:t>and Bed </a:t>
            </a:r>
            <a:r>
              <a:rPr sz="2400" dirty="0">
                <a:latin typeface="Arial"/>
                <a:cs typeface="Arial"/>
              </a:rPr>
              <a:t>Bath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Table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spc="-70" dirty="0">
                <a:latin typeface="Arial"/>
                <a:cs typeface="Arial"/>
              </a:rPr>
              <a:t>Toys </a:t>
            </a:r>
            <a:r>
              <a:rPr sz="2400" spc="-5" dirty="0">
                <a:latin typeface="Arial"/>
                <a:cs typeface="Arial"/>
              </a:rPr>
              <a:t>and Fashion Bags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Accessories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spc="-70" dirty="0">
                <a:latin typeface="Arial"/>
                <a:cs typeface="Arial"/>
              </a:rPr>
              <a:t>Toys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Auto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sz="2400" spc="-70" dirty="0">
                <a:latin typeface="Arial"/>
                <a:cs typeface="Arial"/>
              </a:rPr>
              <a:t>Toys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spc="-15" dirty="0">
                <a:latin typeface="Arial"/>
                <a:cs typeface="Arial"/>
              </a:rPr>
              <a:t>Watches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Gift</a:t>
            </a: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spc="-70" dirty="0">
                <a:latin typeface="Arial"/>
                <a:cs typeface="Arial"/>
              </a:rPr>
              <a:t>Toys </a:t>
            </a:r>
            <a:r>
              <a:rPr sz="2400" spc="-5" dirty="0">
                <a:latin typeface="Arial"/>
                <a:cs typeface="Arial"/>
              </a:rPr>
              <a:t>and Health </a:t>
            </a:r>
            <a:r>
              <a:rPr sz="2400" dirty="0">
                <a:latin typeface="Arial"/>
                <a:cs typeface="Arial"/>
              </a:rPr>
              <a:t>&amp;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Beauty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3200" y="533400"/>
            <a:ext cx="75037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0" spc="-25" dirty="0">
                <a:solidFill>
                  <a:schemeClr val="accent1"/>
                </a:solidFill>
                <a:latin typeface="Britannic Bold" panose="020B0903060703020204" pitchFamily="34" charset="0"/>
              </a:rPr>
              <a:t>Market Basket</a:t>
            </a:r>
            <a:r>
              <a:rPr sz="3600" b="1" i="0" spc="-10" dirty="0">
                <a:solidFill>
                  <a:schemeClr val="accent1"/>
                </a:solidFill>
                <a:latin typeface="Britannic Bold" panose="020B0903060703020204" pitchFamily="34" charset="0"/>
              </a:rPr>
              <a:t> </a:t>
            </a:r>
            <a:r>
              <a:rPr sz="3600" b="1" i="0" spc="-5" dirty="0">
                <a:solidFill>
                  <a:schemeClr val="accent1"/>
                </a:solidFill>
                <a:latin typeface="Britannic Bold" panose="020B0903060703020204" pitchFamily="34" charset="0"/>
              </a:rPr>
              <a:t>Analysis</a:t>
            </a:r>
            <a:endParaRPr sz="3600" dirty="0">
              <a:solidFill>
                <a:schemeClr val="accent1"/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5275" y="1600200"/>
            <a:ext cx="549973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Arial"/>
                <a:cs typeface="Arial"/>
              </a:rPr>
              <a:t>Top </a:t>
            </a:r>
            <a:r>
              <a:rPr sz="2400" dirty="0">
                <a:latin typeface="Arial"/>
                <a:cs typeface="Arial"/>
              </a:rPr>
              <a:t>five </a:t>
            </a:r>
            <a:r>
              <a:rPr sz="2400" spc="-5" dirty="0">
                <a:latin typeface="Arial"/>
                <a:cs typeface="Arial"/>
              </a:rPr>
              <a:t>products categories in groups </a:t>
            </a:r>
            <a:r>
              <a:rPr sz="2400" dirty="0">
                <a:latin typeface="Arial"/>
                <a:cs typeface="Arial"/>
              </a:rPr>
              <a:t>of  threes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are: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12700" marR="741045">
              <a:lnSpc>
                <a:spcPct val="100000"/>
              </a:lnSpc>
            </a:pPr>
            <a:r>
              <a:rPr sz="2400" spc="-40" dirty="0">
                <a:latin typeface="Arial"/>
                <a:cs typeface="Arial"/>
              </a:rPr>
              <a:t>1.Toys, </a:t>
            </a:r>
            <a:r>
              <a:rPr sz="2400" spc="-10" dirty="0">
                <a:latin typeface="Arial"/>
                <a:cs typeface="Arial"/>
              </a:rPr>
              <a:t>Cine </a:t>
            </a:r>
            <a:r>
              <a:rPr sz="2400" spc="-5" dirty="0">
                <a:latin typeface="Arial"/>
                <a:cs typeface="Arial"/>
              </a:rPr>
              <a:t>photos and </a:t>
            </a:r>
            <a:r>
              <a:rPr sz="2400" spc="-35" dirty="0">
                <a:latin typeface="Arial"/>
                <a:cs typeface="Arial"/>
              </a:rPr>
              <a:t>Telephony  </a:t>
            </a:r>
            <a:r>
              <a:rPr sz="2400" spc="-40" dirty="0">
                <a:latin typeface="Arial"/>
                <a:cs typeface="Arial"/>
              </a:rPr>
              <a:t>2.Toys, </a:t>
            </a:r>
            <a:r>
              <a:rPr sz="2400" spc="-5" dirty="0">
                <a:latin typeface="Arial"/>
                <a:cs typeface="Arial"/>
              </a:rPr>
              <a:t>Home Construction and  Computer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Accessories</a:t>
            </a:r>
            <a:endParaRPr sz="2400" dirty="0">
              <a:latin typeface="Arial"/>
              <a:cs typeface="Arial"/>
            </a:endParaRPr>
          </a:p>
          <a:p>
            <a:pPr marL="12700" marR="606425">
              <a:lnSpc>
                <a:spcPct val="100000"/>
              </a:lnSpc>
              <a:spcBef>
                <a:spcPts val="5"/>
              </a:spcBef>
              <a:buSzPct val="95833"/>
              <a:buAutoNum type="arabicPeriod" startAt="3"/>
              <a:tabLst>
                <a:tab pos="267335" algn="l"/>
              </a:tabLst>
            </a:pPr>
            <a:r>
              <a:rPr sz="2400" spc="-55" dirty="0">
                <a:latin typeface="Arial"/>
                <a:cs typeface="Arial"/>
              </a:rPr>
              <a:t>Toys, </a:t>
            </a:r>
            <a:r>
              <a:rPr sz="2400" spc="-5" dirty="0">
                <a:latin typeface="Arial"/>
                <a:cs typeface="Arial"/>
              </a:rPr>
              <a:t>Garden </a:t>
            </a:r>
            <a:r>
              <a:rPr sz="2400" spc="-60" dirty="0">
                <a:latin typeface="Arial"/>
                <a:cs typeface="Arial"/>
              </a:rPr>
              <a:t>Tools </a:t>
            </a:r>
            <a:r>
              <a:rPr sz="2400" spc="-5" dirty="0">
                <a:latin typeface="Arial"/>
                <a:cs typeface="Arial"/>
              </a:rPr>
              <a:t>and Computer  Accessories</a:t>
            </a:r>
            <a:endParaRPr sz="2400" dirty="0">
              <a:latin typeface="Arial"/>
              <a:cs typeface="Arial"/>
            </a:endParaRPr>
          </a:p>
          <a:p>
            <a:pPr marL="12700" marR="158750" algn="just">
              <a:lnSpc>
                <a:spcPct val="100000"/>
              </a:lnSpc>
              <a:buSzPct val="95833"/>
              <a:buAutoNum type="arabicPeriod" startAt="3"/>
              <a:tabLst>
                <a:tab pos="267335" algn="l"/>
              </a:tabLst>
            </a:pPr>
            <a:r>
              <a:rPr sz="2400" spc="-70" dirty="0">
                <a:latin typeface="Arial"/>
                <a:cs typeface="Arial"/>
              </a:rPr>
              <a:t>Toys </a:t>
            </a:r>
            <a:r>
              <a:rPr sz="2400" spc="-5" dirty="0">
                <a:latin typeface="Arial"/>
                <a:cs typeface="Arial"/>
              </a:rPr>
              <a:t>Furniture Decor and Electronics  </a:t>
            </a:r>
            <a:r>
              <a:rPr sz="2400" spc="-40" dirty="0">
                <a:latin typeface="Arial"/>
                <a:cs typeface="Arial"/>
              </a:rPr>
              <a:t>5.Toys, </a:t>
            </a:r>
            <a:r>
              <a:rPr sz="2400" spc="-5" dirty="0">
                <a:latin typeface="Arial"/>
                <a:cs typeface="Arial"/>
              </a:rPr>
              <a:t>Furniture Decor and Health and  Beauty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" y="1323975"/>
            <a:ext cx="11306175" cy="4670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100" i="1" spc="-2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100" i="1" spc="1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i="1" spc="25" dirty="0">
                <a:solidFill>
                  <a:srgbClr val="252525"/>
                </a:solidFill>
                <a:latin typeface="Times New Roman"/>
                <a:cs typeface="Times New Roman"/>
              </a:rPr>
              <a:t>dataset</a:t>
            </a:r>
            <a:r>
              <a:rPr sz="2100" i="1" spc="1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i="1" spc="-25" dirty="0">
                <a:solidFill>
                  <a:srgbClr val="252525"/>
                </a:solidFill>
                <a:latin typeface="Times New Roman"/>
                <a:cs typeface="Times New Roman"/>
              </a:rPr>
              <a:t>available</a:t>
            </a:r>
            <a:r>
              <a:rPr sz="2100" i="1" spc="1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i="1" spc="2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100" i="1" spc="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i="1" spc="30" dirty="0">
                <a:solidFill>
                  <a:srgbClr val="252525"/>
                </a:solidFill>
                <a:latin typeface="Times New Roman"/>
                <a:cs typeface="Times New Roman"/>
              </a:rPr>
              <a:t>us</a:t>
            </a:r>
            <a:r>
              <a:rPr sz="2100" i="1" spc="1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i="1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100" i="1" spc="1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i="1" spc="-40" dirty="0">
                <a:solidFill>
                  <a:srgbClr val="252525"/>
                </a:solidFill>
                <a:latin typeface="Times New Roman"/>
                <a:cs typeface="Times New Roman"/>
              </a:rPr>
              <a:t>called</a:t>
            </a:r>
            <a:r>
              <a:rPr sz="2100" i="1" spc="1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i="1" spc="-20" dirty="0">
                <a:solidFill>
                  <a:srgbClr val="252525"/>
                </a:solidFill>
                <a:latin typeface="Times New Roman"/>
                <a:cs typeface="Times New Roman"/>
              </a:rPr>
              <a:t>“Retail_dataset”.</a:t>
            </a:r>
            <a:r>
              <a:rPr sz="2100" i="1" spc="1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i="1" spc="15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sz="2100" i="1" spc="1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i="1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100" i="1" spc="1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i="1" spc="-15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100" i="1" spc="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i="1" spc="35" dirty="0">
                <a:solidFill>
                  <a:srgbClr val="252525"/>
                </a:solidFill>
                <a:latin typeface="Times New Roman"/>
                <a:cs typeface="Times New Roman"/>
              </a:rPr>
              <a:t>xlsx</a:t>
            </a:r>
            <a:r>
              <a:rPr sz="2100" i="1" spc="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file</a:t>
            </a:r>
            <a:r>
              <a:rPr sz="2100" i="1" spc="1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i="1" spc="-35" dirty="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sz="2100" i="1" spc="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i="1" spc="55" dirty="0">
                <a:solidFill>
                  <a:srgbClr val="252525"/>
                </a:solidFill>
                <a:latin typeface="Times New Roman"/>
                <a:cs typeface="Times New Roman"/>
              </a:rPr>
              <a:t>simply</a:t>
            </a:r>
            <a:r>
              <a:rPr sz="2100" i="1" spc="1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i="1" spc="-15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</a:pPr>
            <a:r>
              <a:rPr sz="2100" i="1" spc="15" dirty="0">
                <a:solidFill>
                  <a:srgbClr val="252525"/>
                </a:solidFill>
                <a:latin typeface="Times New Roman"/>
                <a:cs typeface="Times New Roman"/>
              </a:rPr>
              <a:t>spreadsheet.</a:t>
            </a:r>
            <a:endParaRPr sz="2100" dirty="0">
              <a:latin typeface="Times New Roman"/>
              <a:cs typeface="Times New Roman"/>
            </a:endParaRPr>
          </a:p>
          <a:p>
            <a:pPr marL="12700" marR="4841240">
              <a:lnSpc>
                <a:spcPts val="2590"/>
              </a:lnSpc>
              <a:spcBef>
                <a:spcPts val="185"/>
              </a:spcBef>
            </a:pPr>
            <a:r>
              <a:rPr sz="21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There </a:t>
            </a:r>
            <a:r>
              <a:rPr sz="2100" i="1" spc="-50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1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five </a:t>
            </a:r>
            <a:r>
              <a:rPr sz="2100" i="1" spc="40" dirty="0">
                <a:solidFill>
                  <a:srgbClr val="252525"/>
                </a:solidFill>
                <a:latin typeface="Times New Roman"/>
                <a:cs typeface="Times New Roman"/>
              </a:rPr>
              <a:t>worksheets </a:t>
            </a:r>
            <a:r>
              <a:rPr sz="21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100" i="1" spc="1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100" i="1" spc="-45" dirty="0">
                <a:solidFill>
                  <a:srgbClr val="252525"/>
                </a:solidFill>
                <a:latin typeface="Times New Roman"/>
                <a:cs typeface="Times New Roman"/>
              </a:rPr>
              <a:t>excel </a:t>
            </a:r>
            <a:r>
              <a:rPr sz="21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file.  </a:t>
            </a:r>
            <a:r>
              <a:rPr sz="2100" i="1" spc="25" dirty="0">
                <a:solidFill>
                  <a:srgbClr val="252525"/>
                </a:solidFill>
                <a:latin typeface="Times New Roman"/>
                <a:cs typeface="Times New Roman"/>
              </a:rPr>
              <a:t>They </a:t>
            </a:r>
            <a:r>
              <a:rPr sz="2100" i="1" spc="-50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sz="2100" i="1" spc="2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namely:</a:t>
            </a:r>
            <a:endParaRPr sz="2100" dirty="0">
              <a:latin typeface="Times New Roman"/>
              <a:cs typeface="Times New Roman"/>
            </a:endParaRPr>
          </a:p>
          <a:p>
            <a:pPr marL="290830" indent="-278765">
              <a:lnSpc>
                <a:spcPts val="2415"/>
              </a:lnSpc>
              <a:buAutoNum type="arabicPeriod"/>
              <a:tabLst>
                <a:tab pos="291465" algn="l"/>
              </a:tabLst>
            </a:pPr>
            <a:r>
              <a:rPr sz="21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Orders</a:t>
            </a:r>
            <a:endParaRPr sz="2100" dirty="0">
              <a:latin typeface="Times New Roman"/>
              <a:cs typeface="Times New Roman"/>
            </a:endParaRPr>
          </a:p>
          <a:p>
            <a:pPr marL="329565" indent="-317500">
              <a:lnSpc>
                <a:spcPts val="2595"/>
              </a:lnSpc>
              <a:buAutoNum type="arabicPeriod"/>
              <a:tabLst>
                <a:tab pos="330200" algn="l"/>
              </a:tabLst>
            </a:pPr>
            <a:r>
              <a:rPr sz="21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Order_Items</a:t>
            </a:r>
            <a:endParaRPr sz="2100" dirty="0">
              <a:latin typeface="Times New Roman"/>
              <a:cs typeface="Times New Roman"/>
            </a:endParaRPr>
          </a:p>
          <a:p>
            <a:pPr marL="327025" indent="-314960">
              <a:lnSpc>
                <a:spcPts val="2590"/>
              </a:lnSpc>
              <a:buAutoNum type="arabicPeriod"/>
              <a:tabLst>
                <a:tab pos="327660" algn="l"/>
              </a:tabLst>
            </a:pPr>
            <a:r>
              <a:rPr sz="2100" i="1" dirty="0">
                <a:solidFill>
                  <a:srgbClr val="252525"/>
                </a:solidFill>
                <a:latin typeface="Times New Roman"/>
                <a:cs typeface="Times New Roman"/>
              </a:rPr>
              <a:t>Products</a:t>
            </a:r>
            <a:endParaRPr sz="2100" dirty="0">
              <a:latin typeface="Times New Roman"/>
              <a:cs typeface="Times New Roman"/>
            </a:endParaRPr>
          </a:p>
          <a:p>
            <a:pPr marL="334645" indent="-322580">
              <a:lnSpc>
                <a:spcPts val="2590"/>
              </a:lnSpc>
              <a:buAutoNum type="arabicPeriod"/>
              <a:tabLst>
                <a:tab pos="335280" algn="l"/>
              </a:tabLst>
            </a:pPr>
            <a:r>
              <a:rPr sz="2100" i="1" spc="25" dirty="0">
                <a:solidFill>
                  <a:srgbClr val="252525"/>
                </a:solidFill>
                <a:latin typeface="Times New Roman"/>
                <a:cs typeface="Times New Roman"/>
              </a:rPr>
              <a:t>Payments</a:t>
            </a: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sz="2100" i="1" spc="-40" dirty="0">
                <a:solidFill>
                  <a:srgbClr val="252525"/>
                </a:solidFill>
                <a:latin typeface="Times New Roman"/>
                <a:cs typeface="Times New Roman"/>
              </a:rPr>
              <a:t>3.</a:t>
            </a:r>
            <a:r>
              <a:rPr sz="2100" i="1" spc="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i="1" spc="20" dirty="0">
                <a:solidFill>
                  <a:srgbClr val="252525"/>
                </a:solidFill>
                <a:latin typeface="Times New Roman"/>
                <a:cs typeface="Times New Roman"/>
              </a:rPr>
              <a:t>Customers</a:t>
            </a: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2100" dirty="0">
              <a:latin typeface="Times New Roman"/>
              <a:cs typeface="Times New Roman"/>
            </a:endParaRPr>
          </a:p>
          <a:p>
            <a:pPr marL="12700" marR="1468120">
              <a:lnSpc>
                <a:spcPts val="2590"/>
              </a:lnSpc>
            </a:pPr>
            <a:r>
              <a:rPr lang="en-US" sz="2100" i="1" spc="-2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lang="en-US" sz="2100" i="1" spc="30" dirty="0">
                <a:solidFill>
                  <a:srgbClr val="252525"/>
                </a:solidFill>
                <a:latin typeface="Times New Roman"/>
                <a:cs typeface="Times New Roman"/>
              </a:rPr>
              <a:t>total number </a:t>
            </a:r>
            <a:r>
              <a:rPr lang="en-US" sz="2100" i="1" spc="-20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lang="en-US" sz="2100" i="1" dirty="0">
                <a:solidFill>
                  <a:srgbClr val="252525"/>
                </a:solidFill>
                <a:latin typeface="Times New Roman"/>
                <a:cs typeface="Times New Roman"/>
              </a:rPr>
              <a:t>Products </a:t>
            </a:r>
            <a:r>
              <a:rPr lang="en-US" sz="2100" i="1" spc="-25" dirty="0">
                <a:solidFill>
                  <a:srgbClr val="252525"/>
                </a:solidFill>
                <a:latin typeface="Times New Roman"/>
                <a:cs typeface="Times New Roman"/>
              </a:rPr>
              <a:t>available </a:t>
            </a:r>
            <a:r>
              <a:rPr lang="en-US" sz="21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at </a:t>
            </a:r>
            <a:r>
              <a:rPr lang="en-US" sz="2100" i="1" dirty="0" err="1">
                <a:solidFill>
                  <a:srgbClr val="252525"/>
                </a:solidFill>
                <a:latin typeface="Times New Roman"/>
                <a:cs typeface="Times New Roman"/>
              </a:rPr>
              <a:t>Olist</a:t>
            </a:r>
            <a:r>
              <a:rPr lang="en-US" sz="2100" i="1" dirty="0">
                <a:solidFill>
                  <a:srgbClr val="252525"/>
                </a:solidFill>
                <a:latin typeface="Times New Roman"/>
                <a:cs typeface="Times New Roman"/>
              </a:rPr>
              <a:t> Warehouse is </a:t>
            </a:r>
            <a:r>
              <a:rPr lang="en-US" sz="21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32950.  </a:t>
            </a:r>
            <a:r>
              <a:rPr lang="en-US" sz="21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There </a:t>
            </a:r>
            <a:r>
              <a:rPr lang="en-US" sz="2100" i="1" spc="-50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lang="en-US" sz="2100" i="1" spc="30" dirty="0">
                <a:solidFill>
                  <a:srgbClr val="252525"/>
                </a:solidFill>
                <a:latin typeface="Times New Roman"/>
                <a:cs typeface="Times New Roman"/>
              </a:rPr>
              <a:t>total </a:t>
            </a:r>
            <a:r>
              <a:rPr lang="en-US" sz="2100" i="1" spc="40" dirty="0">
                <a:solidFill>
                  <a:srgbClr val="252525"/>
                </a:solidFill>
                <a:latin typeface="Times New Roman"/>
                <a:cs typeface="Times New Roman"/>
              </a:rPr>
              <a:t>99440 </a:t>
            </a:r>
            <a:r>
              <a:rPr lang="en-US" sz="21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Orders</a:t>
            </a:r>
            <a:r>
              <a:rPr lang="en-US" sz="2100" i="1" spc="20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1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ordered.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i="1" spc="-25" dirty="0">
                <a:solidFill>
                  <a:srgbClr val="252525"/>
                </a:solidFill>
                <a:latin typeface="Times New Roman"/>
                <a:cs typeface="Times New Roman"/>
              </a:rPr>
              <a:t>Unique </a:t>
            </a:r>
            <a:r>
              <a:rPr lang="en-US" sz="2100" i="1" spc="35" dirty="0">
                <a:solidFill>
                  <a:srgbClr val="252525"/>
                </a:solidFill>
                <a:latin typeface="Times New Roman"/>
                <a:cs typeface="Times New Roman"/>
              </a:rPr>
              <a:t>customers </a:t>
            </a:r>
            <a:r>
              <a:rPr lang="en-US" sz="2100" i="1" spc="30" dirty="0">
                <a:solidFill>
                  <a:srgbClr val="252525"/>
                </a:solidFill>
                <a:latin typeface="Times New Roman"/>
                <a:cs typeface="Times New Roman"/>
              </a:rPr>
              <a:t>total </a:t>
            </a:r>
            <a:r>
              <a:rPr lang="en-US" sz="21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at </a:t>
            </a:r>
            <a:r>
              <a:rPr lang="en-US" sz="2100" i="1" spc="25" dirty="0">
                <a:solidFill>
                  <a:srgbClr val="252525"/>
                </a:solidFill>
                <a:latin typeface="Times New Roman"/>
                <a:cs typeface="Times New Roman"/>
              </a:rPr>
              <a:t>96096.  </a:t>
            </a:r>
            <a:r>
              <a:rPr lang="en-US" sz="21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There </a:t>
            </a:r>
            <a:r>
              <a:rPr lang="en-US" sz="21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were </a:t>
            </a:r>
            <a:r>
              <a:rPr lang="en-US" sz="2100" i="1" spc="-30" dirty="0">
                <a:solidFill>
                  <a:srgbClr val="252525"/>
                </a:solidFill>
                <a:latin typeface="Times New Roman"/>
                <a:cs typeface="Times New Roman"/>
              </a:rPr>
              <a:t>3345 </a:t>
            </a:r>
            <a:r>
              <a:rPr lang="en-US" sz="21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repeat</a:t>
            </a:r>
            <a:r>
              <a:rPr lang="en-US" sz="2100" i="1" spc="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100" i="1" spc="35" dirty="0">
                <a:solidFill>
                  <a:srgbClr val="252525"/>
                </a:solidFill>
                <a:latin typeface="Times New Roman"/>
                <a:cs typeface="Times New Roman"/>
              </a:rPr>
              <a:t>customers.</a:t>
            </a:r>
            <a:endParaRPr lang="en-US" sz="2100" dirty="0">
              <a:latin typeface="Times New Roman"/>
              <a:cs typeface="Times New Roman"/>
            </a:endParaRPr>
          </a:p>
          <a:p>
            <a:pPr marL="12700">
              <a:lnSpc>
                <a:spcPts val="2560"/>
              </a:lnSpc>
            </a:pPr>
            <a:r>
              <a:rPr lang="en-US" sz="2100" i="1" spc="-2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lang="en-US" sz="2100" i="1" spc="25" dirty="0">
                <a:solidFill>
                  <a:srgbClr val="252525"/>
                </a:solidFill>
                <a:latin typeface="Times New Roman"/>
                <a:cs typeface="Times New Roman"/>
              </a:rPr>
              <a:t>dataset </a:t>
            </a:r>
            <a:r>
              <a:rPr lang="en-US" sz="2100" i="1" spc="15" dirty="0">
                <a:solidFill>
                  <a:srgbClr val="252525"/>
                </a:solidFill>
                <a:latin typeface="Times New Roman"/>
                <a:cs typeface="Times New Roman"/>
              </a:rPr>
              <a:t>contains </a:t>
            </a:r>
            <a:r>
              <a:rPr lang="en-US" sz="2100" i="1" spc="30" dirty="0">
                <a:solidFill>
                  <a:srgbClr val="252525"/>
                </a:solidFill>
                <a:latin typeface="Times New Roman"/>
                <a:cs typeface="Times New Roman"/>
              </a:rPr>
              <a:t>transactions </a:t>
            </a:r>
            <a:r>
              <a:rPr lang="en-US" sz="2100" i="1" spc="35" dirty="0">
                <a:solidFill>
                  <a:srgbClr val="252525"/>
                </a:solidFill>
                <a:latin typeface="Times New Roman"/>
                <a:cs typeface="Times New Roman"/>
              </a:rPr>
              <a:t>from </a:t>
            </a:r>
            <a:r>
              <a:rPr lang="en-US" sz="2100" i="1" spc="20" dirty="0">
                <a:solidFill>
                  <a:srgbClr val="252525"/>
                </a:solidFill>
                <a:latin typeface="Times New Roman"/>
                <a:cs typeface="Times New Roman"/>
              </a:rPr>
              <a:t>September </a:t>
            </a:r>
            <a:r>
              <a:rPr lang="en-US" sz="2100" i="1" spc="-60" dirty="0">
                <a:solidFill>
                  <a:srgbClr val="252525"/>
                </a:solidFill>
                <a:latin typeface="Times New Roman"/>
                <a:cs typeface="Times New Roman"/>
              </a:rPr>
              <a:t>2016 </a:t>
            </a:r>
            <a:r>
              <a:rPr lang="en-US" sz="2100" i="1" spc="20" dirty="0">
                <a:solidFill>
                  <a:srgbClr val="252525"/>
                </a:solidFill>
                <a:latin typeface="Times New Roman"/>
                <a:cs typeface="Times New Roman"/>
              </a:rPr>
              <a:t>to September</a:t>
            </a:r>
            <a:r>
              <a:rPr lang="en-US" sz="2100" i="1" spc="2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100" i="1" spc="-30" dirty="0">
                <a:solidFill>
                  <a:srgbClr val="252525"/>
                </a:solidFill>
                <a:latin typeface="Times New Roman"/>
                <a:cs typeface="Times New Roman"/>
              </a:rPr>
              <a:t>2018.</a:t>
            </a:r>
            <a:endParaRPr lang="en-US"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0120" y="514350"/>
            <a:ext cx="56917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Olist </a:t>
            </a:r>
            <a:r>
              <a:rPr sz="3200" spc="-15" dirty="0"/>
              <a:t>Dataset- </a:t>
            </a:r>
            <a:r>
              <a:rPr sz="3200" spc="-20" dirty="0"/>
              <a:t>Retail</a:t>
            </a:r>
            <a:r>
              <a:rPr sz="3200" spc="5" dirty="0"/>
              <a:t> </a:t>
            </a:r>
            <a:r>
              <a:rPr sz="3200" spc="-10" dirty="0"/>
              <a:t>Dataset</a:t>
            </a:r>
            <a:endParaRPr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2722" y="2849350"/>
            <a:ext cx="415988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chemeClr val="tx1"/>
                </a:solidFill>
                <a:latin typeface="Carlito"/>
                <a:cs typeface="Carlito"/>
              </a:rPr>
              <a:t>Entity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chemeClr val="tx1"/>
                </a:solidFill>
                <a:latin typeface="Carlito"/>
                <a:cs typeface="Carlito"/>
              </a:rPr>
              <a:t>Relationship</a:t>
            </a:r>
            <a:r>
              <a:rPr sz="2800" b="1" spc="1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chemeClr val="tx1"/>
                </a:solidFill>
                <a:latin typeface="Carlito"/>
                <a:cs typeface="Carlito"/>
              </a:rPr>
              <a:t>Diagram</a:t>
            </a:r>
            <a:endParaRPr sz="2800" dirty="0">
              <a:solidFill>
                <a:schemeClr val="tx1"/>
              </a:solidFill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0" y="295275"/>
            <a:ext cx="5459730" cy="6267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349" y="2183383"/>
            <a:ext cx="10387330" cy="1672253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53720" algn="just">
              <a:lnSpc>
                <a:spcPts val="3130"/>
              </a:lnSpc>
              <a:spcBef>
                <a:spcPts val="500"/>
              </a:spcBef>
            </a:pPr>
            <a:r>
              <a:rPr lang="en-US" sz="2900" i="1" spc="-155" dirty="0">
                <a:solidFill>
                  <a:srgbClr val="252525"/>
                </a:solidFill>
                <a:latin typeface="Times New Roman"/>
                <a:cs typeface="Times New Roman"/>
              </a:rPr>
              <a:t>Used</a:t>
            </a:r>
            <a:r>
              <a:rPr sz="29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900" i="1" spc="50" dirty="0">
                <a:solidFill>
                  <a:srgbClr val="252525"/>
                </a:solidFill>
                <a:latin typeface="Times New Roman"/>
                <a:cs typeface="Times New Roman"/>
              </a:rPr>
              <a:t>many python </a:t>
            </a:r>
            <a:r>
              <a:rPr sz="29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libraries </a:t>
            </a:r>
            <a:r>
              <a:rPr sz="2900" i="1" spc="40" dirty="0">
                <a:solidFill>
                  <a:srgbClr val="252525"/>
                </a:solidFill>
                <a:latin typeface="Times New Roman"/>
                <a:cs typeface="Times New Roman"/>
              </a:rPr>
              <a:t>throughout </a:t>
            </a:r>
            <a:r>
              <a:rPr sz="29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9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project. Some </a:t>
            </a:r>
            <a:r>
              <a:rPr sz="2900" i="1" spc="-3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9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the  </a:t>
            </a:r>
            <a:r>
              <a:rPr sz="2900" i="1" spc="60" dirty="0">
                <a:solidFill>
                  <a:srgbClr val="252525"/>
                </a:solidFill>
                <a:latin typeface="Times New Roman"/>
                <a:cs typeface="Times New Roman"/>
              </a:rPr>
              <a:t>most </a:t>
            </a:r>
            <a:r>
              <a:rPr sz="2900" i="1" spc="40" dirty="0">
                <a:solidFill>
                  <a:srgbClr val="252525"/>
                </a:solidFill>
                <a:latin typeface="Times New Roman"/>
                <a:cs typeface="Times New Roman"/>
              </a:rPr>
              <a:t>important </a:t>
            </a:r>
            <a:r>
              <a:rPr sz="2900" i="1" spc="-3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900" i="1" spc="45" dirty="0">
                <a:solidFill>
                  <a:srgbClr val="252525"/>
                </a:solidFill>
                <a:latin typeface="Times New Roman"/>
                <a:cs typeface="Times New Roman"/>
              </a:rPr>
              <a:t>them </a:t>
            </a:r>
            <a:r>
              <a:rPr sz="2900" i="1" spc="-7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900" i="1" spc="-50" dirty="0">
                <a:solidFill>
                  <a:srgbClr val="252525"/>
                </a:solidFill>
                <a:latin typeface="Times New Roman"/>
                <a:cs typeface="Times New Roman"/>
              </a:rPr>
              <a:t>as </a:t>
            </a:r>
            <a:r>
              <a:rPr sz="29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follows: </a:t>
            </a:r>
            <a:r>
              <a:rPr sz="29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pandas, </a:t>
            </a:r>
            <a:r>
              <a:rPr sz="2900" i="1" spc="70" dirty="0">
                <a:solidFill>
                  <a:srgbClr val="252525"/>
                </a:solidFill>
                <a:latin typeface="Times New Roman"/>
                <a:cs typeface="Times New Roman"/>
              </a:rPr>
              <a:t>numpy, </a:t>
            </a:r>
            <a:r>
              <a:rPr sz="2900" i="1" spc="-20" dirty="0">
                <a:solidFill>
                  <a:srgbClr val="252525"/>
                </a:solidFill>
                <a:latin typeface="Times New Roman"/>
                <a:cs typeface="Times New Roman"/>
              </a:rPr>
              <a:t>seaborn,  </a:t>
            </a:r>
            <a:r>
              <a:rPr sz="2900" i="1" dirty="0">
                <a:solidFill>
                  <a:srgbClr val="252525"/>
                </a:solidFill>
                <a:latin typeface="Times New Roman"/>
                <a:cs typeface="Times New Roman"/>
              </a:rPr>
              <a:t>Sklearn, </a:t>
            </a:r>
            <a:r>
              <a:rPr sz="2900" i="1" spc="35" dirty="0">
                <a:solidFill>
                  <a:srgbClr val="252525"/>
                </a:solidFill>
                <a:latin typeface="Times New Roman"/>
                <a:cs typeface="Times New Roman"/>
              </a:rPr>
              <a:t>matplotlib.pyplot, squarify</a:t>
            </a:r>
            <a:r>
              <a:rPr sz="2900" i="1" spc="4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900" i="1" spc="-25" dirty="0">
                <a:solidFill>
                  <a:srgbClr val="252525"/>
                </a:solidFill>
                <a:latin typeface="Times New Roman"/>
                <a:cs typeface="Times New Roman"/>
              </a:rPr>
              <a:t>etc.</a:t>
            </a:r>
            <a:endParaRPr sz="2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0758" y="1005615"/>
            <a:ext cx="665670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Britannic Bold" panose="020B0903060703020204" pitchFamily="34" charset="0"/>
                <a:cs typeface="Carlito"/>
              </a:rPr>
              <a:t>Step </a:t>
            </a:r>
            <a:r>
              <a:rPr sz="2800" b="1" spc="-5" dirty="0">
                <a:latin typeface="Britannic Bold" panose="020B0903060703020204" pitchFamily="34" charset="0"/>
                <a:cs typeface="Carlito"/>
              </a:rPr>
              <a:t>1: Importing Libraries and </a:t>
            </a:r>
            <a:r>
              <a:rPr sz="2800" b="1" spc="-15" dirty="0">
                <a:latin typeface="Britannic Bold" panose="020B0903060703020204" pitchFamily="34" charset="0"/>
                <a:cs typeface="Carlito"/>
              </a:rPr>
              <a:t>Reading</a:t>
            </a:r>
            <a:r>
              <a:rPr sz="2800" b="1" spc="90" dirty="0">
                <a:latin typeface="Britannic Bold" panose="020B0903060703020204" pitchFamily="34" charset="0"/>
                <a:cs typeface="Carlito"/>
              </a:rPr>
              <a:t> </a:t>
            </a:r>
            <a:r>
              <a:rPr sz="2800" b="1" spc="-15" dirty="0">
                <a:latin typeface="Britannic Bold" panose="020B0903060703020204" pitchFamily="34" charset="0"/>
                <a:cs typeface="Carlito"/>
              </a:rPr>
              <a:t>Data</a:t>
            </a:r>
            <a:endParaRPr sz="2800" dirty="0">
              <a:latin typeface="Britannic Bold" panose="020B0903060703020204" pitchFamily="34" charset="0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959" y="1576273"/>
            <a:ext cx="10434955" cy="3696333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1031875">
              <a:lnSpc>
                <a:spcPts val="3030"/>
              </a:lnSpc>
              <a:spcBef>
                <a:spcPts val="475"/>
              </a:spcBef>
            </a:pPr>
            <a:r>
              <a:rPr sz="2400" i="1" spc="-40" dirty="0">
                <a:solidFill>
                  <a:srgbClr val="252525"/>
                </a:solidFill>
                <a:latin typeface="Times New Roman"/>
                <a:cs typeface="Times New Roman"/>
              </a:rPr>
              <a:t>Since </a:t>
            </a:r>
            <a:r>
              <a:rPr sz="24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data </a:t>
            </a:r>
            <a:r>
              <a:rPr sz="2400" i="1" spc="-45" dirty="0">
                <a:solidFill>
                  <a:srgbClr val="252525"/>
                </a:solidFill>
                <a:latin typeface="Times New Roman"/>
                <a:cs typeface="Times New Roman"/>
              </a:rPr>
              <a:t>available </a:t>
            </a:r>
            <a:r>
              <a:rPr sz="2400" i="1" spc="1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i="1" spc="35" dirty="0">
                <a:solidFill>
                  <a:srgbClr val="252525"/>
                </a:solidFill>
                <a:latin typeface="Times New Roman"/>
                <a:cs typeface="Times New Roman"/>
              </a:rPr>
              <a:t>us </a:t>
            </a:r>
            <a:r>
              <a:rPr sz="2400" i="1" dirty="0">
                <a:solidFill>
                  <a:srgbClr val="252525"/>
                </a:solidFill>
                <a:latin typeface="Times New Roman"/>
                <a:cs typeface="Times New Roman"/>
              </a:rPr>
              <a:t>contains </a:t>
            </a:r>
            <a:r>
              <a:rPr sz="2400" i="1" spc="45" dirty="0">
                <a:solidFill>
                  <a:srgbClr val="252525"/>
                </a:solidFill>
                <a:latin typeface="Times New Roman"/>
                <a:cs typeface="Times New Roman"/>
              </a:rPr>
              <a:t>many </a:t>
            </a:r>
            <a:r>
              <a:rPr sz="24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duplicates </a:t>
            </a:r>
            <a:r>
              <a:rPr sz="2400" i="1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Null </a:t>
            </a:r>
            <a:r>
              <a:rPr sz="2400" i="1" spc="6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values. </a:t>
            </a:r>
            <a:r>
              <a:rPr sz="2400" i="1" spc="-60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24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will </a:t>
            </a:r>
            <a:r>
              <a:rPr sz="2400" i="1" spc="55" dirty="0">
                <a:solidFill>
                  <a:srgbClr val="252525"/>
                </a:solidFill>
                <a:latin typeface="Times New Roman"/>
                <a:cs typeface="Times New Roman"/>
              </a:rPr>
              <a:t>first </a:t>
            </a:r>
            <a:r>
              <a:rPr sz="24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make </a:t>
            </a:r>
            <a:r>
              <a:rPr sz="24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data </a:t>
            </a:r>
            <a:r>
              <a:rPr sz="24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suitable </a:t>
            </a:r>
            <a:r>
              <a:rPr sz="24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evaluation </a:t>
            </a:r>
            <a:r>
              <a:rPr sz="2400" i="1" spc="45" dirty="0">
                <a:solidFill>
                  <a:srgbClr val="252525"/>
                </a:solidFill>
                <a:latin typeface="Times New Roman"/>
                <a:cs typeface="Times New Roman"/>
              </a:rPr>
              <a:t>by  </a:t>
            </a:r>
            <a:r>
              <a:rPr sz="2400" i="1" spc="15" dirty="0">
                <a:solidFill>
                  <a:srgbClr val="252525"/>
                </a:solidFill>
                <a:latin typeface="Times New Roman"/>
                <a:cs typeface="Times New Roman"/>
              </a:rPr>
              <a:t>performing </a:t>
            </a:r>
            <a:r>
              <a:rPr sz="24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Exploratory </a:t>
            </a:r>
            <a:r>
              <a:rPr sz="2400" i="1" spc="-8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2400" i="1" spc="4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Analysis.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90000"/>
              </a:lnSpc>
            </a:pPr>
            <a:r>
              <a:rPr sz="2400" i="1" spc="-55" dirty="0">
                <a:solidFill>
                  <a:srgbClr val="252525"/>
                </a:solidFill>
                <a:latin typeface="Times New Roman"/>
                <a:cs typeface="Times New Roman"/>
              </a:rPr>
              <a:t>As </a:t>
            </a:r>
            <a:r>
              <a:rPr sz="2400" i="1" spc="-35" dirty="0">
                <a:solidFill>
                  <a:srgbClr val="252525"/>
                </a:solidFill>
                <a:latin typeface="Times New Roman"/>
                <a:cs typeface="Times New Roman"/>
              </a:rPr>
              <a:t>per </a:t>
            </a:r>
            <a:r>
              <a:rPr sz="2400" i="1" spc="15" dirty="0">
                <a:solidFill>
                  <a:srgbClr val="252525"/>
                </a:solidFill>
                <a:latin typeface="Times New Roman"/>
                <a:cs typeface="Times New Roman"/>
              </a:rPr>
              <a:t>requirement, </a:t>
            </a:r>
            <a:r>
              <a:rPr sz="24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2400" i="1" spc="-7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400" i="1" spc="25" dirty="0">
                <a:solidFill>
                  <a:srgbClr val="252525"/>
                </a:solidFill>
                <a:latin typeface="Times New Roman"/>
                <a:cs typeface="Times New Roman"/>
              </a:rPr>
              <a:t>interested </a:t>
            </a:r>
            <a:r>
              <a:rPr sz="2400" i="1" spc="-2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i="1" spc="15" dirty="0">
                <a:solidFill>
                  <a:srgbClr val="252525"/>
                </a:solidFill>
                <a:latin typeface="Times New Roman"/>
                <a:cs typeface="Times New Roman"/>
              </a:rPr>
              <a:t>only </a:t>
            </a:r>
            <a:r>
              <a:rPr sz="24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orders having </a:t>
            </a:r>
            <a:r>
              <a:rPr sz="2400" i="1" spc="50" dirty="0">
                <a:solidFill>
                  <a:srgbClr val="252525"/>
                </a:solidFill>
                <a:latin typeface="Times New Roman"/>
                <a:cs typeface="Times New Roman"/>
              </a:rPr>
              <a:t>statuses </a:t>
            </a:r>
            <a:r>
              <a:rPr sz="2400" i="1" spc="-50" dirty="0">
                <a:solidFill>
                  <a:srgbClr val="252525"/>
                </a:solidFill>
                <a:latin typeface="Times New Roman"/>
                <a:cs typeface="Times New Roman"/>
              </a:rPr>
              <a:t>as  </a:t>
            </a:r>
            <a:r>
              <a:rPr sz="2400" i="1" spc="-55" dirty="0">
                <a:solidFill>
                  <a:srgbClr val="252525"/>
                </a:solidFill>
                <a:latin typeface="Times New Roman"/>
                <a:cs typeface="Times New Roman"/>
              </a:rPr>
              <a:t>‘delivered’. </a:t>
            </a:r>
            <a:r>
              <a:rPr sz="2400" i="1" spc="-60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24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will </a:t>
            </a:r>
            <a:r>
              <a:rPr sz="2400" i="1" spc="15" dirty="0">
                <a:solidFill>
                  <a:srgbClr val="252525"/>
                </a:solidFill>
                <a:latin typeface="Times New Roman"/>
                <a:cs typeface="Times New Roman"/>
              </a:rPr>
              <a:t>filter </a:t>
            </a:r>
            <a:r>
              <a:rPr sz="2400" i="1" spc="20" dirty="0">
                <a:solidFill>
                  <a:srgbClr val="252525"/>
                </a:solidFill>
                <a:latin typeface="Times New Roman"/>
                <a:cs typeface="Times New Roman"/>
              </a:rPr>
              <a:t>down </a:t>
            </a:r>
            <a:r>
              <a:rPr sz="24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values </a:t>
            </a:r>
            <a:r>
              <a:rPr sz="2400" i="1" spc="-2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i="1" spc="50" dirty="0">
                <a:solidFill>
                  <a:srgbClr val="252525"/>
                </a:solidFill>
                <a:latin typeface="Times New Roman"/>
                <a:cs typeface="Times New Roman"/>
              </a:rPr>
              <a:t>jupyter </a:t>
            </a:r>
            <a:r>
              <a:rPr sz="24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notebook </a:t>
            </a:r>
            <a:r>
              <a:rPr sz="2400" i="1" spc="-30" dirty="0">
                <a:solidFill>
                  <a:srgbClr val="252525"/>
                </a:solidFill>
                <a:latin typeface="Times New Roman"/>
                <a:cs typeface="Times New Roman"/>
              </a:rPr>
              <a:t>and  </a:t>
            </a:r>
            <a:r>
              <a:rPr sz="2400" i="1" spc="-45" dirty="0">
                <a:solidFill>
                  <a:srgbClr val="252525"/>
                </a:solidFill>
                <a:latin typeface="Times New Roman"/>
                <a:cs typeface="Times New Roman"/>
              </a:rPr>
              <a:t>create </a:t>
            </a:r>
            <a:r>
              <a:rPr sz="2400" i="1" spc="-17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separate </a:t>
            </a:r>
            <a:r>
              <a:rPr sz="2400" i="1" spc="-55" dirty="0">
                <a:solidFill>
                  <a:srgbClr val="252525"/>
                </a:solidFill>
                <a:latin typeface="Times New Roman"/>
                <a:cs typeface="Times New Roman"/>
              </a:rPr>
              <a:t>cleaned </a:t>
            </a:r>
            <a:r>
              <a:rPr sz="2400" i="1" spc="-30" dirty="0">
                <a:solidFill>
                  <a:srgbClr val="252525"/>
                </a:solidFill>
                <a:latin typeface="Times New Roman"/>
                <a:cs typeface="Times New Roman"/>
              </a:rPr>
              <a:t>file </a:t>
            </a:r>
            <a:r>
              <a:rPr sz="24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which </a:t>
            </a:r>
            <a:r>
              <a:rPr sz="24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2400" i="1" spc="-85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sz="24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use </a:t>
            </a:r>
            <a:r>
              <a:rPr sz="24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i="1" spc="-45" dirty="0">
                <a:solidFill>
                  <a:srgbClr val="252525"/>
                </a:solidFill>
                <a:latin typeface="Times New Roman"/>
                <a:cs typeface="Times New Roman"/>
              </a:rPr>
              <a:t>create </a:t>
            </a:r>
            <a:r>
              <a:rPr sz="2400" i="1" spc="20" dirty="0">
                <a:solidFill>
                  <a:srgbClr val="252525"/>
                </a:solidFill>
                <a:latin typeface="Times New Roman"/>
                <a:cs typeface="Times New Roman"/>
              </a:rPr>
              <a:t>visualizations  </a:t>
            </a:r>
            <a:r>
              <a:rPr sz="2400" i="1" spc="-2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400" i="1" spc="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30" dirty="0">
                <a:solidFill>
                  <a:srgbClr val="252525"/>
                </a:solidFill>
                <a:latin typeface="Times New Roman"/>
                <a:cs typeface="Times New Roman"/>
              </a:rPr>
              <a:t>Tableau.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 marR="223520">
              <a:lnSpc>
                <a:spcPts val="3020"/>
              </a:lnSpc>
            </a:pPr>
            <a:r>
              <a:rPr sz="2400" i="1" spc="-35" dirty="0">
                <a:solidFill>
                  <a:srgbClr val="252525"/>
                </a:solidFill>
                <a:latin typeface="Times New Roman"/>
                <a:cs typeface="Times New Roman"/>
              </a:rPr>
              <a:t>If </a:t>
            </a:r>
            <a:r>
              <a:rPr sz="24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necessary </a:t>
            </a:r>
            <a:r>
              <a:rPr sz="24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2400" i="1" spc="45" dirty="0">
                <a:solidFill>
                  <a:srgbClr val="252525"/>
                </a:solidFill>
                <a:latin typeface="Times New Roman"/>
                <a:cs typeface="Times New Roman"/>
              </a:rPr>
              <a:t>may </a:t>
            </a:r>
            <a:r>
              <a:rPr sz="2400" i="1" spc="-45" dirty="0">
                <a:solidFill>
                  <a:srgbClr val="252525"/>
                </a:solidFill>
                <a:latin typeface="Times New Roman"/>
                <a:cs typeface="Times New Roman"/>
              </a:rPr>
              <a:t>create </a:t>
            </a:r>
            <a:r>
              <a:rPr sz="24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new </a:t>
            </a:r>
            <a:r>
              <a:rPr sz="24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derived </a:t>
            </a:r>
            <a:r>
              <a:rPr sz="24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fields which </a:t>
            </a:r>
            <a:r>
              <a:rPr sz="2400" i="1" spc="45" dirty="0">
                <a:solidFill>
                  <a:srgbClr val="252525"/>
                </a:solidFill>
                <a:latin typeface="Times New Roman"/>
                <a:cs typeface="Times New Roman"/>
              </a:rPr>
              <a:t>may </a:t>
            </a:r>
            <a:r>
              <a:rPr sz="2400" i="1" spc="-45" dirty="0">
                <a:solidFill>
                  <a:srgbClr val="252525"/>
                </a:solidFill>
                <a:latin typeface="Times New Roman"/>
                <a:cs typeface="Times New Roman"/>
              </a:rPr>
              <a:t>enhance </a:t>
            </a:r>
            <a:r>
              <a:rPr sz="24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our  </a:t>
            </a:r>
            <a:r>
              <a:rPr sz="2400" i="1" spc="30" dirty="0">
                <a:solidFill>
                  <a:srgbClr val="252525"/>
                </a:solidFill>
                <a:latin typeface="Times New Roman"/>
                <a:cs typeface="Times New Roman"/>
              </a:rPr>
              <a:t>understanding </a:t>
            </a:r>
            <a:r>
              <a:rPr sz="2400" i="1" spc="-3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i="1" spc="4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15" dirty="0">
                <a:solidFill>
                  <a:srgbClr val="252525"/>
                </a:solidFill>
                <a:latin typeface="Times New Roman"/>
                <a:cs typeface="Times New Roman"/>
              </a:rPr>
              <a:t>dataset.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3200" y="771492"/>
            <a:ext cx="623887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Britannic Bold" panose="020B0903060703020204" pitchFamily="34" charset="0"/>
                <a:cs typeface="Carlito"/>
              </a:rPr>
              <a:t>Step </a:t>
            </a:r>
            <a:r>
              <a:rPr sz="3200" b="1" dirty="0">
                <a:latin typeface="Britannic Bold" panose="020B0903060703020204" pitchFamily="34" charset="0"/>
                <a:cs typeface="Carlito"/>
              </a:rPr>
              <a:t>2: </a:t>
            </a:r>
            <a:r>
              <a:rPr sz="3200" b="1" spc="-15" dirty="0">
                <a:latin typeface="Britannic Bold" panose="020B0903060703020204" pitchFamily="34" charset="0"/>
                <a:cs typeface="Carlito"/>
              </a:rPr>
              <a:t>Data </a:t>
            </a:r>
            <a:r>
              <a:rPr sz="3200" b="1" dirty="0">
                <a:latin typeface="Britannic Bold" panose="020B0903060703020204" pitchFamily="34" charset="0"/>
                <a:cs typeface="Carlito"/>
              </a:rPr>
              <a:t>Cleaning and</a:t>
            </a:r>
            <a:r>
              <a:rPr sz="3200" b="1" spc="-40" dirty="0">
                <a:latin typeface="Britannic Bold" panose="020B0903060703020204" pitchFamily="34" charset="0"/>
                <a:cs typeface="Carlito"/>
              </a:rPr>
              <a:t> </a:t>
            </a:r>
            <a:r>
              <a:rPr sz="3200" b="1" spc="-30" dirty="0">
                <a:latin typeface="Britannic Bold" panose="020B0903060703020204" pitchFamily="34" charset="0"/>
                <a:cs typeface="Carlito"/>
              </a:rPr>
              <a:t>EDA</a:t>
            </a:r>
            <a:endParaRPr sz="3200" dirty="0">
              <a:latin typeface="Britannic Bold" panose="020B0903060703020204" pitchFamily="34" charset="0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349" y="1678305"/>
            <a:ext cx="10017125" cy="3918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105"/>
              </a:spcBef>
            </a:pPr>
            <a:r>
              <a:rPr sz="2400" i="1" spc="-70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400" i="1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15" dirty="0">
                <a:solidFill>
                  <a:srgbClr val="252525"/>
                </a:solidFill>
                <a:latin typeface="Times New Roman"/>
                <a:cs typeface="Times New Roman"/>
              </a:rPr>
              <a:t>find</a:t>
            </a:r>
            <a:r>
              <a:rPr sz="2400" i="1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45" dirty="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sz="2400" i="1" spc="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100" dirty="0">
                <a:solidFill>
                  <a:srgbClr val="252525"/>
                </a:solidFill>
                <a:latin typeface="Times New Roman"/>
                <a:cs typeface="Times New Roman"/>
              </a:rPr>
              <a:t>97</a:t>
            </a:r>
            <a:r>
              <a:rPr sz="2400" i="1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55" dirty="0">
                <a:solidFill>
                  <a:srgbClr val="252525"/>
                </a:solidFill>
                <a:latin typeface="Times New Roman"/>
                <a:cs typeface="Times New Roman"/>
              </a:rPr>
              <a:t>%</a:t>
            </a:r>
            <a:r>
              <a:rPr sz="2400" i="1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60" dirty="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sz="2400" i="1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orders</a:t>
            </a:r>
            <a:r>
              <a:rPr sz="2400" i="1" spc="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25" dirty="0">
                <a:solidFill>
                  <a:srgbClr val="252525"/>
                </a:solidFill>
                <a:latin typeface="Times New Roman"/>
                <a:cs typeface="Times New Roman"/>
              </a:rPr>
              <a:t>were</a:t>
            </a:r>
            <a:r>
              <a:rPr sz="2400" i="1" spc="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4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i="1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80" dirty="0">
                <a:solidFill>
                  <a:srgbClr val="252525"/>
                </a:solidFill>
                <a:latin typeface="Times New Roman"/>
                <a:cs typeface="Times New Roman"/>
              </a:rPr>
              <a:t>‘delivered’</a:t>
            </a:r>
            <a:r>
              <a:rPr sz="2400" i="1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60" dirty="0">
                <a:solidFill>
                  <a:srgbClr val="252525"/>
                </a:solidFill>
                <a:latin typeface="Times New Roman"/>
                <a:cs typeface="Times New Roman"/>
              </a:rPr>
              <a:t>status.</a:t>
            </a:r>
            <a:r>
              <a:rPr sz="2400" i="1" spc="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400" i="1" spc="-170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sz="2400" i="1" spc="-20" dirty="0">
                <a:solidFill>
                  <a:srgbClr val="252525"/>
                </a:solidFill>
                <a:latin typeface="Times New Roman"/>
                <a:cs typeface="Times New Roman"/>
              </a:rPr>
              <a:t>ropped</a:t>
            </a:r>
            <a:r>
              <a:rPr sz="2400" i="1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90" dirty="0">
                <a:solidFill>
                  <a:srgbClr val="252525"/>
                </a:solidFill>
                <a:latin typeface="Times New Roman"/>
                <a:cs typeface="Times New Roman"/>
              </a:rPr>
              <a:t>all</a:t>
            </a:r>
            <a:r>
              <a:rPr sz="2400" i="1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i="1" spc="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others</a:t>
            </a:r>
            <a:r>
              <a:rPr sz="2400" i="1" spc="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orders</a:t>
            </a:r>
            <a:r>
              <a:rPr sz="2400" i="1" spc="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400" i="1" spc="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i="1" spc="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purpose</a:t>
            </a:r>
            <a:r>
              <a:rPr sz="2400" i="1" spc="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4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i="1" spc="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40" dirty="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r>
              <a:rPr sz="2400" i="1" spc="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252525"/>
                </a:solidFill>
                <a:latin typeface="Times New Roman"/>
                <a:cs typeface="Times New Roman"/>
              </a:rPr>
              <a:t>project.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</a:pPr>
            <a:r>
              <a:rPr sz="2400" i="1" spc="-40" dirty="0">
                <a:solidFill>
                  <a:srgbClr val="252525"/>
                </a:solidFill>
                <a:latin typeface="Times New Roman"/>
                <a:cs typeface="Times New Roman"/>
              </a:rPr>
              <a:t>There </a:t>
            </a:r>
            <a:r>
              <a:rPr sz="2400" i="1" spc="-25" dirty="0">
                <a:solidFill>
                  <a:srgbClr val="252525"/>
                </a:solidFill>
                <a:latin typeface="Times New Roman"/>
                <a:cs typeface="Times New Roman"/>
              </a:rPr>
              <a:t>were </a:t>
            </a:r>
            <a:r>
              <a:rPr sz="2400" i="1" spc="-125" dirty="0">
                <a:solidFill>
                  <a:srgbClr val="252525"/>
                </a:solidFill>
                <a:latin typeface="Times New Roman"/>
                <a:cs typeface="Times New Roman"/>
              </a:rPr>
              <a:t>160 </a:t>
            </a:r>
            <a:r>
              <a:rPr sz="2400" i="1" spc="-40" dirty="0">
                <a:solidFill>
                  <a:srgbClr val="252525"/>
                </a:solidFill>
                <a:latin typeface="Times New Roman"/>
                <a:cs typeface="Times New Roman"/>
              </a:rPr>
              <a:t>‘order_approved_at’ </a:t>
            </a:r>
            <a:r>
              <a:rPr sz="24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null </a:t>
            </a:r>
            <a:r>
              <a:rPr sz="2400" i="1" spc="-20" dirty="0">
                <a:solidFill>
                  <a:srgbClr val="252525"/>
                </a:solidFill>
                <a:latin typeface="Times New Roman"/>
                <a:cs typeface="Times New Roman"/>
              </a:rPr>
              <a:t>values </a:t>
            </a:r>
            <a:r>
              <a:rPr sz="2400" i="1" spc="-3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i="1" spc="-50" dirty="0">
                <a:solidFill>
                  <a:srgbClr val="252525"/>
                </a:solidFill>
                <a:latin typeface="Times New Roman"/>
                <a:cs typeface="Times New Roman"/>
              </a:rPr>
              <a:t>2965</a:t>
            </a:r>
            <a:r>
              <a:rPr lang="en-US" sz="2400" i="1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4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‘</a:t>
            </a:r>
            <a:r>
              <a:rPr sz="2400" i="1" spc="-15" dirty="0" err="1">
                <a:solidFill>
                  <a:srgbClr val="252525"/>
                </a:solidFill>
                <a:latin typeface="Times New Roman"/>
                <a:cs typeface="Times New Roman"/>
              </a:rPr>
              <a:t>order_delivered_timestamp</a:t>
            </a:r>
            <a:r>
              <a:rPr sz="24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’ </a:t>
            </a:r>
            <a:r>
              <a:rPr lang="en-US" sz="24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null </a:t>
            </a:r>
            <a:r>
              <a:rPr sz="2400" i="1" spc="-20" dirty="0">
                <a:solidFill>
                  <a:srgbClr val="252525"/>
                </a:solidFill>
                <a:latin typeface="Times New Roman"/>
                <a:cs typeface="Times New Roman"/>
              </a:rPr>
              <a:t>values </a:t>
            </a:r>
            <a:r>
              <a:rPr sz="2400" i="1" spc="-3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i="1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i="1" spc="-55" dirty="0">
                <a:solidFill>
                  <a:srgbClr val="252525"/>
                </a:solidFill>
                <a:latin typeface="Times New Roman"/>
                <a:cs typeface="Times New Roman"/>
              </a:rPr>
              <a:t>order’s</a:t>
            </a:r>
            <a:r>
              <a:rPr sz="2400" i="1" spc="1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sheet.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 marR="603250">
              <a:lnSpc>
                <a:spcPts val="3460"/>
              </a:lnSpc>
            </a:pPr>
            <a:r>
              <a:rPr sz="2400" i="1" spc="-170" dirty="0">
                <a:solidFill>
                  <a:srgbClr val="252525"/>
                </a:solidFill>
                <a:latin typeface="Times New Roman"/>
                <a:cs typeface="Times New Roman"/>
              </a:rPr>
              <a:t>I </a:t>
            </a:r>
            <a:r>
              <a:rPr sz="2400" i="1" spc="-25" dirty="0">
                <a:solidFill>
                  <a:srgbClr val="252525"/>
                </a:solidFill>
                <a:latin typeface="Times New Roman"/>
                <a:cs typeface="Times New Roman"/>
              </a:rPr>
              <a:t>filled </a:t>
            </a:r>
            <a:r>
              <a:rPr sz="2400" i="1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i="1" spc="-60" dirty="0">
                <a:solidFill>
                  <a:srgbClr val="252525"/>
                </a:solidFill>
                <a:latin typeface="Times New Roman"/>
                <a:cs typeface="Times New Roman"/>
              </a:rPr>
              <a:t>Nan </a:t>
            </a:r>
            <a:r>
              <a:rPr sz="2400" i="1" spc="-20" dirty="0">
                <a:solidFill>
                  <a:srgbClr val="252525"/>
                </a:solidFill>
                <a:latin typeface="Times New Roman"/>
                <a:cs typeface="Times New Roman"/>
              </a:rPr>
              <a:t>values </a:t>
            </a:r>
            <a:r>
              <a:rPr sz="2400" i="1" spc="-40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i="1" spc="-35" dirty="0">
                <a:solidFill>
                  <a:srgbClr val="252525"/>
                </a:solidFill>
                <a:latin typeface="Times New Roman"/>
                <a:cs typeface="Times New Roman"/>
              </a:rPr>
              <a:t>‘order_approved_at’ and</a:t>
            </a:r>
            <a:r>
              <a:rPr lang="en-US" sz="2400" i="1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‘</a:t>
            </a:r>
            <a:r>
              <a:rPr sz="2400" i="1" spc="-15" dirty="0" err="1">
                <a:solidFill>
                  <a:srgbClr val="252525"/>
                </a:solidFill>
                <a:latin typeface="Times New Roman"/>
                <a:cs typeface="Times New Roman"/>
              </a:rPr>
              <a:t>order_delivered_timestamp</a:t>
            </a:r>
            <a:r>
              <a:rPr sz="24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’</a:t>
            </a:r>
            <a:r>
              <a:rPr lang="en-US" sz="24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60" dirty="0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sz="2400" i="1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i="1" spc="-20" dirty="0">
                <a:solidFill>
                  <a:srgbClr val="252525"/>
                </a:solidFill>
                <a:latin typeface="Times New Roman"/>
                <a:cs typeface="Times New Roman"/>
              </a:rPr>
              <a:t>appropriate values  derived </a:t>
            </a:r>
            <a:r>
              <a:rPr sz="2400" i="1" spc="30" dirty="0">
                <a:solidFill>
                  <a:srgbClr val="252525"/>
                </a:solidFill>
                <a:latin typeface="Times New Roman"/>
                <a:cs typeface="Times New Roman"/>
              </a:rPr>
              <a:t>from </a:t>
            </a:r>
            <a:r>
              <a:rPr sz="2400" i="1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i="1" spc="-25" dirty="0">
                <a:solidFill>
                  <a:srgbClr val="252525"/>
                </a:solidFill>
                <a:latin typeface="Times New Roman"/>
                <a:cs typeface="Times New Roman"/>
              </a:rPr>
              <a:t>same</a:t>
            </a:r>
            <a:r>
              <a:rPr sz="2400" i="1" spc="5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52525"/>
                </a:solidFill>
                <a:latin typeface="Times New Roman"/>
                <a:cs typeface="Times New Roman"/>
              </a:rPr>
              <a:t>dataframe.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9462" y="624934"/>
            <a:ext cx="555307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latin typeface="Britannic Bold" panose="020B0903060703020204" pitchFamily="34" charset="0"/>
                <a:cs typeface="Carlito"/>
              </a:rPr>
              <a:t>EDA </a:t>
            </a:r>
            <a:r>
              <a:rPr sz="3200" b="1" dirty="0">
                <a:latin typeface="Britannic Bold" panose="020B0903060703020204" pitchFamily="34" charset="0"/>
                <a:cs typeface="Carlito"/>
              </a:rPr>
              <a:t>Analysis</a:t>
            </a:r>
            <a:r>
              <a:rPr sz="3200" b="1" spc="-40" dirty="0">
                <a:latin typeface="Britannic Bold" panose="020B0903060703020204" pitchFamily="34" charset="0"/>
                <a:cs typeface="Carlito"/>
              </a:rPr>
              <a:t> </a:t>
            </a:r>
            <a:r>
              <a:rPr sz="3200" b="1" spc="-5" dirty="0">
                <a:latin typeface="Britannic Bold" panose="020B0903060703020204" pitchFamily="34" charset="0"/>
                <a:cs typeface="Carlito"/>
              </a:rPr>
              <a:t>Observations</a:t>
            </a:r>
            <a:endParaRPr sz="3200" dirty="0">
              <a:latin typeface="Britannic Bold" panose="020B0903060703020204" pitchFamily="34" charset="0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959" y="2044953"/>
            <a:ext cx="10206990" cy="23818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24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After </a:t>
            </a:r>
            <a:r>
              <a:rPr sz="2400" i="1" spc="-30" dirty="0">
                <a:solidFill>
                  <a:srgbClr val="252525"/>
                </a:solidFill>
                <a:latin typeface="Times New Roman"/>
                <a:cs typeface="Times New Roman"/>
              </a:rPr>
              <a:t>having </a:t>
            </a:r>
            <a:r>
              <a:rPr sz="2400" i="1" spc="-80" dirty="0">
                <a:solidFill>
                  <a:srgbClr val="252525"/>
                </a:solidFill>
                <a:latin typeface="Times New Roman"/>
                <a:cs typeface="Times New Roman"/>
              </a:rPr>
              <a:t>gone </a:t>
            </a:r>
            <a:r>
              <a:rPr sz="24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through </a:t>
            </a:r>
            <a:r>
              <a:rPr sz="24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i="1" spc="-40" dirty="0">
                <a:solidFill>
                  <a:srgbClr val="252525"/>
                </a:solidFill>
                <a:latin typeface="Times New Roman"/>
                <a:cs typeface="Times New Roman"/>
              </a:rPr>
              <a:t>whole </a:t>
            </a:r>
            <a:r>
              <a:rPr sz="24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dataset </a:t>
            </a:r>
            <a:r>
              <a:rPr sz="2400" i="1" spc="-45" dirty="0">
                <a:solidFill>
                  <a:srgbClr val="252525"/>
                </a:solidFill>
                <a:latin typeface="Times New Roman"/>
                <a:cs typeface="Times New Roman"/>
              </a:rPr>
              <a:t>and  </a:t>
            </a:r>
            <a:r>
              <a:rPr sz="24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performing </a:t>
            </a:r>
            <a:r>
              <a:rPr sz="2400" i="1" spc="-25" dirty="0">
                <a:solidFill>
                  <a:srgbClr val="252525"/>
                </a:solidFill>
                <a:latin typeface="Times New Roman"/>
                <a:cs typeface="Times New Roman"/>
              </a:rPr>
              <a:t>necessary </a:t>
            </a:r>
            <a:r>
              <a:rPr sz="2400" i="1" spc="-65" dirty="0">
                <a:solidFill>
                  <a:srgbClr val="252525"/>
                </a:solidFill>
                <a:latin typeface="Times New Roman"/>
                <a:cs typeface="Times New Roman"/>
              </a:rPr>
              <a:t>cleanup </a:t>
            </a:r>
            <a:r>
              <a:rPr sz="2400" i="1" spc="-4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i="1" spc="-200" dirty="0">
                <a:solidFill>
                  <a:srgbClr val="252525"/>
                </a:solidFill>
                <a:latin typeface="Times New Roman"/>
                <a:cs typeface="Times New Roman"/>
              </a:rPr>
              <a:t>EDA. </a:t>
            </a:r>
            <a:r>
              <a:rPr sz="2400" i="1" spc="-195" dirty="0">
                <a:solidFill>
                  <a:srgbClr val="252525"/>
                </a:solidFill>
                <a:latin typeface="Times New Roman"/>
                <a:cs typeface="Times New Roman"/>
              </a:rPr>
              <a:t>I </a:t>
            </a:r>
            <a:r>
              <a:rPr sz="2400" i="1" spc="-30" dirty="0">
                <a:solidFill>
                  <a:srgbClr val="252525"/>
                </a:solidFill>
                <a:latin typeface="Times New Roman"/>
                <a:cs typeface="Times New Roman"/>
              </a:rPr>
              <a:t>converted </a:t>
            </a:r>
            <a:r>
              <a:rPr sz="24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the  dataframes </a:t>
            </a:r>
            <a:r>
              <a:rPr sz="24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into </a:t>
            </a:r>
            <a:r>
              <a:rPr sz="2400" i="1" spc="-22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i="1" dirty="0">
                <a:solidFill>
                  <a:srgbClr val="252525"/>
                </a:solidFill>
                <a:latin typeface="Times New Roman"/>
                <a:cs typeface="Times New Roman"/>
              </a:rPr>
              <a:t>new </a:t>
            </a:r>
            <a:r>
              <a:rPr sz="2400" i="1" spc="-100" dirty="0">
                <a:solidFill>
                  <a:srgbClr val="252525"/>
                </a:solidFill>
                <a:latin typeface="Times New Roman"/>
                <a:cs typeface="Times New Roman"/>
              </a:rPr>
              <a:t>excel </a:t>
            </a:r>
            <a:r>
              <a:rPr sz="2400" i="1" spc="-60" dirty="0">
                <a:solidFill>
                  <a:srgbClr val="252525"/>
                </a:solidFill>
                <a:latin typeface="Times New Roman"/>
                <a:cs typeface="Times New Roman"/>
              </a:rPr>
              <a:t>file </a:t>
            </a:r>
            <a:r>
              <a:rPr sz="24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using </a:t>
            </a:r>
            <a:r>
              <a:rPr sz="24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i="1" spc="-75" dirty="0">
                <a:solidFill>
                  <a:srgbClr val="252525"/>
                </a:solidFill>
                <a:latin typeface="Times New Roman"/>
                <a:cs typeface="Times New Roman"/>
              </a:rPr>
              <a:t>‘ExcelWriter’  </a:t>
            </a:r>
            <a:r>
              <a:rPr sz="24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function </a:t>
            </a:r>
            <a:r>
              <a:rPr sz="2400" i="1" spc="-5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i="1" spc="2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30" dirty="0">
                <a:solidFill>
                  <a:srgbClr val="252525"/>
                </a:solidFill>
                <a:latin typeface="Times New Roman"/>
                <a:cs typeface="Times New Roman"/>
              </a:rPr>
              <a:t>pandas.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 marR="462280">
              <a:lnSpc>
                <a:spcPts val="3890"/>
              </a:lnSpc>
            </a:pPr>
            <a:r>
              <a:rPr sz="2400" i="1" spc="-195" dirty="0">
                <a:solidFill>
                  <a:srgbClr val="252525"/>
                </a:solidFill>
                <a:latin typeface="Times New Roman"/>
                <a:cs typeface="Times New Roman"/>
              </a:rPr>
              <a:t>I </a:t>
            </a:r>
            <a:r>
              <a:rPr sz="2400" i="1" spc="-45" dirty="0">
                <a:solidFill>
                  <a:srgbClr val="252525"/>
                </a:solidFill>
                <a:latin typeface="Times New Roman"/>
                <a:cs typeface="Times New Roman"/>
              </a:rPr>
              <a:t>combined </a:t>
            </a:r>
            <a:r>
              <a:rPr sz="2400" i="1" spc="-110" dirty="0">
                <a:solidFill>
                  <a:srgbClr val="252525"/>
                </a:solidFill>
                <a:latin typeface="Times New Roman"/>
                <a:cs typeface="Times New Roman"/>
              </a:rPr>
              <a:t>all </a:t>
            </a:r>
            <a:r>
              <a:rPr sz="24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dataframe </a:t>
            </a:r>
            <a:r>
              <a:rPr sz="24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into </a:t>
            </a:r>
            <a:r>
              <a:rPr sz="2400" i="1" spc="-22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i="1" spc="-40" dirty="0">
                <a:solidFill>
                  <a:srgbClr val="252525"/>
                </a:solidFill>
                <a:latin typeface="Times New Roman"/>
                <a:cs typeface="Times New Roman"/>
              </a:rPr>
              <a:t>single </a:t>
            </a:r>
            <a:r>
              <a:rPr sz="24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sheet </a:t>
            </a:r>
            <a:r>
              <a:rPr sz="24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i="1" spc="-125" dirty="0">
                <a:solidFill>
                  <a:srgbClr val="252525"/>
                </a:solidFill>
                <a:latin typeface="Times New Roman"/>
                <a:cs typeface="Times New Roman"/>
              </a:rPr>
              <a:t>be  </a:t>
            </a:r>
            <a:r>
              <a:rPr sz="24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used </a:t>
            </a:r>
            <a:r>
              <a:rPr sz="2400" i="1" spc="30" dirty="0">
                <a:solidFill>
                  <a:srgbClr val="252525"/>
                </a:solidFill>
                <a:latin typeface="Times New Roman"/>
                <a:cs typeface="Times New Roman"/>
              </a:rPr>
              <a:t>further </a:t>
            </a:r>
            <a:r>
              <a:rPr sz="2400" i="1" spc="-4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i="1" spc="-60" dirty="0">
                <a:solidFill>
                  <a:srgbClr val="252525"/>
                </a:solidFill>
                <a:latin typeface="Times New Roman"/>
                <a:cs typeface="Times New Roman"/>
              </a:rPr>
              <a:t>Tableau</a:t>
            </a:r>
            <a:r>
              <a:rPr sz="2400" i="1" spc="6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environment.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4526" y="840706"/>
            <a:ext cx="759079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Britannic Bold" panose="020B0903060703020204" pitchFamily="34" charset="0"/>
                <a:cs typeface="Carlito"/>
              </a:rPr>
              <a:t>Step </a:t>
            </a:r>
            <a:r>
              <a:rPr sz="3200" b="1" dirty="0">
                <a:latin typeface="Britannic Bold" panose="020B0903060703020204" pitchFamily="34" charset="0"/>
                <a:cs typeface="Carlito"/>
              </a:rPr>
              <a:t>3: Creating a Cleaned </a:t>
            </a:r>
            <a:r>
              <a:rPr sz="3200" b="1" spc="-20" dirty="0">
                <a:latin typeface="Britannic Bold" panose="020B0903060703020204" pitchFamily="34" charset="0"/>
                <a:cs typeface="Carlito"/>
              </a:rPr>
              <a:t>Excel</a:t>
            </a:r>
            <a:r>
              <a:rPr sz="3200" b="1" spc="-55" dirty="0">
                <a:latin typeface="Britannic Bold" panose="020B0903060703020204" pitchFamily="34" charset="0"/>
                <a:cs typeface="Carlito"/>
              </a:rPr>
              <a:t> </a:t>
            </a:r>
            <a:r>
              <a:rPr sz="3200" b="1" dirty="0">
                <a:latin typeface="Britannic Bold" panose="020B0903060703020204" pitchFamily="34" charset="0"/>
                <a:cs typeface="Carlito"/>
              </a:rPr>
              <a:t>File</a:t>
            </a:r>
            <a:endParaRPr sz="3200" dirty="0">
              <a:latin typeface="Britannic Bold" panose="020B0903060703020204" pitchFamily="34" charset="0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C199D-36B1-31EE-AA23-96D5C028D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i="1" spc="-110" dirty="0">
                <a:solidFill>
                  <a:srgbClr val="252525"/>
                </a:solidFill>
                <a:latin typeface="Times New Roman"/>
                <a:cs typeface="Times New Roman"/>
              </a:rPr>
              <a:t>Using </a:t>
            </a:r>
            <a:r>
              <a:rPr lang="en-US" sz="2400" i="1" spc="-65" dirty="0">
                <a:solidFill>
                  <a:srgbClr val="252525"/>
                </a:solidFill>
                <a:latin typeface="Times New Roman"/>
                <a:cs typeface="Times New Roman"/>
              </a:rPr>
              <a:t>pandas </a:t>
            </a:r>
            <a:r>
              <a:rPr lang="en-US" sz="2400" i="1" spc="-85" dirty="0">
                <a:solidFill>
                  <a:srgbClr val="252525"/>
                </a:solidFill>
                <a:latin typeface="Times New Roman"/>
                <a:cs typeface="Times New Roman"/>
              </a:rPr>
              <a:t>merge </a:t>
            </a:r>
            <a:r>
              <a:rPr lang="en-US" sz="24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function </a:t>
            </a:r>
            <a:r>
              <a:rPr lang="en-US" sz="24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lang="en-US" sz="2400" i="1" spc="-80" dirty="0">
                <a:solidFill>
                  <a:srgbClr val="252525"/>
                </a:solidFill>
                <a:latin typeface="Times New Roman"/>
                <a:cs typeface="Times New Roman"/>
              </a:rPr>
              <a:t>join </a:t>
            </a:r>
            <a:r>
              <a:rPr lang="en-US" sz="2400" i="1" spc="-165" dirty="0">
                <a:solidFill>
                  <a:srgbClr val="252525"/>
                </a:solidFill>
                <a:latin typeface="Times New Roman"/>
                <a:cs typeface="Times New Roman"/>
              </a:rPr>
              <a:t>all </a:t>
            </a:r>
            <a:r>
              <a:rPr lang="en-US" sz="2400" i="1" spc="-25" dirty="0">
                <a:solidFill>
                  <a:srgbClr val="252525"/>
                </a:solidFill>
                <a:latin typeface="Times New Roman"/>
                <a:cs typeface="Times New Roman"/>
              </a:rPr>
              <a:t>the  sheets </a:t>
            </a:r>
            <a:r>
              <a:rPr lang="en-US" sz="24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using </a:t>
            </a:r>
            <a:r>
              <a:rPr lang="en-US" sz="2400" i="1" spc="-2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lang="en-US" sz="2400" i="1" spc="-55" dirty="0">
                <a:solidFill>
                  <a:srgbClr val="252525"/>
                </a:solidFill>
                <a:latin typeface="Times New Roman"/>
                <a:cs typeface="Times New Roman"/>
              </a:rPr>
              <a:t>common fields </a:t>
            </a:r>
            <a:r>
              <a:rPr lang="en-US" sz="2400" i="1" spc="-110" dirty="0">
                <a:solidFill>
                  <a:srgbClr val="252525"/>
                </a:solidFill>
                <a:latin typeface="Times New Roman"/>
                <a:cs typeface="Times New Roman"/>
              </a:rPr>
              <a:t>as </a:t>
            </a:r>
            <a:r>
              <a:rPr lang="en-US" sz="2400" i="1" spc="-80" dirty="0">
                <a:solidFill>
                  <a:srgbClr val="252525"/>
                </a:solidFill>
                <a:latin typeface="Times New Roman"/>
                <a:cs typeface="Times New Roman"/>
              </a:rPr>
              <a:t>depicted  </a:t>
            </a:r>
            <a:r>
              <a:rPr lang="en-US" sz="2400" i="1" spc="-65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lang="en-US" sz="2400" i="1" spc="-2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lang="en-US" sz="2400" i="1" spc="50" dirty="0">
                <a:solidFill>
                  <a:srgbClr val="252525"/>
                </a:solidFill>
                <a:latin typeface="Times New Roman"/>
                <a:cs typeface="Times New Roman"/>
              </a:rPr>
              <a:t>Entity </a:t>
            </a:r>
            <a:r>
              <a:rPr lang="en-US" sz="2400" i="1" spc="-65" dirty="0">
                <a:solidFill>
                  <a:srgbClr val="252525"/>
                </a:solidFill>
                <a:latin typeface="Times New Roman"/>
                <a:cs typeface="Times New Roman"/>
              </a:rPr>
              <a:t>Relationship</a:t>
            </a:r>
            <a:r>
              <a:rPr lang="en-US" sz="2400" i="1" spc="4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400" i="1" spc="-125" dirty="0">
                <a:solidFill>
                  <a:srgbClr val="252525"/>
                </a:solidFill>
                <a:latin typeface="Times New Roman"/>
                <a:cs typeface="Times New Roman"/>
              </a:rPr>
              <a:t>Diagram.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4325F5C-B6DA-5E6F-9F81-E6BCD1A385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800" y="948194"/>
            <a:ext cx="887253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i="1" spc="-20" dirty="0">
                <a:latin typeface="Britannic Bold" panose="020B0903060703020204" pitchFamily="34" charset="0"/>
                <a:cs typeface="Carlito"/>
              </a:rPr>
              <a:t>Step </a:t>
            </a:r>
            <a:r>
              <a:rPr sz="4000" b="1" i="1" spc="-5" dirty="0">
                <a:latin typeface="Britannic Bold" panose="020B0903060703020204" pitchFamily="34" charset="0"/>
                <a:cs typeface="Carlito"/>
              </a:rPr>
              <a:t>4: </a:t>
            </a:r>
            <a:r>
              <a:rPr sz="4000" b="1" i="1" spc="-10" dirty="0">
                <a:latin typeface="Britannic Bold" panose="020B0903060703020204" pitchFamily="34" charset="0"/>
                <a:cs typeface="Carlito"/>
              </a:rPr>
              <a:t>Merging</a:t>
            </a:r>
            <a:r>
              <a:rPr sz="4000" b="1" i="1" spc="30" dirty="0">
                <a:latin typeface="Britannic Bold" panose="020B0903060703020204" pitchFamily="34" charset="0"/>
                <a:cs typeface="Carlito"/>
              </a:rPr>
              <a:t> </a:t>
            </a:r>
            <a:r>
              <a:rPr sz="4000" b="1" i="1" spc="-10" dirty="0">
                <a:latin typeface="Britannic Bold" panose="020B0903060703020204" pitchFamily="34" charset="0"/>
                <a:cs typeface="Carlito"/>
              </a:rPr>
              <a:t>Dataframes</a:t>
            </a:r>
            <a:endParaRPr sz="4000" dirty="0">
              <a:latin typeface="Britannic Bold" panose="020B0903060703020204" pitchFamily="34" charset="0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61662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145</TotalTime>
  <Words>930</Words>
  <Application>Microsoft Office PowerPoint</Application>
  <PresentationFormat>Widescreen</PresentationFormat>
  <Paragraphs>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Britannic Bold</vt:lpstr>
      <vt:lpstr>Carlito</vt:lpstr>
      <vt:lpstr>Impact</vt:lpstr>
      <vt:lpstr>Times New Roman</vt:lpstr>
      <vt:lpstr>Main Event</vt:lpstr>
      <vt:lpstr>PowerPoint Presentation</vt:lpstr>
      <vt:lpstr>Problem Statement</vt:lpstr>
      <vt:lpstr>Olist Dataset- Retail Dataset</vt:lpstr>
      <vt:lpstr>Entity Relationship Diagram</vt:lpstr>
      <vt:lpstr>Step 1: Importing Libraries and Reading Data</vt:lpstr>
      <vt:lpstr>Step 2: Data Cleaning and EDA</vt:lpstr>
      <vt:lpstr>EDA Analysis Observations</vt:lpstr>
      <vt:lpstr>Step 3: Creating a Cleaned Excel File</vt:lpstr>
      <vt:lpstr>Step 4: Merging Dataframes</vt:lpstr>
      <vt:lpstr>Step 5: Data Visualisation in Python</vt:lpstr>
      <vt:lpstr>PowerPoint Presentation</vt:lpstr>
      <vt:lpstr>Tableau  Visualizations</vt:lpstr>
      <vt:lpstr>Top 20 Most Ordered Products by Product Id</vt:lpstr>
      <vt:lpstr>Top 20 Most Revenue Generating Product Categories</vt:lpstr>
      <vt:lpstr>Top 10 Most Ordered Product Category</vt:lpstr>
      <vt:lpstr>Most Ordered Product Category in Combination of Twos</vt:lpstr>
      <vt:lpstr>Olist Retail Analytics Dashboard</vt:lpstr>
      <vt:lpstr>Step 6: RFM Modelling</vt:lpstr>
      <vt:lpstr>PowerPoint Presentation</vt:lpstr>
      <vt:lpstr>Stacked Bar Chart of the Product Category Depicting their Product Type</vt:lpstr>
      <vt:lpstr>Observation</vt:lpstr>
      <vt:lpstr>Market Basket Analysis</vt:lpstr>
    </vt:vector>
  </TitlesOfParts>
  <Company>Thermo Fisher Scientific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Kumari, Rakhee</dc:creator>
  <cp:lastModifiedBy>Kumari, Rakhee</cp:lastModifiedBy>
  <cp:revision>3</cp:revision>
  <dcterms:created xsi:type="dcterms:W3CDTF">2022-09-02T04:57:16Z</dcterms:created>
  <dcterms:modified xsi:type="dcterms:W3CDTF">2022-09-05T09:41:12Z</dcterms:modified>
</cp:coreProperties>
</file>