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68" r:id="rId2"/>
    <p:sldId id="257" r:id="rId3"/>
    <p:sldId id="260" r:id="rId4"/>
    <p:sldId id="261" r:id="rId5"/>
    <p:sldId id="271" r:id="rId6"/>
    <p:sldId id="279" r:id="rId7"/>
    <p:sldId id="272" r:id="rId8"/>
    <p:sldId id="263" r:id="rId9"/>
    <p:sldId id="264" r:id="rId10"/>
    <p:sldId id="265" r:id="rId11"/>
    <p:sldId id="270" r:id="rId12"/>
    <p:sldId id="269" r:id="rId13"/>
    <p:sldId id="281" r:id="rId14"/>
    <p:sldId id="275" r:id="rId15"/>
    <p:sldId id="277" r:id="rId16"/>
    <p:sldId id="278" r:id="rId17"/>
    <p:sldId id="276"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04" autoAdjust="0"/>
    <p:restoredTop sz="94660"/>
  </p:normalViewPr>
  <p:slideViewPr>
    <p:cSldViewPr snapToGrid="0">
      <p:cViewPr varScale="1">
        <p:scale>
          <a:sx n="63" d="100"/>
          <a:sy n="63"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42425-297C-459E-B407-B34D34D7EDC7}" type="datetimeFigureOut">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F5F86-FAB9-4353-90DE-431AF1F4EE7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B42425-297C-459E-B407-B34D34D7EDC7}" type="datetimeFigureOut">
              <a:rPr lang="en-IN" smtClean="0"/>
              <a:pPr/>
              <a:t>01-11-2020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BF5F86-FAB9-4353-90DE-431AF1F4EE7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1A73C-5B32-4C4E-A5B4-17853D60B819}"/>
              </a:ext>
            </a:extLst>
          </p:cNvPr>
          <p:cNvSpPr>
            <a:spLocks noGrp="1"/>
          </p:cNvSpPr>
          <p:nvPr>
            <p:ph type="ctrTitle"/>
          </p:nvPr>
        </p:nvSpPr>
        <p:spPr>
          <a:xfrm>
            <a:off x="1047565" y="1470468"/>
            <a:ext cx="10706471" cy="1464815"/>
          </a:xfrm>
        </p:spPr>
        <p:txBody>
          <a:bodyPr>
            <a:noAutofit/>
          </a:bodyPr>
          <a:lstStyle/>
          <a:p>
            <a:pPr algn="ctr"/>
            <a:r>
              <a:rPr lang="en-US" sz="4400" dirty="0">
                <a:solidFill>
                  <a:schemeClr val="tx1"/>
                </a:solidFill>
                <a:latin typeface="Times New Roman" panose="02020603050405020304" pitchFamily="18" charset="0"/>
                <a:cs typeface="Times New Roman" panose="02020603050405020304" pitchFamily="18" charset="0"/>
              </a:rPr>
              <a:t>Software quality prediction using ensemble method in software projects.</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696714E-2918-46C0-BD45-77B1178FE392}"/>
              </a:ext>
            </a:extLst>
          </p:cNvPr>
          <p:cNvSpPr>
            <a:spLocks noGrp="1"/>
          </p:cNvSpPr>
          <p:nvPr>
            <p:ph type="subTitle" idx="1"/>
          </p:nvPr>
        </p:nvSpPr>
        <p:spPr>
          <a:xfrm>
            <a:off x="770475" y="3352801"/>
            <a:ext cx="10431263" cy="2033930"/>
          </a:xfrm>
        </p:spPr>
        <p:txBody>
          <a:bodyPr>
            <a:noAutofit/>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Data </a:t>
            </a:r>
            <a:r>
              <a:rPr lang="en-IN" sz="2800" dirty="0">
                <a:solidFill>
                  <a:schemeClr val="tx1"/>
                </a:solidFill>
                <a:latin typeface="Times New Roman" panose="02020603050405020304" pitchFamily="18" charset="0"/>
                <a:cs typeface="Times New Roman" panose="02020603050405020304" pitchFamily="18" charset="0"/>
              </a:rPr>
              <a:t>Mining Project of</a:t>
            </a:r>
          </a:p>
          <a:p>
            <a:endParaRPr lang="en-IN" sz="2800"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Second Year </a:t>
            </a:r>
            <a:r>
              <a:rPr lang="en-IN" sz="2000" dirty="0" err="1" smtClean="0">
                <a:solidFill>
                  <a:schemeClr val="tx1"/>
                </a:solidFill>
                <a:latin typeface="Times New Roman" panose="02020603050405020304" pitchFamily="18" charset="0"/>
                <a:cs typeface="Times New Roman" panose="02020603050405020304" pitchFamily="18" charset="0"/>
              </a:rPr>
              <a:t>B.Tech</a:t>
            </a:r>
            <a:r>
              <a:rPr lang="en-IN" sz="2000" dirty="0" smtClean="0">
                <a:solidFill>
                  <a:schemeClr val="tx1"/>
                </a:solidFill>
                <a:latin typeface="Times New Roman" panose="02020603050405020304" pitchFamily="18" charset="0"/>
                <a:cs typeface="Times New Roman" panose="02020603050405020304" pitchFamily="18" charset="0"/>
              </a:rPr>
              <a:t> CSE        </a:t>
            </a:r>
            <a:r>
              <a:rPr lang="en-IN" sz="2000" dirty="0">
                <a:solidFill>
                  <a:schemeClr val="tx1"/>
                </a:solidFill>
                <a:latin typeface="Times New Roman" panose="02020603050405020304" pitchFamily="18" charset="0"/>
                <a:cs typeface="Times New Roman" panose="02020603050405020304" pitchFamily="18" charset="0"/>
              </a:rPr>
              <a:t>Second  Year  </a:t>
            </a:r>
            <a:r>
              <a:rPr lang="en-IN" sz="2000" dirty="0" err="1">
                <a:solidFill>
                  <a:schemeClr val="tx1"/>
                </a:solidFill>
                <a:latin typeface="Times New Roman" panose="02020603050405020304" pitchFamily="18" charset="0"/>
                <a:cs typeface="Times New Roman" panose="02020603050405020304" pitchFamily="18" charset="0"/>
              </a:rPr>
              <a:t>B.Tech</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CSE            </a:t>
            </a:r>
            <a:r>
              <a:rPr lang="en-IN" sz="2000" dirty="0">
                <a:solidFill>
                  <a:schemeClr val="tx1"/>
                </a:solidFill>
                <a:latin typeface="Times New Roman" panose="02020603050405020304" pitchFamily="18" charset="0"/>
                <a:cs typeface="Times New Roman" panose="02020603050405020304" pitchFamily="18" charset="0"/>
              </a:rPr>
              <a:t>Second  Year  </a:t>
            </a:r>
            <a:r>
              <a:rPr lang="en-IN" sz="2000" dirty="0" smtClean="0">
                <a:solidFill>
                  <a:schemeClr val="tx1"/>
                </a:solidFill>
                <a:latin typeface="Times New Roman" panose="02020603050405020304" pitchFamily="18" charset="0"/>
                <a:cs typeface="Times New Roman" panose="02020603050405020304" pitchFamily="18" charset="0"/>
              </a:rPr>
              <a:t>IDD CSE</a:t>
            </a:r>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b="1" dirty="0">
                <a:solidFill>
                  <a:schemeClr val="tx1"/>
                </a:solidFill>
                <a:latin typeface="Times New Roman" panose="02020603050405020304" pitchFamily="18" charset="0"/>
                <a:cs typeface="Times New Roman" panose="02020603050405020304" pitchFamily="18" charset="0"/>
              </a:rPr>
              <a:t>                  Sanchit </a:t>
            </a:r>
            <a:r>
              <a:rPr lang="en-IN" sz="2000" b="1" dirty="0" err="1">
                <a:solidFill>
                  <a:schemeClr val="tx1"/>
                </a:solidFill>
                <a:latin typeface="Times New Roman" panose="02020603050405020304" pitchFamily="18" charset="0"/>
                <a:cs typeface="Times New Roman" panose="02020603050405020304" pitchFamily="18" charset="0"/>
              </a:rPr>
              <a:t>Tyagi</a:t>
            </a: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smtClean="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Rishabh Rakheja                       </a:t>
            </a:r>
            <a:r>
              <a:rPr lang="en-IN" sz="2000" b="1" dirty="0" smtClean="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Shikhar Sharma</a:t>
            </a:r>
          </a:p>
          <a:p>
            <a:pPr algn="l"/>
            <a:r>
              <a:rPr lang="en-IN" sz="2000" dirty="0">
                <a:solidFill>
                  <a:schemeClr val="tx1"/>
                </a:solidFill>
                <a:latin typeface="Times New Roman" panose="02020603050405020304" pitchFamily="18" charset="0"/>
                <a:cs typeface="Times New Roman" panose="02020603050405020304" pitchFamily="18" charset="0"/>
              </a:rPr>
              <a:t>                    18075053                              </a:t>
            </a:r>
            <a:r>
              <a:rPr lang="en-IN" sz="2000" dirty="0" smtClean="0">
                <a:solidFill>
                  <a:schemeClr val="tx1"/>
                </a:solidFill>
                <a:latin typeface="Times New Roman" panose="02020603050405020304" pitchFamily="18" charset="0"/>
                <a:cs typeface="Times New Roman" panose="02020603050405020304" pitchFamily="18" charset="0"/>
              </a:rPr>
              <a:t>   18075050                                         18074016</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8843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32EC39-D2B2-4180-9A39-580C2FCDCA55}"/>
              </a:ext>
            </a:extLst>
          </p:cNvPr>
          <p:cNvSpPr>
            <a:spLocks noGrp="1"/>
          </p:cNvSpPr>
          <p:nvPr>
            <p:ph idx="1"/>
          </p:nvPr>
        </p:nvSpPr>
        <p:spPr>
          <a:xfrm>
            <a:off x="838200" y="568171"/>
            <a:ext cx="10515600" cy="5779363"/>
          </a:xfrm>
        </p:spPr>
        <p:txBody>
          <a:bodyPr>
            <a:normAutofit fontScale="92500" lnSpcReduction="20000"/>
          </a:bodyPr>
          <a:lstStyle/>
          <a:p>
            <a:pPr marL="0" lvl="0" indent="0" algn="just">
              <a:buFont typeface="Wingdings" pitchFamily="2" charset="2"/>
              <a:buChar char="v"/>
            </a:pPr>
            <a:r>
              <a:rPr lang="en-IN" sz="2400" b="1" u="sng" dirty="0" smtClean="0">
                <a:latin typeface="Times New Roman" panose="02020603050405020304" pitchFamily="18" charset="0"/>
                <a:cs typeface="Times New Roman" panose="02020603050405020304" pitchFamily="18" charset="0"/>
              </a:rPr>
              <a:t> Random </a:t>
            </a:r>
            <a:r>
              <a:rPr lang="en-IN" sz="2400" b="1" u="sng" dirty="0">
                <a:latin typeface="Times New Roman" panose="02020603050405020304" pitchFamily="18" charset="0"/>
                <a:cs typeface="Times New Roman" panose="02020603050405020304" pitchFamily="18" charset="0"/>
              </a:rPr>
              <a:t>Forest</a:t>
            </a:r>
            <a:r>
              <a:rPr lang="en-IN" sz="2400" dirty="0">
                <a:latin typeface="Times New Roman" panose="02020603050405020304" pitchFamily="18" charset="0"/>
                <a:cs typeface="Times New Roman" panose="02020603050405020304" pitchFamily="18" charset="0"/>
              </a:rPr>
              <a:t> (Parallel Classifier)</a:t>
            </a:r>
          </a:p>
          <a:p>
            <a:pPr marL="0" indent="0" algn="just">
              <a:buNone/>
            </a:pPr>
            <a:r>
              <a:rPr lang="en-IN" sz="2400" dirty="0">
                <a:latin typeface="Times New Roman" panose="02020603050405020304" pitchFamily="18" charset="0"/>
                <a:cs typeface="Times New Roman" panose="02020603050405020304" pitchFamily="18" charset="0"/>
              </a:rPr>
              <a:t>Random Forests grows many classification trees. To classify a new object from an input vector, put the input vector down each of the trees in the forest. Each tree gives a classification, and we say the tree "votes" for that class. The forest chooses the classification having the most votes (over all the trees in the forest).</a:t>
            </a:r>
          </a:p>
          <a:p>
            <a:pPr marL="0" indent="0" algn="just">
              <a:buNone/>
            </a:pPr>
            <a:endParaRPr lang="en-IN" sz="2400" dirty="0">
              <a:latin typeface="Times New Roman" panose="02020603050405020304" pitchFamily="18" charset="0"/>
              <a:cs typeface="Times New Roman" panose="02020603050405020304" pitchFamily="18" charset="0"/>
            </a:endParaRPr>
          </a:p>
          <a:p>
            <a:pPr marL="0" lvl="0" indent="0" algn="just">
              <a:buFont typeface="Wingdings" pitchFamily="2" charset="2"/>
              <a:buChar char="v"/>
            </a:pPr>
            <a:r>
              <a:rPr lang="en-IN" sz="2400" b="1" u="sng" dirty="0" smtClean="0">
                <a:latin typeface="Times New Roman" panose="02020603050405020304" pitchFamily="18" charset="0"/>
                <a:cs typeface="Times New Roman" panose="02020603050405020304" pitchFamily="18" charset="0"/>
              </a:rPr>
              <a:t> </a:t>
            </a:r>
            <a:r>
              <a:rPr lang="en-IN" sz="2400" b="1" u="sng" dirty="0" err="1" smtClean="0">
                <a:latin typeface="Times New Roman" panose="02020603050405020304" pitchFamily="18" charset="0"/>
                <a:cs typeface="Times New Roman" panose="02020603050405020304" pitchFamily="18" charset="0"/>
              </a:rPr>
              <a:t>Adaboost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(Sequential Classifier)</a:t>
            </a:r>
          </a:p>
          <a:p>
            <a:pPr marL="0" indent="0" algn="just">
              <a:buNone/>
            </a:pPr>
            <a:r>
              <a:rPr lang="en-IN" sz="2400" dirty="0">
                <a:latin typeface="Times New Roman" panose="02020603050405020304" pitchFamily="18" charset="0"/>
                <a:cs typeface="Times New Roman" panose="02020603050405020304" pitchFamily="18" charset="0"/>
              </a:rPr>
              <a:t>AdaBoost assigns a “weight” to each training example. Examples with higher weights are more likely to be included in the training set, and vice versa. After training a classifier, AdaBoost increases the weight on the misclassified examples so that these examples will make up a larger part of the next classifiers training set, and hopefully the next classifier trained will perform better on them.</a:t>
            </a:r>
          </a:p>
          <a:p>
            <a:pPr marL="0" indent="0" algn="just">
              <a:buNone/>
            </a:pPr>
            <a:endParaRPr lang="en-IN" sz="2400" dirty="0">
              <a:latin typeface="Times New Roman" panose="02020603050405020304" pitchFamily="18" charset="0"/>
              <a:cs typeface="Times New Roman" panose="02020603050405020304" pitchFamily="18" charset="0"/>
            </a:endParaRPr>
          </a:p>
          <a:p>
            <a:pPr marL="0" lvl="0" indent="0" algn="just">
              <a:buFont typeface="Wingdings" pitchFamily="2" charset="2"/>
              <a:buChar char="v"/>
            </a:pPr>
            <a:r>
              <a:rPr lang="en-IN" sz="2400" b="1" u="sng" dirty="0" smtClean="0">
                <a:latin typeface="Times New Roman" panose="02020603050405020304" pitchFamily="18" charset="0"/>
                <a:cs typeface="Times New Roman" panose="02020603050405020304" pitchFamily="18" charset="0"/>
              </a:rPr>
              <a:t> Majority </a:t>
            </a:r>
            <a:r>
              <a:rPr lang="en-IN" sz="2400" b="1" u="sng" dirty="0">
                <a:latin typeface="Times New Roman" panose="02020603050405020304" pitchFamily="18" charset="0"/>
                <a:cs typeface="Times New Roman" panose="02020603050405020304" pitchFamily="18" charset="0"/>
              </a:rPr>
              <a:t>Voting</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Every model makes a prediction (votes) for each test instance and the final output prediction is the one that receives more than half of the votes.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8016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E29D819-57C3-4B11-B1E1-BCE4FEE76A4E}"/>
              </a:ext>
            </a:extLst>
          </p:cNvPr>
          <p:cNvSpPr/>
          <p:nvPr/>
        </p:nvSpPr>
        <p:spPr>
          <a:xfrm>
            <a:off x="371790" y="1150972"/>
            <a:ext cx="11344588" cy="4961743"/>
          </a:xfrm>
          <a:prstGeom prst="rect">
            <a:avLst/>
          </a:prstGeom>
        </p:spPr>
        <p:txBody>
          <a:bodyPr wrap="square">
            <a:spAutoFit/>
          </a:bodyPr>
          <a:lstStyle/>
          <a:p>
            <a:pPr algn="just"/>
            <a:r>
              <a:rPr lang="en-IN" sz="2100" dirty="0">
                <a:latin typeface="Times New Roman" panose="02020603050405020304" pitchFamily="18" charset="0"/>
                <a:cs typeface="Times New Roman" panose="02020603050405020304" pitchFamily="18" charset="0"/>
              </a:rPr>
              <a:t>We have used </a:t>
            </a:r>
            <a:r>
              <a:rPr lang="en-IN" sz="2100" b="1" dirty="0" smtClean="0">
                <a:latin typeface="Times New Roman" panose="02020603050405020304" pitchFamily="18" charset="0"/>
                <a:cs typeface="Times New Roman" panose="02020603050405020304" pitchFamily="18" charset="0"/>
              </a:rPr>
              <a:t>Accuracy</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and </a:t>
            </a:r>
            <a:r>
              <a:rPr lang="en-IN" sz="2100" b="1" dirty="0">
                <a:latin typeface="Times New Roman" panose="02020603050405020304" pitchFamily="18" charset="0"/>
                <a:cs typeface="Times New Roman" panose="02020603050405020304" pitchFamily="18" charset="0"/>
              </a:rPr>
              <a:t>F-score</a:t>
            </a:r>
            <a:r>
              <a:rPr lang="en-IN" sz="2100" dirty="0">
                <a:latin typeface="Times New Roman" panose="02020603050405020304" pitchFamily="18" charset="0"/>
                <a:cs typeface="Times New Roman" panose="02020603050405020304" pitchFamily="18" charset="0"/>
              </a:rPr>
              <a:t> as the 2 performance indicators for our model</a:t>
            </a:r>
            <a:r>
              <a:rPr lang="en-IN" sz="2100" dirty="0" smtClean="0">
                <a:latin typeface="Times New Roman" panose="02020603050405020304" pitchFamily="18" charset="0"/>
                <a:cs typeface="Times New Roman" panose="02020603050405020304" pitchFamily="18" charset="0"/>
              </a:rPr>
              <a:t>.</a:t>
            </a:r>
          </a:p>
          <a:p>
            <a:pPr algn="just"/>
            <a:endParaRPr lang="en-IN" sz="2100" dirty="0" smtClean="0">
              <a:solidFill>
                <a:schemeClr val="accent1"/>
              </a:solidFill>
              <a:latin typeface="Times New Roman" panose="02020603050405020304" pitchFamily="18" charset="0"/>
              <a:cs typeface="Times New Roman" panose="02020603050405020304" pitchFamily="18" charset="0"/>
            </a:endParaRPr>
          </a:p>
          <a:p>
            <a:pPr algn="just">
              <a:buFont typeface="Wingdings" pitchFamily="2" charset="2"/>
              <a:buChar char="v"/>
            </a:pPr>
            <a:r>
              <a:rPr lang="en-IN" sz="2100" b="1" u="sng" dirty="0" smtClean="0">
                <a:solidFill>
                  <a:schemeClr val="accent1"/>
                </a:solidFill>
                <a:latin typeface="Times New Roman" panose="02020603050405020304" pitchFamily="18" charset="0"/>
                <a:cs typeface="Times New Roman" panose="02020603050405020304" pitchFamily="18" charset="0"/>
              </a:rPr>
              <a:t> </a:t>
            </a:r>
            <a:r>
              <a:rPr lang="en-IN" sz="2100" b="1" u="sng" dirty="0" smtClean="0">
                <a:latin typeface="Times New Roman" panose="02020603050405020304" pitchFamily="18" charset="0"/>
                <a:cs typeface="Times New Roman" panose="02020603050405020304" pitchFamily="18" charset="0"/>
              </a:rPr>
              <a:t>Accuracy:</a:t>
            </a:r>
            <a:r>
              <a:rPr lang="en-IN" sz="2100" b="1" dirty="0" smtClean="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The accuracy of a classifier is given as the percentage of total correct predictions divided by the total number of instances</a:t>
            </a:r>
            <a:r>
              <a:rPr lang="en-US" sz="2100" dirty="0" smtClean="0">
                <a:latin typeface="Times New Roman" panose="02020603050405020304" pitchFamily="18" charset="0"/>
                <a:cs typeface="Times New Roman" panose="02020603050405020304" pitchFamily="18" charset="0"/>
              </a:rPr>
              <a:t>.</a:t>
            </a:r>
            <a:endParaRPr lang="en-IN" sz="2100" dirty="0" smtClean="0">
              <a:latin typeface="Times New Roman" panose="02020603050405020304" pitchFamily="18" charset="0"/>
              <a:cs typeface="Times New Roman" panose="02020603050405020304" pitchFamily="18" charset="0"/>
            </a:endParaRPr>
          </a:p>
          <a:p>
            <a:pPr algn="just">
              <a:buFont typeface="Wingdings" pitchFamily="2" charset="2"/>
              <a:buChar char="v"/>
            </a:pPr>
            <a:r>
              <a:rPr lang="en-IN" sz="2100" b="1" u="sng" dirty="0" smtClean="0">
                <a:solidFill>
                  <a:schemeClr val="accent1"/>
                </a:solidFill>
                <a:latin typeface="Times New Roman" panose="02020603050405020304" pitchFamily="18" charset="0"/>
                <a:cs typeface="Times New Roman" panose="02020603050405020304" pitchFamily="18" charset="0"/>
              </a:rPr>
              <a:t> </a:t>
            </a:r>
            <a:r>
              <a:rPr lang="en-IN" sz="2100" b="1" u="sng" dirty="0" smtClean="0">
                <a:latin typeface="Times New Roman" panose="02020603050405020304" pitchFamily="18" charset="0"/>
                <a:cs typeface="Times New Roman" panose="02020603050405020304" pitchFamily="18" charset="0"/>
              </a:rPr>
              <a:t>F-score-</a:t>
            </a:r>
            <a:r>
              <a:rPr lang="en-IN" sz="2100" dirty="0" smtClean="0">
                <a:latin typeface="Times New Roman" panose="02020603050405020304" pitchFamily="18" charset="0"/>
                <a:cs typeface="Times New Roman" panose="02020603050405020304" pitchFamily="18" charset="0"/>
              </a:rPr>
              <a:t>  It is a performance metric which includes both precision and </a:t>
            </a:r>
            <a:r>
              <a:rPr lang="en-IN" sz="2100" dirty="0" err="1" smtClean="0">
                <a:latin typeface="Times New Roman" panose="02020603050405020304" pitchFamily="18" charset="0"/>
                <a:cs typeface="Times New Roman" panose="02020603050405020304" pitchFamily="18" charset="0"/>
              </a:rPr>
              <a:t>recall.F</a:t>
            </a:r>
            <a:r>
              <a:rPr lang="en-IN" sz="2100" dirty="0" smtClean="0">
                <a:latin typeface="Times New Roman" panose="02020603050405020304" pitchFamily="18" charset="0"/>
                <a:cs typeface="Times New Roman" panose="02020603050405020304" pitchFamily="18" charset="0"/>
              </a:rPr>
              <a:t>-score is defined as harmonic mean of precision and recall </a:t>
            </a:r>
            <a:r>
              <a:rPr lang="en-IN" sz="2100" dirty="0" err="1" smtClean="0">
                <a:latin typeface="Times New Roman" panose="02020603050405020304" pitchFamily="18" charset="0"/>
                <a:cs typeface="Times New Roman" panose="02020603050405020304" pitchFamily="18" charset="0"/>
              </a:rPr>
              <a:t>i.e</a:t>
            </a:r>
            <a:endParaRPr lang="en-IN" sz="2100" dirty="0" smtClean="0">
              <a:latin typeface="Times New Roman" panose="02020603050405020304" pitchFamily="18" charset="0"/>
              <a:cs typeface="Times New Roman" panose="02020603050405020304" pitchFamily="18" charset="0"/>
            </a:endParaRPr>
          </a:p>
          <a:p>
            <a:pPr algn="just"/>
            <a:r>
              <a:rPr lang="en-IN" sz="2100" dirty="0" smtClean="0">
                <a:latin typeface="Times New Roman" panose="02020603050405020304" pitchFamily="18" charset="0"/>
                <a:cs typeface="Times New Roman" panose="02020603050405020304" pitchFamily="18" charset="0"/>
              </a:rPr>
              <a:t>F-score= 2*(Recall*Precision)/(</a:t>
            </a:r>
            <a:r>
              <a:rPr lang="en-IN" sz="2100" dirty="0" err="1" smtClean="0">
                <a:latin typeface="Times New Roman" panose="02020603050405020304" pitchFamily="18" charset="0"/>
                <a:cs typeface="Times New Roman" panose="02020603050405020304" pitchFamily="18" charset="0"/>
              </a:rPr>
              <a:t>Recall+Precision</a:t>
            </a:r>
            <a:r>
              <a:rPr lang="en-IN" sz="2100" dirty="0" smtClean="0">
                <a:latin typeface="Times New Roman" panose="02020603050405020304" pitchFamily="18" charset="0"/>
                <a:cs typeface="Times New Roman" panose="02020603050405020304" pitchFamily="18" charset="0"/>
              </a:rPr>
              <a:t>).</a:t>
            </a:r>
          </a:p>
          <a:p>
            <a:pPr algn="just"/>
            <a:r>
              <a:rPr lang="en-IN" sz="21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2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The </a:t>
            </a:r>
            <a:r>
              <a:rPr lang="en-IN" sz="2100" b="1" dirty="0">
                <a:latin typeface="Times New Roman" panose="02020603050405020304" pitchFamily="18" charset="0"/>
                <a:cs typeface="Times New Roman" panose="02020603050405020304" pitchFamily="18" charset="0"/>
              </a:rPr>
              <a:t>bar graphs </a:t>
            </a:r>
            <a:r>
              <a:rPr lang="en-IN" sz="2100" dirty="0">
                <a:latin typeface="Times New Roman" panose="02020603050405020304" pitchFamily="18" charset="0"/>
                <a:cs typeface="Times New Roman" panose="02020603050405020304" pitchFamily="18" charset="0"/>
              </a:rPr>
              <a:t>show the average </a:t>
            </a:r>
            <a:r>
              <a:rPr lang="en-IN" sz="2100" dirty="0" smtClean="0">
                <a:latin typeface="Times New Roman" panose="02020603050405020304" pitchFamily="18" charset="0"/>
                <a:cs typeface="Times New Roman" panose="02020603050405020304" pitchFamily="18" charset="0"/>
              </a:rPr>
              <a:t>accuracy and averag</a:t>
            </a:r>
            <a:r>
              <a:rPr lang="en-IN" sz="2100" dirty="0" smtClean="0">
                <a:latin typeface="Times New Roman" panose="02020603050405020304" pitchFamily="18" charset="0"/>
                <a:cs typeface="Times New Roman" panose="02020603050405020304" pitchFamily="18" charset="0"/>
              </a:rPr>
              <a:t>e F-score</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that has been calculated for our </a:t>
            </a:r>
            <a:r>
              <a:rPr lang="en-IN" sz="2100" dirty="0" smtClean="0">
                <a:latin typeface="Times New Roman" panose="02020603050405020304" pitchFamily="18" charset="0"/>
                <a:cs typeface="Times New Roman" panose="02020603050405020304" pitchFamily="18" charset="0"/>
              </a:rPr>
              <a:t>datasets</a:t>
            </a:r>
          </a:p>
          <a:p>
            <a:pPr algn="just"/>
            <a:endParaRPr lang="en-IN" sz="2100" dirty="0">
              <a:latin typeface="Times New Roman" panose="02020603050405020304" pitchFamily="18" charset="0"/>
              <a:cs typeface="Times New Roman" panose="02020603050405020304" pitchFamily="18" charset="0"/>
            </a:endParaRPr>
          </a:p>
          <a:p>
            <a:pPr algn="just"/>
            <a:r>
              <a:rPr lang="en-IN" sz="2100" b="1" dirty="0">
                <a:latin typeface="Times New Roman" panose="02020603050405020304" pitchFamily="18" charset="0"/>
                <a:cs typeface="Times New Roman" panose="02020603050405020304" pitchFamily="18" charset="0"/>
              </a:rPr>
              <a:t>Majority Voting </a:t>
            </a:r>
            <a:r>
              <a:rPr lang="en-IN" sz="2100" dirty="0">
                <a:latin typeface="Times New Roman" panose="02020603050405020304" pitchFamily="18" charset="0"/>
                <a:cs typeface="Times New Roman" panose="02020603050405020304" pitchFamily="18" charset="0"/>
              </a:rPr>
              <a:t>is the technique that have worked best for the </a:t>
            </a:r>
            <a:r>
              <a:rPr lang="en-IN" sz="2100" u="sng" dirty="0">
                <a:latin typeface="Times New Roman" panose="02020603050405020304" pitchFamily="18" charset="0"/>
                <a:cs typeface="Times New Roman" panose="02020603050405020304" pitchFamily="18" charset="0"/>
              </a:rPr>
              <a:t>NASA dataset</a:t>
            </a:r>
            <a:r>
              <a:rPr lang="en-IN" sz="2100" dirty="0">
                <a:latin typeface="Times New Roman" panose="02020603050405020304" pitchFamily="18" charset="0"/>
                <a:cs typeface="Times New Roman" panose="02020603050405020304" pitchFamily="18" charset="0"/>
              </a:rPr>
              <a:t>. </a:t>
            </a:r>
            <a:endParaRPr lang="en-IN" sz="2100" dirty="0" smtClean="0">
              <a:latin typeface="Times New Roman" panose="02020603050405020304" pitchFamily="18" charset="0"/>
              <a:cs typeface="Times New Roman" panose="02020603050405020304" pitchFamily="18" charset="0"/>
            </a:endParaRPr>
          </a:p>
          <a:p>
            <a:pPr algn="just"/>
            <a:r>
              <a:rPr lang="en-IN" sz="2100" b="1" dirty="0" smtClean="0">
                <a:latin typeface="Times New Roman" panose="02020603050405020304" pitchFamily="18" charset="0"/>
                <a:cs typeface="Times New Roman" panose="02020603050405020304" pitchFamily="18" charset="0"/>
              </a:rPr>
              <a:t>Random </a:t>
            </a:r>
            <a:r>
              <a:rPr lang="en-IN" sz="2100" b="1" dirty="0">
                <a:latin typeface="Times New Roman" panose="02020603050405020304" pitchFamily="18" charset="0"/>
                <a:cs typeface="Times New Roman" panose="02020603050405020304" pitchFamily="18" charset="0"/>
              </a:rPr>
              <a:t>Forest</a:t>
            </a:r>
            <a:r>
              <a:rPr lang="en-IN" sz="2100" dirty="0">
                <a:latin typeface="Times New Roman" panose="02020603050405020304" pitchFamily="18" charset="0"/>
                <a:cs typeface="Times New Roman" panose="02020603050405020304" pitchFamily="18" charset="0"/>
              </a:rPr>
              <a:t> has given best results for </a:t>
            </a:r>
            <a:r>
              <a:rPr lang="en-IN" sz="2100" u="sng" dirty="0">
                <a:latin typeface="Times New Roman" panose="02020603050405020304" pitchFamily="18" charset="0"/>
                <a:cs typeface="Times New Roman" panose="02020603050405020304" pitchFamily="18" charset="0"/>
              </a:rPr>
              <a:t>Eclipse projects</a:t>
            </a:r>
            <a:r>
              <a:rPr lang="en-IN" sz="2100" dirty="0">
                <a:latin typeface="Times New Roman" panose="02020603050405020304" pitchFamily="18" charset="0"/>
                <a:cs typeface="Times New Roman" panose="02020603050405020304" pitchFamily="18" charset="0"/>
              </a:rPr>
              <a:t>.</a:t>
            </a:r>
            <a:endParaRPr lang="en-IN" sz="2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100" dirty="0">
                <a:latin typeface="Times New Roman" panose="02020603050405020304" pitchFamily="18" charset="0"/>
                <a:ea typeface="Calibri" panose="020F0502020204030204" pitchFamily="34" charset="0"/>
                <a:cs typeface="Times New Roman" panose="02020603050405020304" pitchFamily="18" charset="0"/>
              </a:rPr>
              <a:t>The techniques that have performed best for </a:t>
            </a:r>
            <a:r>
              <a:rPr lang="en-IN" sz="2100" u="sng" dirty="0">
                <a:latin typeface="Times New Roman" panose="02020603050405020304" pitchFamily="18" charset="0"/>
                <a:ea typeface="Calibri" panose="020F0502020204030204" pitchFamily="34" charset="0"/>
                <a:cs typeface="Times New Roman" panose="02020603050405020304" pitchFamily="18" charset="0"/>
              </a:rPr>
              <a:t>Android and Elastic Projects </a:t>
            </a:r>
            <a:r>
              <a:rPr lang="en-IN" sz="2100" dirty="0">
                <a:latin typeface="Times New Roman" panose="02020603050405020304" pitchFamily="18" charset="0"/>
                <a:ea typeface="Calibri" panose="020F0502020204030204" pitchFamily="34" charset="0"/>
                <a:cs typeface="Times New Roman" panose="02020603050405020304" pitchFamily="18" charset="0"/>
              </a:rPr>
              <a:t>are </a:t>
            </a:r>
            <a:r>
              <a:rPr lang="en-IN" sz="2100" b="1" dirty="0">
                <a:latin typeface="Times New Roman" panose="02020603050405020304" pitchFamily="18" charset="0"/>
                <a:ea typeface="Calibri" panose="020F0502020204030204" pitchFamily="34" charset="0"/>
                <a:cs typeface="Times New Roman" panose="02020603050405020304" pitchFamily="18" charset="0"/>
              </a:rPr>
              <a:t>Random Forest and Majority Voting</a:t>
            </a:r>
            <a:r>
              <a:rPr lang="en-IN" sz="2100" dirty="0">
                <a:latin typeface="Times New Roman" panose="02020603050405020304" pitchFamily="18" charset="0"/>
                <a:ea typeface="Calibri" panose="020F0502020204030204" pitchFamily="34" charset="0"/>
                <a:cs typeface="Times New Roman" panose="02020603050405020304" pitchFamily="18" charset="0"/>
              </a:rPr>
              <a:t>. We see that in general the best technique has been </a:t>
            </a:r>
            <a:r>
              <a:rPr lang="en-IN" sz="2100" b="1" dirty="0">
                <a:latin typeface="Times New Roman" panose="02020603050405020304" pitchFamily="18" charset="0"/>
                <a:ea typeface="Calibri" panose="020F0502020204030204" pitchFamily="34" charset="0"/>
                <a:cs typeface="Times New Roman" panose="02020603050405020304" pitchFamily="18" charset="0"/>
              </a:rPr>
              <a:t>Majority Voting</a:t>
            </a:r>
            <a:r>
              <a:rPr lang="en-IN" sz="21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1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a:spLocks noGrp="1"/>
          </p:cNvSpPr>
          <p:nvPr>
            <p:ph type="title"/>
          </p:nvPr>
        </p:nvSpPr>
        <p:spPr>
          <a:xfrm>
            <a:off x="1280236" y="0"/>
            <a:ext cx="8596668" cy="1320800"/>
          </a:xfrm>
        </p:spPr>
        <p:txBody>
          <a:bodyPr>
            <a:normAutofit/>
          </a:bodyPr>
          <a:lstStyle/>
          <a:p>
            <a:pPr algn="ctr"/>
            <a:r>
              <a:rPr lang="en-IN" sz="6600" dirty="0" smtClean="0">
                <a:solidFill>
                  <a:schemeClr val="tx1"/>
                </a:solidFill>
                <a:latin typeface="Times New Roman" pitchFamily="18" charset="0"/>
                <a:cs typeface="Times New Roman" pitchFamily="18" charset="0"/>
              </a:rPr>
              <a:t>Results</a:t>
            </a:r>
            <a:endParaRPr lang="en-US" sz="6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8635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49ABD35-EB0C-4397-ADCB-931E3C58B1F7}"/>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07790" y="693795"/>
            <a:ext cx="3981175" cy="3269903"/>
          </a:xfrm>
          <a:prstGeom prst="rect">
            <a:avLst/>
          </a:prstGeom>
          <a:noFill/>
          <a:ln>
            <a:noFill/>
          </a:ln>
        </p:spPr>
      </p:pic>
      <p:pic>
        <p:nvPicPr>
          <p:cNvPr id="7" name="Picture 6">
            <a:extLst>
              <a:ext uri="{FF2B5EF4-FFF2-40B4-BE49-F238E27FC236}">
                <a16:creationId xmlns:a16="http://schemas.microsoft.com/office/drawing/2014/main" xmlns="" id="{AB05432F-0AC7-4BBB-918B-2FF19D3B262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7313175" y="845334"/>
            <a:ext cx="3810352" cy="3073523"/>
          </a:xfrm>
          <a:prstGeom prst="rect">
            <a:avLst/>
          </a:prstGeom>
          <a:noFill/>
          <a:ln>
            <a:noFill/>
          </a:ln>
        </p:spPr>
      </p:pic>
      <p:pic>
        <p:nvPicPr>
          <p:cNvPr id="8" name="Picture 7">
            <a:extLst>
              <a:ext uri="{FF2B5EF4-FFF2-40B4-BE49-F238E27FC236}">
                <a16:creationId xmlns:a16="http://schemas.microsoft.com/office/drawing/2014/main" xmlns="" id="{478814C5-10B2-4626-9F2B-58A84E7D12AE}"/>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648287" y="4060819"/>
            <a:ext cx="3830255" cy="2797181"/>
          </a:xfrm>
          <a:prstGeom prst="rect">
            <a:avLst/>
          </a:prstGeom>
          <a:noFill/>
          <a:ln>
            <a:noFill/>
          </a:ln>
        </p:spPr>
      </p:pic>
      <p:pic>
        <p:nvPicPr>
          <p:cNvPr id="9" name="Picture 8">
            <a:extLst>
              <a:ext uri="{FF2B5EF4-FFF2-40B4-BE49-F238E27FC236}">
                <a16:creationId xmlns:a16="http://schemas.microsoft.com/office/drawing/2014/main" xmlns="" id="{8D30AD2A-3CD4-443B-A0AF-DDB270F1969D}"/>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7092108" y="3920142"/>
            <a:ext cx="4049019" cy="2797181"/>
          </a:xfrm>
          <a:prstGeom prst="rect">
            <a:avLst/>
          </a:prstGeom>
          <a:noFill/>
          <a:ln>
            <a:noFill/>
          </a:ln>
        </p:spPr>
      </p:pic>
      <p:sp>
        <p:nvSpPr>
          <p:cNvPr id="4" name="TextBox 3">
            <a:extLst>
              <a:ext uri="{FF2B5EF4-FFF2-40B4-BE49-F238E27FC236}">
                <a16:creationId xmlns:a16="http://schemas.microsoft.com/office/drawing/2014/main" xmlns="" id="{4DF55469-C00D-47CF-B66F-D9BB08CF65CA}"/>
              </a:ext>
            </a:extLst>
          </p:cNvPr>
          <p:cNvSpPr txBox="1"/>
          <p:nvPr/>
        </p:nvSpPr>
        <p:spPr>
          <a:xfrm>
            <a:off x="840020" y="0"/>
            <a:ext cx="10284319" cy="1015663"/>
          </a:xfrm>
          <a:prstGeom prst="rect">
            <a:avLst/>
          </a:prstGeom>
          <a:noFill/>
        </p:spPr>
        <p:txBody>
          <a:bodyPr wrap="square" rtlCol="0">
            <a:spAutoFit/>
          </a:bodyPr>
          <a:lstStyle/>
          <a:p>
            <a:pPr algn="ctr"/>
            <a:r>
              <a:rPr lang="en-IN" sz="6000" dirty="0" smtClean="0">
                <a:latin typeface="Times New Roman" panose="02020603050405020304" pitchFamily="18" charset="0"/>
                <a:cs typeface="Times New Roman" panose="02020603050405020304" pitchFamily="18" charset="0"/>
              </a:rPr>
              <a:t>Accuracy Results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1662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WhatsApp Image 2020-11-01 at 3.46.49 PM (1).jpeg"/>
          <p:cNvPicPr>
            <a:picLocks noGrp="1" noChangeAspect="1"/>
          </p:cNvPicPr>
          <p:nvPr>
            <p:ph idx="1"/>
          </p:nvPr>
        </p:nvPicPr>
        <p:blipFill>
          <a:blip r:embed="rId2"/>
          <a:stretch>
            <a:fillRect/>
          </a:stretch>
        </p:blipFill>
        <p:spPr>
          <a:xfrm>
            <a:off x="904352" y="1004835"/>
            <a:ext cx="4139921" cy="2837175"/>
          </a:xfrm>
        </p:spPr>
      </p:pic>
      <p:pic>
        <p:nvPicPr>
          <p:cNvPr id="10" name="Picture 9" descr="WhatsApp Image 2020-11-01 at 3.46.49 PM.jpeg"/>
          <p:cNvPicPr>
            <a:picLocks noChangeAspect="1"/>
          </p:cNvPicPr>
          <p:nvPr/>
        </p:nvPicPr>
        <p:blipFill>
          <a:blip r:embed="rId3"/>
          <a:stretch>
            <a:fillRect/>
          </a:stretch>
        </p:blipFill>
        <p:spPr>
          <a:xfrm>
            <a:off x="6822830" y="758370"/>
            <a:ext cx="4537250" cy="3024833"/>
          </a:xfrm>
          <a:prstGeom prst="rect">
            <a:avLst/>
          </a:prstGeom>
        </p:spPr>
      </p:pic>
      <p:pic>
        <p:nvPicPr>
          <p:cNvPr id="11" name="Picture 10" descr="WhatsApp Image 2020-11-01 at 3.46.48 PM (1).jpeg"/>
          <p:cNvPicPr>
            <a:picLocks noChangeAspect="1"/>
          </p:cNvPicPr>
          <p:nvPr/>
        </p:nvPicPr>
        <p:blipFill>
          <a:blip r:embed="rId4"/>
          <a:stretch>
            <a:fillRect/>
          </a:stretch>
        </p:blipFill>
        <p:spPr>
          <a:xfrm>
            <a:off x="816847" y="3778180"/>
            <a:ext cx="4386524" cy="2924349"/>
          </a:xfrm>
          <a:prstGeom prst="rect">
            <a:avLst/>
          </a:prstGeom>
        </p:spPr>
      </p:pic>
      <p:pic>
        <p:nvPicPr>
          <p:cNvPr id="12" name="Picture 11" descr="WhatsApp Image 2020-11-01 at 3.46.48 PM.jpeg"/>
          <p:cNvPicPr>
            <a:picLocks noChangeAspect="1"/>
          </p:cNvPicPr>
          <p:nvPr/>
        </p:nvPicPr>
        <p:blipFill>
          <a:blip r:embed="rId5"/>
          <a:stretch>
            <a:fillRect/>
          </a:stretch>
        </p:blipFill>
        <p:spPr>
          <a:xfrm>
            <a:off x="6743280" y="3838470"/>
            <a:ext cx="4529295" cy="3019530"/>
          </a:xfrm>
          <a:prstGeom prst="rect">
            <a:avLst/>
          </a:prstGeom>
        </p:spPr>
      </p:pic>
      <p:sp>
        <p:nvSpPr>
          <p:cNvPr id="2" name="Title 1"/>
          <p:cNvSpPr>
            <a:spLocks noGrp="1"/>
          </p:cNvSpPr>
          <p:nvPr>
            <p:ph type="title"/>
          </p:nvPr>
        </p:nvSpPr>
        <p:spPr>
          <a:xfrm>
            <a:off x="1296237" y="0"/>
            <a:ext cx="8596668" cy="1320800"/>
          </a:xfrm>
        </p:spPr>
        <p:txBody>
          <a:bodyPr>
            <a:normAutofit/>
          </a:bodyPr>
          <a:lstStyle/>
          <a:p>
            <a:pPr algn="ctr"/>
            <a:r>
              <a:rPr lang="en-IN" sz="6000" dirty="0" smtClean="0">
                <a:solidFill>
                  <a:schemeClr val="tx1"/>
                </a:solidFill>
                <a:latin typeface="Times New Roman" pitchFamily="18" charset="0"/>
                <a:cs typeface="Times New Roman" pitchFamily="18" charset="0"/>
              </a:rPr>
              <a:t>F-score Results</a:t>
            </a:r>
            <a:endParaRPr lang="en-US" sz="6000" dirty="0">
              <a:solidFill>
                <a:schemeClr val="tx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CB9FEC6-F62F-4514-A7E9-09D5C0A59664}"/>
              </a:ext>
            </a:extLst>
          </p:cNvPr>
          <p:cNvSpPr txBox="1"/>
          <p:nvPr/>
        </p:nvSpPr>
        <p:spPr>
          <a:xfrm>
            <a:off x="477077" y="344558"/>
            <a:ext cx="11117160" cy="769441"/>
          </a:xfrm>
          <a:prstGeom prst="rect">
            <a:avLst/>
          </a:prstGeom>
          <a:noFill/>
        </p:spPr>
        <p:txBody>
          <a:bodyPr wrap="square" rtlCol="0">
            <a:spAutoFit/>
          </a:bodyPr>
          <a:lstStyle/>
          <a:p>
            <a:pPr algn="just"/>
            <a:r>
              <a:rPr lang="en-IN" sz="2200" dirty="0" smtClean="0">
                <a:latin typeface="+mj-lt"/>
                <a:cs typeface="Times New Roman" panose="02020603050405020304" pitchFamily="18" charset="0"/>
              </a:rPr>
              <a:t>Below tables show the results of accuracy for all our datasets on all classifiers using all feature selection techniques.</a:t>
            </a:r>
            <a:endParaRPr lang="en-IN" sz="2200"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xmlns="" id="{FC891F37-4FE9-45E0-A78C-3B755655A170}"/>
              </a:ext>
            </a:extLst>
          </p:cNvPr>
          <p:cNvPicPr/>
          <p:nvPr/>
        </p:nvPicPr>
        <p:blipFill rotWithShape="1">
          <a:blip r:embed="rId2"/>
          <a:srcRect l="1656" t="17798" r="68152" b="23820"/>
          <a:stretch/>
        </p:blipFill>
        <p:spPr bwMode="auto">
          <a:xfrm>
            <a:off x="263372" y="1175553"/>
            <a:ext cx="5832629" cy="4100088"/>
          </a:xfrm>
          <a:prstGeom prst="rect">
            <a:avLst/>
          </a:prstGeom>
          <a:ln>
            <a:noFill/>
          </a:ln>
          <a:extLst>
            <a:ext uri="{53640926-AAD7-44D8-BBD7-CCE9431645EC}">
              <a14:shadowObscured xmlns:a14="http://schemas.microsoft.com/office/drawing/2010/main" xmlns=""/>
            </a:ext>
          </a:extLst>
        </p:spPr>
      </p:pic>
      <p:pic>
        <p:nvPicPr>
          <p:cNvPr id="2" name="Picture 1">
            <a:extLst>
              <a:ext uri="{FF2B5EF4-FFF2-40B4-BE49-F238E27FC236}">
                <a16:creationId xmlns:a16="http://schemas.microsoft.com/office/drawing/2014/main" xmlns="" id="{2A7279C3-53AC-4E9D-8EB9-1A1ED4AFF9F3}"/>
              </a:ext>
            </a:extLst>
          </p:cNvPr>
          <p:cNvPicPr/>
          <p:nvPr/>
        </p:nvPicPr>
        <p:blipFill rotWithShape="1">
          <a:blip r:embed="rId3"/>
          <a:srcRect l="1664" t="17890" r="68272" b="23919"/>
          <a:stretch/>
        </p:blipFill>
        <p:spPr bwMode="auto">
          <a:xfrm>
            <a:off x="6175900" y="2304099"/>
            <a:ext cx="5832629" cy="4209347"/>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513684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EDF602F-C7A1-4F7F-B731-BC039E30F3D6}"/>
              </a:ext>
            </a:extLst>
          </p:cNvPr>
          <p:cNvPicPr/>
          <p:nvPr/>
        </p:nvPicPr>
        <p:blipFill rotWithShape="1">
          <a:blip r:embed="rId2"/>
          <a:srcRect l="1678" t="17664" r="68204" b="24018"/>
          <a:stretch/>
        </p:blipFill>
        <p:spPr bwMode="auto">
          <a:xfrm>
            <a:off x="401956" y="186061"/>
            <a:ext cx="5694045" cy="4282440"/>
          </a:xfrm>
          <a:prstGeom prst="rect">
            <a:avLst/>
          </a:prstGeom>
          <a:ln>
            <a:noFill/>
          </a:ln>
          <a:extLst>
            <a:ext uri="{53640926-AAD7-44D8-BBD7-CCE9431645EC}">
              <a14:shadowObscured xmlns:a14="http://schemas.microsoft.com/office/drawing/2010/main" xmlns=""/>
            </a:ext>
          </a:extLst>
        </p:spPr>
      </p:pic>
      <p:pic>
        <p:nvPicPr>
          <p:cNvPr id="6" name="Picture 5">
            <a:extLst>
              <a:ext uri="{FF2B5EF4-FFF2-40B4-BE49-F238E27FC236}">
                <a16:creationId xmlns:a16="http://schemas.microsoft.com/office/drawing/2014/main" xmlns="" id="{BE9F2362-660F-4E3D-B33C-8AB91F1AC43E}"/>
              </a:ext>
            </a:extLst>
          </p:cNvPr>
          <p:cNvPicPr/>
          <p:nvPr/>
        </p:nvPicPr>
        <p:blipFill rotWithShape="1">
          <a:blip r:embed="rId3"/>
          <a:srcRect l="1720" t="17808" r="68203" b="23887"/>
          <a:stretch/>
        </p:blipFill>
        <p:spPr bwMode="auto">
          <a:xfrm>
            <a:off x="6232126" y="2166151"/>
            <a:ext cx="5767039" cy="4556316"/>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379063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3FCA65C-1CCC-4529-9FF9-72B1DB5C365F}"/>
              </a:ext>
            </a:extLst>
          </p:cNvPr>
          <p:cNvPicPr/>
          <p:nvPr/>
        </p:nvPicPr>
        <p:blipFill rotWithShape="1">
          <a:blip r:embed="rId2"/>
          <a:srcRect l="1667" t="17672" r="68200" b="23961"/>
          <a:stretch/>
        </p:blipFill>
        <p:spPr bwMode="auto">
          <a:xfrm>
            <a:off x="269905" y="175519"/>
            <a:ext cx="5826097" cy="4591790"/>
          </a:xfrm>
          <a:prstGeom prst="rect">
            <a:avLst/>
          </a:prstGeom>
          <a:ln>
            <a:noFill/>
          </a:ln>
          <a:extLst>
            <a:ext uri="{53640926-AAD7-44D8-BBD7-CCE9431645EC}">
              <a14:shadowObscured xmlns:a14="http://schemas.microsoft.com/office/drawing/2010/main" xmlns=""/>
            </a:ext>
          </a:extLst>
        </p:spPr>
      </p:pic>
      <p:pic>
        <p:nvPicPr>
          <p:cNvPr id="5" name="Picture 4">
            <a:extLst>
              <a:ext uri="{FF2B5EF4-FFF2-40B4-BE49-F238E27FC236}">
                <a16:creationId xmlns:a16="http://schemas.microsoft.com/office/drawing/2014/main" xmlns="" id="{B792DEEE-4CD2-4362-A537-D1EFEEF9D46C}"/>
              </a:ext>
            </a:extLst>
          </p:cNvPr>
          <p:cNvPicPr/>
          <p:nvPr/>
        </p:nvPicPr>
        <p:blipFill rotWithShape="1">
          <a:blip r:embed="rId3"/>
          <a:srcRect l="1715" t="17794" r="68188" b="23746"/>
          <a:stretch/>
        </p:blipFill>
        <p:spPr bwMode="auto">
          <a:xfrm>
            <a:off x="6253456" y="2086253"/>
            <a:ext cx="5826097" cy="466651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872681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0FA668C-F9B9-471A-96C4-C2658D6EA428}"/>
              </a:ext>
            </a:extLst>
          </p:cNvPr>
          <p:cNvPicPr/>
          <p:nvPr/>
        </p:nvPicPr>
        <p:blipFill rotWithShape="1">
          <a:blip r:embed="rId2"/>
          <a:srcRect l="1595" t="25054" r="3080" b="21292"/>
          <a:stretch/>
        </p:blipFill>
        <p:spPr bwMode="auto">
          <a:xfrm>
            <a:off x="1311965" y="1208598"/>
            <a:ext cx="9024731" cy="5351228"/>
          </a:xfrm>
          <a:prstGeom prst="rect">
            <a:avLst/>
          </a:prstGeom>
          <a:ln>
            <a:noFill/>
          </a:ln>
          <a:extLst>
            <a:ext uri="{53640926-AAD7-44D8-BBD7-CCE9431645EC}">
              <a14:shadowObscured xmlns:a14="http://schemas.microsoft.com/office/drawing/2010/main" xmlns=""/>
            </a:ext>
          </a:extLst>
        </p:spPr>
      </p:pic>
      <p:sp>
        <p:nvSpPr>
          <p:cNvPr id="5" name="Rectangle 4">
            <a:extLst>
              <a:ext uri="{FF2B5EF4-FFF2-40B4-BE49-F238E27FC236}">
                <a16:creationId xmlns:a16="http://schemas.microsoft.com/office/drawing/2014/main" xmlns="" id="{13843791-F4D5-4A56-B6AA-177ECFD83D7D}"/>
              </a:ext>
            </a:extLst>
          </p:cNvPr>
          <p:cNvSpPr/>
          <p:nvPr/>
        </p:nvSpPr>
        <p:spPr>
          <a:xfrm>
            <a:off x="954156" y="298176"/>
            <a:ext cx="10515795" cy="769441"/>
          </a:xfrm>
          <a:prstGeom prst="rect">
            <a:avLst/>
          </a:prstGeom>
        </p:spPr>
        <p:txBody>
          <a:bodyPr wrap="square">
            <a:spAutoFit/>
          </a:bodyPr>
          <a:lstStyle/>
          <a:p>
            <a:pPr algn="just"/>
            <a:r>
              <a:rPr lang="en-IN" sz="2200" dirty="0" smtClean="0">
                <a:latin typeface="+mj-lt"/>
                <a:cs typeface="Times New Roman" panose="02020603050405020304" pitchFamily="18" charset="0"/>
              </a:rPr>
              <a:t>Below table show the complete results of F-score for all our datasets on all classifiers using all feature selection techniques</a:t>
            </a:r>
            <a:endParaRPr lang="en-IN" sz="2200" dirty="0">
              <a:latin typeface="+mj-lt"/>
              <a:cs typeface="Times New Roman" panose="02020603050405020304" pitchFamily="18" charset="0"/>
            </a:endParaRPr>
          </a:p>
        </p:txBody>
      </p:sp>
    </p:spTree>
    <p:extLst>
      <p:ext uri="{BB962C8B-B14F-4D97-AF65-F5344CB8AC3E}">
        <p14:creationId xmlns:p14="http://schemas.microsoft.com/office/powerpoint/2010/main" xmlns="" val="877655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A598A-303D-4947-B1C9-AF4F9CFB8356}"/>
              </a:ext>
            </a:extLst>
          </p:cNvPr>
          <p:cNvSpPr>
            <a:spLocks noGrp="1"/>
          </p:cNvSpPr>
          <p:nvPr>
            <p:ph type="title"/>
          </p:nvPr>
        </p:nvSpPr>
        <p:spPr/>
        <p:txBody>
          <a:bodyPr>
            <a:normAutofit/>
          </a:bodyPr>
          <a:lstStyle/>
          <a:p>
            <a:pPr algn="ctr"/>
            <a:r>
              <a:rPr lang="en-IN" sz="4800"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A8BA765B-4F08-485D-AF55-8EB239A3A55C}"/>
              </a:ext>
            </a:extLst>
          </p:cNvPr>
          <p:cNvSpPr>
            <a:spLocks noGrp="1"/>
          </p:cNvSpPr>
          <p:nvPr>
            <p:ph idx="1"/>
          </p:nvPr>
        </p:nvSpPr>
        <p:spPr>
          <a:xfrm>
            <a:off x="838200" y="1690688"/>
            <a:ext cx="10515600" cy="4486275"/>
          </a:xfrm>
        </p:spPr>
        <p:txBody>
          <a:bodyPr>
            <a:normAutofit/>
          </a:bodyPr>
          <a:lstStyle/>
          <a:p>
            <a:pPr algn="just"/>
            <a:r>
              <a:rPr lang="en-IN" sz="2400" dirty="0">
                <a:latin typeface="Times New Roman" panose="02020603050405020304" pitchFamily="18" charset="0"/>
                <a:cs typeface="Times New Roman" panose="02020603050405020304" pitchFamily="18" charset="0"/>
              </a:rPr>
              <a:t>In our study we have tried to find a way to detect bugs in software and improve software quality by applying some techniques on some open source projects. </a:t>
            </a:r>
          </a:p>
          <a:p>
            <a:pPr algn="just"/>
            <a:r>
              <a:rPr lang="en-IN" sz="2400" dirty="0">
                <a:latin typeface="Times New Roman" panose="02020603050405020304" pitchFamily="18" charset="0"/>
                <a:cs typeface="Times New Roman" panose="02020603050405020304" pitchFamily="18" charset="0"/>
              </a:rPr>
              <a:t>We have used currently existing techniques and performance criteria to come to a conclusion. Unlike the previous studies, we have widened our field of study and applied more concrete methods which have yielded better results. </a:t>
            </a:r>
          </a:p>
          <a:p>
            <a:pPr algn="just"/>
            <a:r>
              <a:rPr lang="en-IN" sz="2400" dirty="0">
                <a:latin typeface="Times New Roman" panose="02020603050405020304" pitchFamily="18" charset="0"/>
                <a:cs typeface="Times New Roman" panose="02020603050405020304" pitchFamily="18" charset="0"/>
              </a:rPr>
              <a:t>We conclude from our work that Random Forest and Majority Voting have performed the best results over all datasets. </a:t>
            </a:r>
          </a:p>
          <a:p>
            <a:pPr algn="just"/>
            <a:r>
              <a:rPr lang="en-IN" sz="2400" dirty="0">
                <a:latin typeface="Times New Roman" panose="02020603050405020304" pitchFamily="18" charset="0"/>
                <a:cs typeface="Times New Roman" panose="02020603050405020304" pitchFamily="18" charset="0"/>
              </a:rPr>
              <a:t>We have also tried to show how data mining can constitute a great deal in predicting software quality.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17907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7E219-920A-4AC7-9C8A-D2981A19435C}"/>
              </a:ext>
            </a:extLst>
          </p:cNvPr>
          <p:cNvSpPr>
            <a:spLocks noGrp="1"/>
          </p:cNvSpPr>
          <p:nvPr>
            <p:ph type="title"/>
          </p:nvPr>
        </p:nvSpPr>
        <p:spPr>
          <a:xfrm>
            <a:off x="590281" y="1615635"/>
            <a:ext cx="10515600" cy="3584661"/>
          </a:xfrm>
        </p:spPr>
        <p:txBody>
          <a:bodyPr>
            <a:noAutofit/>
          </a:bodyPr>
          <a:lstStyle/>
          <a:p>
            <a:pPr algn="ctr"/>
            <a:r>
              <a:rPr lang="en-IN" sz="14000" dirty="0">
                <a:latin typeface="Monotype Corsiva" panose="03010101010201010101" pitchFamily="66" charset="0"/>
              </a:rPr>
              <a:t>Thank  You</a:t>
            </a:r>
          </a:p>
        </p:txBody>
      </p:sp>
    </p:spTree>
    <p:extLst>
      <p:ext uri="{BB962C8B-B14F-4D97-AF65-F5344CB8AC3E}">
        <p14:creationId xmlns:p14="http://schemas.microsoft.com/office/powerpoint/2010/main" xmlns="" val="4051747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62001F8-7D6F-4FC8-A42C-4CF7FE70C720}"/>
              </a:ext>
            </a:extLst>
          </p:cNvPr>
          <p:cNvSpPr txBox="1"/>
          <p:nvPr/>
        </p:nvSpPr>
        <p:spPr>
          <a:xfrm>
            <a:off x="670294" y="124031"/>
            <a:ext cx="10655459" cy="2308324"/>
          </a:xfrm>
          <a:prstGeom prst="rect">
            <a:avLst/>
          </a:prstGeom>
          <a:noFill/>
        </p:spPr>
        <p:txBody>
          <a:bodyPr wrap="square" rtlCol="0">
            <a:spAutoFit/>
          </a:bodyPr>
          <a:lstStyle/>
          <a:p>
            <a:pPr algn="ctr"/>
            <a:r>
              <a:rPr lang="en-IN" sz="4800" dirty="0">
                <a:solidFill>
                  <a:schemeClr val="tx2"/>
                </a:solidFill>
                <a:latin typeface="Times New Roman" panose="02020603050405020304" pitchFamily="18" charset="0"/>
                <a:cs typeface="Times New Roman" panose="02020603050405020304" pitchFamily="18" charset="0"/>
              </a:rPr>
              <a:t>About our Work</a:t>
            </a:r>
          </a:p>
          <a:p>
            <a:endParaRPr lang="en-IN" sz="4800" dirty="0">
              <a:solidFill>
                <a:schemeClr val="tx2"/>
              </a:solidFill>
              <a:latin typeface="Times New Roman" panose="02020603050405020304" pitchFamily="18" charset="0"/>
              <a:cs typeface="Times New Roman" panose="02020603050405020304" pitchFamily="18" charset="0"/>
            </a:endParaRPr>
          </a:p>
          <a:p>
            <a:endParaRPr lang="en-IN" sz="48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CF8607D-8031-4160-BACB-8771425B7D4E}"/>
              </a:ext>
            </a:extLst>
          </p:cNvPr>
          <p:cNvSpPr txBox="1"/>
          <p:nvPr/>
        </p:nvSpPr>
        <p:spPr>
          <a:xfrm>
            <a:off x="590793" y="1535677"/>
            <a:ext cx="10740572" cy="5478423"/>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In our work, the aim is to develop an effective model which can be used for quality software predictions and bug detection. We will use various data mining techniques to achieve this. </a:t>
            </a:r>
          </a:p>
          <a:p>
            <a:pPr algn="just"/>
            <a:r>
              <a:rPr lang="en-IN" sz="2200" dirty="0">
                <a:latin typeface="Times New Roman" panose="02020603050405020304" pitchFamily="18" charset="0"/>
                <a:cs typeface="Times New Roman" panose="02020603050405020304" pitchFamily="18" charset="0"/>
              </a:rPr>
              <a:t>We have collected the software metrics from open source repositories, did processing of the metrics and provided the assessment using statistical methods and other data mining techniques. </a:t>
            </a:r>
            <a:endParaRPr lang="en-IN" sz="2200" dirty="0" smtClean="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The most essential aspect being our structured methodology and the powerful feature reduction techniques and other pre-processing techniques that have been applied before applying the actual techniques</a:t>
            </a:r>
            <a:r>
              <a:rPr lang="en-IN" sz="2200" dirty="0" smtClean="0">
                <a:latin typeface="Times New Roman" panose="02020603050405020304" pitchFamily="18" charset="0"/>
                <a:cs typeface="Times New Roman" panose="02020603050405020304" pitchFamily="18" charset="0"/>
              </a:rPr>
              <a:t>.</a:t>
            </a:r>
          </a:p>
          <a:p>
            <a:pPr algn="just"/>
            <a:endParaRPr lang="en-IN" sz="22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Why maintaining software quality is essential:</a:t>
            </a: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Quality issues costs money to fix. Fixing an issue later in the development is much  more expensive.</a:t>
            </a: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Bugs in a software can be hazardous to the system .</a:t>
            </a:r>
          </a:p>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Buggy </a:t>
            </a:r>
            <a:r>
              <a:rPr lang="en-IN" sz="2000" dirty="0" err="1" smtClean="0">
                <a:latin typeface="Times New Roman" panose="02020603050405020304" pitchFamily="18" charset="0"/>
                <a:cs typeface="Times New Roman" panose="02020603050405020304" pitchFamily="18" charset="0"/>
              </a:rPr>
              <a:t>softwares</a:t>
            </a:r>
            <a:r>
              <a:rPr lang="en-IN" sz="2000" dirty="0" smtClean="0">
                <a:latin typeface="Times New Roman" panose="02020603050405020304" pitchFamily="18" charset="0"/>
                <a:cs typeface="Times New Roman" panose="02020603050405020304" pitchFamily="18" charset="0"/>
              </a:rPr>
              <a:t> do not last long in the marketplace.</a:t>
            </a:r>
          </a:p>
          <a:p>
            <a:pPr algn="just"/>
            <a:endParaRPr lang="en-IN" sz="2200" dirty="0" smtClean="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96191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5CF05-C088-43A8-A6E1-B48A8B294507}"/>
              </a:ext>
            </a:extLst>
          </p:cNvPr>
          <p:cNvSpPr>
            <a:spLocks noGrp="1"/>
          </p:cNvSpPr>
          <p:nvPr>
            <p:ph type="ctrTitle"/>
          </p:nvPr>
        </p:nvSpPr>
        <p:spPr>
          <a:xfrm>
            <a:off x="1524000" y="632171"/>
            <a:ext cx="9144000" cy="819559"/>
          </a:xfrm>
        </p:spPr>
        <p:txBody>
          <a:bodyPr>
            <a:normAutofit fontScale="90000"/>
          </a:bodyPr>
          <a:lstStyle/>
          <a:p>
            <a:r>
              <a:rPr lang="en-IN" sz="4800" dirty="0">
                <a:latin typeface="Times New Roman" panose="02020603050405020304" pitchFamily="18" charset="0"/>
                <a:cs typeface="Times New Roman" panose="02020603050405020304" pitchFamily="18" charset="0"/>
              </a:rPr>
              <a:t>About Datasets…</a:t>
            </a:r>
          </a:p>
        </p:txBody>
      </p:sp>
      <p:sp>
        <p:nvSpPr>
          <p:cNvPr id="3" name="Subtitle 2">
            <a:extLst>
              <a:ext uri="{FF2B5EF4-FFF2-40B4-BE49-F238E27FC236}">
                <a16:creationId xmlns:a16="http://schemas.microsoft.com/office/drawing/2014/main" xmlns="" id="{ABF8C206-4F9C-4BA9-B1BE-2F39C80274D7}"/>
              </a:ext>
            </a:extLst>
          </p:cNvPr>
          <p:cNvSpPr>
            <a:spLocks noGrp="1"/>
          </p:cNvSpPr>
          <p:nvPr>
            <p:ph type="subTitle" idx="1"/>
          </p:nvPr>
        </p:nvSpPr>
        <p:spPr>
          <a:xfrm>
            <a:off x="1001004" y="1781456"/>
            <a:ext cx="10171521" cy="4623274"/>
          </a:xfrm>
        </p:spPr>
        <p:txBody>
          <a:bodyPr>
            <a:normAutofit lnSpcReduction="10000"/>
          </a:bodyPr>
          <a:lstStyle/>
          <a:p>
            <a:pPr algn="just"/>
            <a:r>
              <a:rPr lang="en-IN" sz="2400" dirty="0">
                <a:solidFill>
                  <a:schemeClr val="tx1"/>
                </a:solidFill>
                <a:latin typeface="Times New Roman" panose="02020603050405020304" pitchFamily="18" charset="0"/>
                <a:cs typeface="Times New Roman" panose="02020603050405020304" pitchFamily="18" charset="0"/>
              </a:rPr>
              <a:t>We conducted research in the field of data mining to find datasets on which papers have already been published. Also we used some other major datasets from open source repositories.</a:t>
            </a:r>
          </a:p>
          <a:p>
            <a:pPr algn="just"/>
            <a:r>
              <a:rPr lang="en-IN" sz="2400" dirty="0">
                <a:solidFill>
                  <a:schemeClr val="tx1"/>
                </a:solidFill>
                <a:latin typeface="Times New Roman" panose="02020603050405020304" pitchFamily="18" charset="0"/>
                <a:cs typeface="Times New Roman" panose="02020603050405020304" pitchFamily="18" charset="0"/>
              </a:rPr>
              <a:t>The datasets used are-</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NASA Dataset</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Eclipse Dataset</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Elastic-Search Dataset</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Android </a:t>
            </a:r>
            <a:r>
              <a:rPr lang="en-IN" sz="2400" dirty="0" smtClean="0">
                <a:solidFill>
                  <a:schemeClr val="tx1"/>
                </a:solidFill>
                <a:latin typeface="Times New Roman" panose="02020603050405020304" pitchFamily="18" charset="0"/>
                <a:cs typeface="Times New Roman" panose="02020603050405020304" pitchFamily="18" charset="0"/>
              </a:rPr>
              <a:t>Dataset</a:t>
            </a:r>
          </a:p>
          <a:p>
            <a:pPr marL="342900" indent="-342900" algn="just">
              <a:buFont typeface="Arial" panose="020B0604020202020204" pitchFamily="34" charset="0"/>
              <a:buChar char="•"/>
            </a:pPr>
            <a:endParaRPr lang="en-IN"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r>
              <a:rPr lang="en-IN" sz="2400" dirty="0" smtClean="0">
                <a:solidFill>
                  <a:schemeClr val="tx1"/>
                </a:solidFill>
                <a:latin typeface="Times New Roman" panose="02020603050405020304" pitchFamily="18" charset="0"/>
                <a:cs typeface="Times New Roman" panose="02020603050405020304" pitchFamily="18" charset="0"/>
              </a:rPr>
              <a:t>A short summary about details of these datasets is present in the next slide.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4946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DC0914-87C7-47DC-B69C-A647399021E2}"/>
              </a:ext>
            </a:extLst>
          </p:cNvPr>
          <p:cNvPicPr/>
          <p:nvPr/>
        </p:nvPicPr>
        <p:blipFill rotWithShape="1">
          <a:blip r:embed="rId2"/>
          <a:srcRect l="22393" t="33934" r="11689" b="36648"/>
          <a:stretch/>
        </p:blipFill>
        <p:spPr bwMode="auto">
          <a:xfrm>
            <a:off x="700980" y="865706"/>
            <a:ext cx="10741980" cy="5033639"/>
          </a:xfrm>
          <a:prstGeom prst="rect">
            <a:avLst/>
          </a:prstGeom>
          <a:ln>
            <a:noFill/>
          </a:ln>
          <a:extLst>
            <a:ext uri="{53640926-AAD7-44D8-BBD7-CCE9431645EC}">
              <a14:shadowObscured xmlns:a14="http://schemas.microsoft.com/office/drawing/2010/main" xmlns=""/>
            </a:ext>
          </a:extLst>
        </p:spPr>
      </p:pic>
      <p:sp>
        <p:nvSpPr>
          <p:cNvPr id="3" name="TextBox 2"/>
          <p:cNvSpPr txBox="1"/>
          <p:nvPr/>
        </p:nvSpPr>
        <p:spPr>
          <a:xfrm>
            <a:off x="1163783" y="277091"/>
            <a:ext cx="9500358" cy="369332"/>
          </a:xfrm>
          <a:prstGeom prst="rect">
            <a:avLst/>
          </a:prstGeom>
          <a:noFill/>
        </p:spPr>
        <p:txBody>
          <a:bodyPr wrap="none" rtlCol="0">
            <a:spAutoFit/>
          </a:bodyPr>
          <a:lstStyle/>
          <a:p>
            <a:r>
              <a:rPr lang="en-IN" dirty="0" smtClean="0"/>
              <a:t>Here the features refer to the columns and the Module refer to each row present in the dataset file.</a:t>
            </a:r>
            <a:endParaRPr lang="en-US" dirty="0"/>
          </a:p>
        </p:txBody>
      </p:sp>
    </p:spTree>
    <p:extLst>
      <p:ext uri="{BB962C8B-B14F-4D97-AF65-F5344CB8AC3E}">
        <p14:creationId xmlns:p14="http://schemas.microsoft.com/office/powerpoint/2010/main" xmlns="" val="3723387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574E1A3-8883-4594-B1EC-C1BE5BBA23F3}"/>
              </a:ext>
            </a:extLst>
          </p:cNvPr>
          <p:cNvSpPr txBox="1"/>
          <p:nvPr/>
        </p:nvSpPr>
        <p:spPr>
          <a:xfrm>
            <a:off x="3273779" y="282224"/>
            <a:ext cx="3849511" cy="830997"/>
          </a:xfrm>
          <a:prstGeom prst="rect">
            <a:avLst/>
          </a:prstGeom>
          <a:noFill/>
        </p:spPr>
        <p:txBody>
          <a:bodyPr wrap="square" rtlCol="0">
            <a:spAutoFit/>
          </a:bodyPr>
          <a:lstStyle/>
          <a:p>
            <a:pPr algn="ctr"/>
            <a:r>
              <a:rPr lang="en-IN" sz="4800" dirty="0">
                <a:solidFill>
                  <a:schemeClr val="tx2"/>
                </a:solidFill>
                <a:latin typeface="+mj-lt"/>
                <a:cs typeface="Times New Roman" panose="02020603050405020304" pitchFamily="18" charset="0"/>
              </a:rPr>
              <a:t>Workflow</a:t>
            </a:r>
          </a:p>
        </p:txBody>
      </p:sp>
      <p:sp>
        <p:nvSpPr>
          <p:cNvPr id="2" name="TextBox 1">
            <a:extLst>
              <a:ext uri="{FF2B5EF4-FFF2-40B4-BE49-F238E27FC236}">
                <a16:creationId xmlns:a16="http://schemas.microsoft.com/office/drawing/2014/main" xmlns="" id="{B960E435-BBCD-45C0-81FF-89D4BD874994}"/>
              </a:ext>
            </a:extLst>
          </p:cNvPr>
          <p:cNvSpPr txBox="1"/>
          <p:nvPr/>
        </p:nvSpPr>
        <p:spPr>
          <a:xfrm>
            <a:off x="391007" y="1773384"/>
            <a:ext cx="11014559" cy="3062377"/>
          </a:xfrm>
          <a:prstGeom prst="rect">
            <a:avLst/>
          </a:prstGeom>
          <a:noFill/>
        </p:spPr>
        <p:txBody>
          <a:bodyPr wrap="square" rtlCol="0">
            <a:spAutoFit/>
          </a:bodyPr>
          <a:lstStyle/>
          <a:p>
            <a:pPr algn="just">
              <a:buFont typeface="Arial" pitchFamily="34" charset="0"/>
              <a:buChar char="•"/>
            </a:pPr>
            <a:r>
              <a:rPr lang="en-IN" sz="2400" b="1" dirty="0" smtClean="0">
                <a:latin typeface="Times New Roman" panose="02020603050405020304" pitchFamily="18" charset="0"/>
                <a:cs typeface="Times New Roman" panose="02020603050405020304" pitchFamily="18" charset="0"/>
              </a:rPr>
              <a:t> </a:t>
            </a:r>
            <a:r>
              <a:rPr lang="en-IN" sz="2500" b="1" dirty="0" smtClean="0">
                <a:latin typeface="Times New Roman" panose="02020603050405020304" pitchFamily="18" charset="0"/>
                <a:cs typeface="Times New Roman" panose="02020603050405020304" pitchFamily="18" charset="0"/>
              </a:rPr>
              <a:t>Cleaning the Data:</a:t>
            </a:r>
          </a:p>
          <a:p>
            <a:pPr algn="just"/>
            <a:r>
              <a:rPr lang="en-IN" sz="2400" dirty="0" smtClean="0">
                <a:latin typeface="Times New Roman" panose="02020603050405020304" pitchFamily="18" charset="0"/>
                <a:cs typeface="Times New Roman" panose="02020603050405020304" pitchFamily="18" charset="0"/>
              </a:rPr>
              <a:t>After </a:t>
            </a:r>
            <a:r>
              <a:rPr lang="en-IN" sz="2400" dirty="0">
                <a:latin typeface="Times New Roman" panose="02020603050405020304" pitchFamily="18" charset="0"/>
                <a:cs typeface="Times New Roman" panose="02020603050405020304" pitchFamily="18" charset="0"/>
              </a:rPr>
              <a:t>obtaining our datasets from their repositories, we have performed the necessary cleaning action on the them. There were some features in our datasets which had some missing values. It was necessary to deal with these missing values before doing anything. So, one efficient way we found out was to replace all the missing values in a column by the mean of all other values in that column.  </a:t>
            </a:r>
          </a:p>
          <a:p>
            <a:pPr algn="just"/>
            <a:r>
              <a:rPr lang="en-IN" sz="2400" dirty="0">
                <a:latin typeface="Times New Roman" panose="02020603050405020304" pitchFamily="18" charset="0"/>
                <a:cs typeface="Times New Roman" panose="02020603050405020304" pitchFamily="18" charset="0"/>
              </a:rPr>
              <a:t>The datasets were huge in size, and there some column which had all values in it exactly same. These columns were therefore removed without affecting our results</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473434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328326"/>
            <a:ext cx="9961995" cy="5237738"/>
          </a:xfrm>
        </p:spPr>
        <p:txBody>
          <a:bodyPr>
            <a:normAutofit/>
          </a:bodyPr>
          <a:lstStyle/>
          <a:p>
            <a:pPr>
              <a:buFont typeface="Arial" pitchFamily="34" charset="0"/>
              <a:buChar char="•"/>
            </a:pPr>
            <a:r>
              <a:rPr lang="en-IN" sz="2600" b="1" dirty="0" smtClean="0">
                <a:latin typeface="Times New Roman" panose="02020603050405020304" pitchFamily="18" charset="0"/>
                <a:cs typeface="Times New Roman" panose="02020603050405020304" pitchFamily="18" charset="0"/>
              </a:rPr>
              <a:t>Detecting Outliers:</a:t>
            </a:r>
          </a:p>
          <a:p>
            <a:pPr>
              <a:buNone/>
            </a:pPr>
            <a:r>
              <a:rPr lang="en-IN" sz="2100" dirty="0" smtClean="0">
                <a:latin typeface="Times New Roman" panose="02020603050405020304" pitchFamily="18" charset="0"/>
                <a:ea typeface="Calibri" panose="020F0502020204030204" pitchFamily="34" charset="0"/>
                <a:cs typeface="Times New Roman" panose="02020603050405020304" pitchFamily="18" charset="0"/>
              </a:rPr>
              <a:t>Detecting the outliers is our next step. We have used the method of IQR (</a:t>
            </a:r>
            <a:r>
              <a:rPr lang="en-IN" sz="2100" dirty="0" err="1" smtClean="0">
                <a:latin typeface="Times New Roman" panose="02020603050405020304" pitchFamily="18" charset="0"/>
                <a:ea typeface="Calibri" panose="020F0502020204030204" pitchFamily="34" charset="0"/>
                <a:cs typeface="Times New Roman" panose="02020603050405020304" pitchFamily="18" charset="0"/>
              </a:rPr>
              <a:t>Interquartile</a:t>
            </a:r>
            <a:r>
              <a:rPr lang="en-IN" sz="2100" dirty="0" smtClean="0">
                <a:latin typeface="Times New Roman" panose="02020603050405020304" pitchFamily="18" charset="0"/>
                <a:ea typeface="Calibri" panose="020F0502020204030204" pitchFamily="34" charset="0"/>
                <a:cs typeface="Times New Roman" panose="02020603050405020304" pitchFamily="18" charset="0"/>
              </a:rPr>
              <a:t> Range). </a:t>
            </a: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The first and the third</a:t>
            </a:r>
            <a:r>
              <a:rPr lang="en-IN" sz="2100" dirty="0" smtClean="0">
                <a:latin typeface="Times New Roman" panose="02020603050405020304" pitchFamily="18" charset="0"/>
                <a:ea typeface="Calibri" panose="020F0502020204030204" pitchFamily="34" charset="0"/>
                <a:cs typeface="Times New Roman" panose="02020603050405020304" pitchFamily="18" charset="0"/>
              </a:rPr>
              <a:t> quartile</a:t>
            </a: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 (</a:t>
            </a:r>
            <a:r>
              <a:rPr lang="en-IN" sz="2100" i="1"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Q1, Q3</a:t>
            </a: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 are calculated. An outlier is then a data point x</a:t>
            </a:r>
            <a:r>
              <a:rPr lang="en-IN" sz="2100" baseline="-250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i</a:t>
            </a: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 that lies outside the </a:t>
            </a:r>
            <a:r>
              <a:rPr lang="en-IN" sz="2100" dirty="0" err="1"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interquartile</a:t>
            </a: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 range. These outliers are then removed.</a:t>
            </a:r>
          </a:p>
          <a:p>
            <a:pPr>
              <a:buNone/>
            </a:pP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There is no definite number of rows to be removed, so we started by removing one row, the one which is farthest away from the </a:t>
            </a:r>
            <a:r>
              <a:rPr lang="en-IN" sz="2100" dirty="0" err="1"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interquartile</a:t>
            </a:r>
            <a:r>
              <a:rPr lang="en-IN" sz="2100"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 range, and applied the three feature selection techniques on it independently. Now, we continued deleting rows in this order and updating the results for different feature selection techniques after each step. To ensure that there is not a great loss of data, we have set an upper limit as to the number of removed rows. </a:t>
            </a:r>
          </a:p>
          <a:p>
            <a:pPr>
              <a:buNone/>
            </a:pPr>
            <a:endParaRPr lang="en-IN" dirty="0" smtClean="0">
              <a:latin typeface="Times New Roman" panose="02020603050405020304" pitchFamily="18" charset="0"/>
              <a:cs typeface="Times New Roman" panose="02020603050405020304" pitchFamily="18" charset="0"/>
            </a:endParaRPr>
          </a:p>
          <a:p>
            <a:pPr>
              <a:buNone/>
            </a:pPr>
            <a:endParaRPr lang="en-US" dirty="0"/>
          </a:p>
        </p:txBody>
      </p:sp>
      <p:pic>
        <p:nvPicPr>
          <p:cNvPr id="1026" name="Picture 2" descr="Interquartile Range (IQR) to Detect Outliers | Naysan Saran"/>
          <p:cNvPicPr>
            <a:picLocks noChangeAspect="1" noChangeArrowheads="1"/>
          </p:cNvPicPr>
          <p:nvPr/>
        </p:nvPicPr>
        <p:blipFill>
          <a:blip r:embed="rId2"/>
          <a:srcRect/>
          <a:stretch>
            <a:fillRect/>
          </a:stretch>
        </p:blipFill>
        <p:spPr bwMode="auto">
          <a:xfrm>
            <a:off x="2943224" y="3990974"/>
            <a:ext cx="5219701" cy="260985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8CF477-442A-4504-946E-F550537FD09D}"/>
              </a:ext>
            </a:extLst>
          </p:cNvPr>
          <p:cNvSpPr/>
          <p:nvPr/>
        </p:nvSpPr>
        <p:spPr>
          <a:xfrm>
            <a:off x="230909" y="243875"/>
            <a:ext cx="11247201" cy="6755696"/>
          </a:xfrm>
          <a:prstGeom prst="rect">
            <a:avLst/>
          </a:prstGeom>
        </p:spPr>
        <p:txBody>
          <a:bodyPr wrap="square">
            <a:spAutoFit/>
          </a:bodyPr>
          <a:lstStyle/>
          <a:p>
            <a:pPr algn="just">
              <a:buFont typeface="Arial" pitchFamily="34" charset="0"/>
              <a:buChar char="•"/>
            </a:pPr>
            <a:r>
              <a:rPr lang="en-IN" sz="2500" b="1" dirty="0" smtClean="0">
                <a:solidFill>
                  <a:srgbClr val="111111"/>
                </a:solidFill>
                <a:latin typeface="Times New Roman" panose="02020603050405020304" pitchFamily="18" charset="0"/>
                <a:cs typeface="Times New Roman" panose="02020603050405020304" pitchFamily="18" charset="0"/>
              </a:rPr>
              <a:t>Feature Reduction:</a:t>
            </a:r>
            <a:endParaRPr lang="en-IN" sz="2500" b="1" dirty="0">
              <a:solidFill>
                <a:srgbClr val="111111"/>
              </a:solidFill>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IN" sz="2000" b="1" i="1" dirty="0" err="1" smtClean="0">
                <a:latin typeface="Times New Roman" panose="02020603050405020304" pitchFamily="18" charset="0"/>
                <a:cs typeface="Times New Roman" panose="02020603050405020304" pitchFamily="18" charset="0"/>
              </a:rPr>
              <a:t>SelectKBest</a:t>
            </a:r>
            <a:r>
              <a:rPr lang="en-IN" sz="2000" b="1" i="1" dirty="0" smtClean="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a:t>
            </a:r>
            <a:r>
              <a:rPr lang="en-IN" sz="2000" b="1" i="1" dirty="0" smtClean="0">
                <a:latin typeface="Times New Roman" panose="02020603050405020304" pitchFamily="18" charset="0"/>
                <a:cs typeface="Times New Roman" panose="02020603050405020304" pitchFamily="18" charset="0"/>
              </a:rPr>
              <a:t>SKB)</a:t>
            </a:r>
          </a:p>
          <a:p>
            <a:pPr algn="just"/>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have given score to each feature based on chi2 function. Now at this point we were not sure that how many columns should we select to obtain best results and without loss of much data. So, we started with removing one column and found out the result for each </a:t>
            </a:r>
            <a:r>
              <a:rPr lang="en-IN" sz="2000" dirty="0" err="1" smtClean="0">
                <a:latin typeface="Times New Roman" panose="02020603050405020304" pitchFamily="18" charset="0"/>
                <a:cs typeface="Times New Roman" panose="02020603050405020304" pitchFamily="18" charset="0"/>
              </a:rPr>
              <a:t>classifier.Then</a:t>
            </a:r>
            <a:r>
              <a:rPr lang="en-IN" sz="2000" dirty="0" smtClean="0">
                <a:latin typeface="Times New Roman" panose="02020603050405020304" pitchFamily="18" charset="0"/>
                <a:cs typeface="Times New Roman" panose="02020603050405020304" pitchFamily="18" charset="0"/>
              </a:rPr>
              <a:t> one by one we removed the columns with least score and simultaneously updated the results for each classifier. To avoid data loss, we have set a maximum limit for number of column removals.</a:t>
            </a:r>
          </a:p>
          <a:p>
            <a:pPr algn="just"/>
            <a:endParaRPr lang="en-IN" sz="2000" dirty="0" smtClean="0">
              <a:latin typeface="Times New Roman" panose="02020603050405020304" pitchFamily="18" charset="0"/>
              <a:cs typeface="Times New Roman" panose="02020603050405020304" pitchFamily="18" charset="0"/>
            </a:endParaRPr>
          </a:p>
          <a:p>
            <a:pPr marL="457200" indent="-457200" algn="just"/>
            <a:r>
              <a:rPr lang="en-IN" sz="2000" b="1" i="1" dirty="0" smtClean="0">
                <a:latin typeface="Times New Roman" panose="02020603050405020304" pitchFamily="18" charset="0"/>
                <a:cs typeface="Times New Roman" panose="02020603050405020304" pitchFamily="18" charset="0"/>
              </a:rPr>
              <a:t>	2. Principal Component Analysis (PCA) </a:t>
            </a:r>
          </a:p>
          <a:p>
            <a:pPr algn="just"/>
            <a:r>
              <a:rPr lang="en-IN" sz="2000" dirty="0" smtClean="0">
                <a:latin typeface="Times New Roman" panose="02020603050405020304" pitchFamily="18" charset="0"/>
                <a:cs typeface="Times New Roman" panose="02020603050405020304" pitchFamily="18" charset="0"/>
              </a:rPr>
              <a:t>PCA was the advanced feature reduction method which helped us in achieving results beyond our expectation. It combines our input variables in a specific way, then we can drop the least important variables and retain the important ones.</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b="1" i="1" dirty="0" smtClean="0">
                <a:latin typeface="Times New Roman" panose="02020603050405020304" pitchFamily="18" charset="0"/>
                <a:cs typeface="Times New Roman" panose="02020603050405020304" pitchFamily="18" charset="0"/>
              </a:rPr>
              <a:t>     3.Variance Technique:</a:t>
            </a:r>
          </a:p>
          <a:p>
            <a:pPr algn="just"/>
            <a:r>
              <a:rPr lang="en-IN" sz="2000" dirty="0" smtClean="0">
                <a:latin typeface="Times New Roman" panose="02020603050405020304" pitchFamily="18" charset="0"/>
                <a:cs typeface="Times New Roman" panose="02020603050405020304" pitchFamily="18" charset="0"/>
              </a:rPr>
              <a:t>In the VAR technique, the statistical concept of variance was applied here to find the distribution of values. It finds the variance for each feature and the one with least variance contributes the least. </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Standardisation</a:t>
            </a:r>
            <a:r>
              <a:rPr lang="en-IN" sz="2000" dirty="0" smtClean="0">
                <a:latin typeface="Times New Roman" panose="02020603050405020304" pitchFamily="18" charset="0"/>
                <a:cs typeface="Times New Roman" panose="02020603050405020304" pitchFamily="18" charset="0"/>
              </a:rPr>
              <a:t> is a technique wherein we convert the values of each feature such that mean is zero and standard deviation is 1. At every point after removing the columns we have standardised the data.</a:t>
            </a:r>
          </a:p>
          <a:p>
            <a:pPr algn="just"/>
            <a:endParaRPr lang="en-IN" sz="20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96937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A22A5-930A-4BAF-9558-6C345EB32A51}"/>
              </a:ext>
            </a:extLst>
          </p:cNvPr>
          <p:cNvSpPr>
            <a:spLocks noGrp="1"/>
          </p:cNvSpPr>
          <p:nvPr>
            <p:ph type="title"/>
          </p:nvPr>
        </p:nvSpPr>
        <p:spPr>
          <a:xfrm>
            <a:off x="907381" y="385474"/>
            <a:ext cx="9997440" cy="1143000"/>
          </a:xfrm>
        </p:spPr>
        <p:txBody>
          <a:bodyPr>
            <a:normAutofit/>
          </a:bodyPr>
          <a:lstStyle/>
          <a:p>
            <a:pPr algn="ctr"/>
            <a:r>
              <a:rPr lang="en-IN" sz="4800" dirty="0">
                <a:cs typeface="Times New Roman" panose="02020603050405020304" pitchFamily="18" charset="0"/>
              </a:rPr>
              <a:t>Classification</a:t>
            </a:r>
            <a:r>
              <a:rPr lang="en-IN" sz="4800" dirty="0"/>
              <a:t> Models</a:t>
            </a:r>
          </a:p>
        </p:txBody>
      </p:sp>
      <p:sp>
        <p:nvSpPr>
          <p:cNvPr id="3" name="Content Placeholder 2">
            <a:extLst>
              <a:ext uri="{FF2B5EF4-FFF2-40B4-BE49-F238E27FC236}">
                <a16:creationId xmlns:a16="http://schemas.microsoft.com/office/drawing/2014/main" xmlns="" id="{8E5F24C5-6A4E-43F4-BCCF-A60B5E1442C7}"/>
              </a:ext>
            </a:extLst>
          </p:cNvPr>
          <p:cNvSpPr>
            <a:spLocks noGrp="1"/>
          </p:cNvSpPr>
          <p:nvPr>
            <p:ph idx="1"/>
          </p:nvPr>
        </p:nvSpPr>
        <p:spPr>
          <a:xfrm>
            <a:off x="369455" y="1304928"/>
            <a:ext cx="10818090" cy="5042516"/>
          </a:xfrm>
        </p:spPr>
        <p:txBody>
          <a:bodyPr>
            <a:normAutofit fontScale="55000" lnSpcReduction="20000"/>
          </a:bodyPr>
          <a:lstStyle/>
          <a:p>
            <a:pPr marL="0" indent="0" algn="just">
              <a:buNone/>
            </a:pPr>
            <a:endParaRPr lang="en-IN" sz="4400" dirty="0">
              <a:latin typeface="Times New Roman" panose="02020603050405020304" pitchFamily="18" charset="0"/>
              <a:cs typeface="Times New Roman" panose="02020603050405020304" pitchFamily="18" charset="0"/>
            </a:endParaRPr>
          </a:p>
          <a:p>
            <a:pPr marL="0" indent="0" algn="just">
              <a:buNone/>
            </a:pPr>
            <a:r>
              <a:rPr lang="en-IN" sz="4000" dirty="0">
                <a:latin typeface="Times New Roman" panose="02020603050405020304" pitchFamily="18" charset="0"/>
                <a:cs typeface="Times New Roman" panose="02020603050405020304" pitchFamily="18" charset="0"/>
              </a:rPr>
              <a:t>We used the following most commonly used yet most effective machine learning models: - </a:t>
            </a:r>
          </a:p>
          <a:p>
            <a:pPr marL="0" lvl="0" indent="0" algn="just">
              <a:buFont typeface="Wingdings" pitchFamily="2" charset="2"/>
              <a:buChar char="v"/>
            </a:pPr>
            <a:r>
              <a:rPr lang="en-IN" sz="4000" b="1" u="sng" dirty="0">
                <a:latin typeface="Times New Roman" panose="02020603050405020304" pitchFamily="18" charset="0"/>
                <a:cs typeface="Times New Roman" panose="02020603050405020304" pitchFamily="18" charset="0"/>
              </a:rPr>
              <a:t>Naïve Bayes</a:t>
            </a:r>
          </a:p>
          <a:p>
            <a:pPr marL="0" lvl="0" indent="0" algn="just">
              <a:buNone/>
            </a:pPr>
            <a:r>
              <a:rPr lang="en-IN" sz="4000" dirty="0">
                <a:latin typeface="Times New Roman" panose="02020603050405020304" pitchFamily="18" charset="0"/>
                <a:cs typeface="Times New Roman" panose="02020603050405020304" pitchFamily="18" charset="0"/>
              </a:rPr>
              <a:t>A Naive Bayes Classifier is a supervised machine-learning algorithm that uses the Bayes’ Theorem, which assumes that features are statistically independent. The theorem relies on the </a:t>
            </a:r>
            <a:r>
              <a:rPr lang="en-IN" sz="4000" i="1" dirty="0">
                <a:latin typeface="Times New Roman" panose="02020603050405020304" pitchFamily="18" charset="0"/>
                <a:cs typeface="Times New Roman" panose="02020603050405020304" pitchFamily="18" charset="0"/>
              </a:rPr>
              <a:t>naive</a:t>
            </a:r>
            <a:r>
              <a:rPr lang="en-IN" sz="4000" dirty="0">
                <a:latin typeface="Times New Roman" panose="02020603050405020304" pitchFamily="18" charset="0"/>
                <a:cs typeface="Times New Roman" panose="02020603050405020304" pitchFamily="18" charset="0"/>
              </a:rPr>
              <a:t> assumption that input variables are independent of each other</a:t>
            </a:r>
            <a:r>
              <a:rPr lang="en-IN" sz="4000" dirty="0" smtClean="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a:p>
            <a:pPr marL="0" lvl="0" indent="0" algn="just">
              <a:buNone/>
            </a:pPr>
            <a:endParaRPr lang="en-IN" sz="4000" dirty="0" smtClean="0">
              <a:latin typeface="Times New Roman" panose="02020603050405020304" pitchFamily="18" charset="0"/>
              <a:cs typeface="Times New Roman" panose="02020603050405020304" pitchFamily="18" charset="0"/>
            </a:endParaRPr>
          </a:p>
          <a:p>
            <a:pPr marL="0" lvl="0" indent="0" algn="just">
              <a:buFont typeface="Wingdings" pitchFamily="2" charset="2"/>
              <a:buChar char="v"/>
            </a:pPr>
            <a:r>
              <a:rPr lang="en-IN" sz="4000" b="1" u="sng" dirty="0" smtClean="0">
                <a:latin typeface="Times New Roman" panose="02020603050405020304" pitchFamily="18" charset="0"/>
                <a:cs typeface="Times New Roman" panose="02020603050405020304" pitchFamily="18" charset="0"/>
              </a:rPr>
              <a:t>Support </a:t>
            </a:r>
            <a:r>
              <a:rPr lang="en-IN" sz="4000" b="1" u="sng" dirty="0">
                <a:latin typeface="Times New Roman" panose="02020603050405020304" pitchFamily="18" charset="0"/>
                <a:cs typeface="Times New Roman" panose="02020603050405020304" pitchFamily="18" charset="0"/>
              </a:rPr>
              <a:t>Vector Machine</a:t>
            </a:r>
          </a:p>
          <a:p>
            <a:pPr marL="0" indent="0" algn="just">
              <a:buNone/>
            </a:pPr>
            <a:r>
              <a:rPr lang="en-IN" sz="4000" dirty="0">
                <a:latin typeface="Times New Roman" panose="02020603050405020304" pitchFamily="18" charset="0"/>
                <a:cs typeface="Times New Roman" panose="02020603050405020304" pitchFamily="18" charset="0"/>
              </a:rPr>
              <a:t>An SVM model is basically a representation of different classes in a hyperplane in multidimensional space. The hyperplane will be generated in an iterative manner by SVM so that the error can be minimized. The goal of SVM is to divide the datasets into classes to find a maximum marginal hyperplane (MMH).</a:t>
            </a:r>
          </a:p>
          <a:p>
            <a:pPr marL="0" indent="0" algn="just">
              <a:buNone/>
            </a:pPr>
            <a:endParaRPr lang="en-IN" sz="48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78222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6EB352-BBF4-478B-9388-B134477A3086}"/>
              </a:ext>
            </a:extLst>
          </p:cNvPr>
          <p:cNvSpPr>
            <a:spLocks noGrp="1"/>
          </p:cNvSpPr>
          <p:nvPr>
            <p:ph idx="1"/>
          </p:nvPr>
        </p:nvSpPr>
        <p:spPr>
          <a:xfrm>
            <a:off x="838200" y="621437"/>
            <a:ext cx="10515600" cy="5555526"/>
          </a:xfrm>
        </p:spPr>
        <p:txBody>
          <a:bodyPr>
            <a:normAutofit fontScale="92500" lnSpcReduction="10000"/>
          </a:bodyPr>
          <a:lstStyle/>
          <a:p>
            <a:pPr marL="0" lvl="0" indent="0" algn="just">
              <a:buFont typeface="Wingdings" pitchFamily="2" charset="2"/>
              <a:buChar char="v"/>
            </a:pPr>
            <a:r>
              <a:rPr lang="en-IN" sz="2400" b="1" u="sng" dirty="0">
                <a:latin typeface="Times New Roman" panose="02020603050405020304" pitchFamily="18" charset="0"/>
                <a:cs typeface="Times New Roman" panose="02020603050405020304" pitchFamily="18" charset="0"/>
              </a:rPr>
              <a:t>K-Nearest Neighbours</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The KNN algorithm assumes that similar things exist in close proximity. In other words, similar things are near to each other. An object is classified by a plurality vote of its neighbours, with the object being assigned to the class most common among its </a:t>
            </a:r>
            <a:r>
              <a:rPr lang="en-IN" sz="2400" i="1" dirty="0">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nearest neighbours</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IN" sz="2400" b="1" u="sng" dirty="0">
                <a:latin typeface="Times New Roman" panose="02020603050405020304" pitchFamily="18" charset="0"/>
                <a:cs typeface="Times New Roman" panose="02020603050405020304" pitchFamily="18" charset="0"/>
              </a:rPr>
              <a:t>Ensemble</a:t>
            </a:r>
            <a:r>
              <a:rPr lang="en-IN" sz="2400" b="1" i="1" u="sng" dirty="0">
                <a:latin typeface="Times New Roman" panose="02020603050405020304" pitchFamily="18" charset="0"/>
                <a:cs typeface="Times New Roman" panose="02020603050405020304" pitchFamily="18" charset="0"/>
              </a:rPr>
              <a:t> Classifiers</a:t>
            </a:r>
          </a:p>
          <a:p>
            <a:pPr marL="0" lvl="0" indent="0" algn="just">
              <a:buNone/>
            </a:pPr>
            <a:r>
              <a:rPr lang="en-IN" sz="2400" dirty="0">
                <a:latin typeface="Times New Roman" panose="02020603050405020304" pitchFamily="18" charset="0"/>
                <a:cs typeface="Times New Roman" panose="02020603050405020304" pitchFamily="18" charset="0"/>
              </a:rPr>
              <a:t>Ensemble methods are learning algorithms that construct a set of classifiers and then classify new data points by taking a weighted vote of their predictions. It generates</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various base classifiers from which a new classifier is derived which performs better than any constituent classifier.</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Sequential</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Parallel</a:t>
            </a:r>
          </a:p>
          <a:p>
            <a:pPr marL="0" indent="0" algn="just">
              <a:buNone/>
            </a:pPr>
            <a:r>
              <a:rPr lang="en-IN" sz="2400" dirty="0">
                <a:latin typeface="Times New Roman" panose="02020603050405020304" pitchFamily="18" charset="0"/>
                <a:cs typeface="Times New Roman" panose="02020603050405020304" pitchFamily="18" charset="0"/>
              </a:rPr>
              <a:t> Dependence between base learners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Independence between base learners</a:t>
            </a:r>
          </a:p>
          <a:p>
            <a:pPr marL="0" indent="0" algn="just">
              <a:buNone/>
            </a:pPr>
            <a:r>
              <a:rPr lang="en-IN" sz="2400" dirty="0">
                <a:latin typeface="Times New Roman" panose="02020603050405020304" pitchFamily="18" charset="0"/>
                <a:cs typeface="Times New Roman" panose="02020603050405020304" pitchFamily="18" charset="0"/>
              </a:rPr>
              <a:t> Known as </a:t>
            </a:r>
            <a:r>
              <a:rPr lang="en-IN" sz="2400" u="sng" dirty="0">
                <a:latin typeface="Times New Roman" panose="02020603050405020304" pitchFamily="18" charset="0"/>
                <a:cs typeface="Times New Roman" panose="02020603050405020304" pitchFamily="18" charset="0"/>
              </a:rPr>
              <a:t>Boosting</a:t>
            </a:r>
            <a:r>
              <a:rPr lang="en-IN" sz="2400" dirty="0">
                <a:latin typeface="Times New Roman" panose="02020603050405020304" pitchFamily="18" charset="0"/>
                <a:cs typeface="Times New Roman" panose="02020603050405020304" pitchFamily="18" charset="0"/>
              </a:rPr>
              <a:t> methods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Known as </a:t>
            </a:r>
            <a:r>
              <a:rPr lang="en-IN" sz="2400" u="sng" dirty="0">
                <a:latin typeface="Times New Roman" panose="02020603050405020304" pitchFamily="18" charset="0"/>
                <a:cs typeface="Times New Roman" panose="02020603050405020304" pitchFamily="18" charset="0"/>
              </a:rPr>
              <a:t>Bagging</a:t>
            </a:r>
            <a:r>
              <a:rPr lang="en-IN" sz="2400" dirty="0">
                <a:latin typeface="Times New Roman" panose="02020603050405020304" pitchFamily="18" charset="0"/>
                <a:cs typeface="Times New Roman" panose="02020603050405020304" pitchFamily="18" charset="0"/>
              </a:rPr>
              <a:t> methods</a:t>
            </a:r>
          </a:p>
        </p:txBody>
      </p:sp>
    </p:spTree>
    <p:extLst>
      <p:ext uri="{BB962C8B-B14F-4D97-AF65-F5344CB8AC3E}">
        <p14:creationId xmlns:p14="http://schemas.microsoft.com/office/powerpoint/2010/main" xmlns="" val="2417160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542</TotalTime>
  <Words>967</Words>
  <Application>Microsoft Office PowerPoint</Application>
  <PresentationFormat>Custom</PresentationFormat>
  <Paragraphs>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Software quality prediction using ensemble method in software projects.</vt:lpstr>
      <vt:lpstr>Slide 2</vt:lpstr>
      <vt:lpstr>About Datasets…</vt:lpstr>
      <vt:lpstr>Slide 4</vt:lpstr>
      <vt:lpstr>Slide 5</vt:lpstr>
      <vt:lpstr>Slide 6</vt:lpstr>
      <vt:lpstr>Slide 7</vt:lpstr>
      <vt:lpstr>Classification Models</vt:lpstr>
      <vt:lpstr>Slide 9</vt:lpstr>
      <vt:lpstr>Slide 10</vt:lpstr>
      <vt:lpstr>Results</vt:lpstr>
      <vt:lpstr>Slide 12</vt:lpstr>
      <vt:lpstr>F-score Results</vt:lpstr>
      <vt:lpstr>Slide 14</vt:lpstr>
      <vt:lpstr>Slide 15</vt:lpstr>
      <vt:lpstr>Slide 16</vt:lpstr>
      <vt:lpstr>Slide 17</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 Tyagi</dc:creator>
  <cp:lastModifiedBy>Rishabh Rakheja</cp:lastModifiedBy>
  <cp:revision>60</cp:revision>
  <dcterms:created xsi:type="dcterms:W3CDTF">2020-05-21T17:53:10Z</dcterms:created>
  <dcterms:modified xsi:type="dcterms:W3CDTF">2020-11-01T10:41:17Z</dcterms:modified>
</cp:coreProperties>
</file>