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2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Alice" charset="1" panose="00000500000000000000"/>
      <p:regular r:id="rId18"/>
    </p:embeddedFont>
    <p:embeddedFont>
      <p:font typeface="Bodoni FLF Italics" charset="1" panose="02000603090000090003"/>
      <p:regular r:id="rId19"/>
    </p:embeddedFont>
    <p:embeddedFont>
      <p:font typeface="Canva Sans Italics" charset="1" panose="020B0503030501040103"/>
      <p:regular r:id="rId20"/>
    </p:embeddedFont>
    <p:embeddedFont>
      <p:font typeface="Alice Bold" charset="1" panose="000005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notesMasters/notesMaster1.xml" Type="http://schemas.openxmlformats.org/officeDocument/2006/relationships/notesMaster"/><Relationship Id="rId23" Target="theme/theme2.xml" Type="http://schemas.openxmlformats.org/officeDocument/2006/relationships/theme"/><Relationship Id="rId24" Target="notesSlides/notesSlide1.xml" Type="http://schemas.openxmlformats.org/officeDocument/2006/relationships/notesSlide"/><Relationship Id="rId25" Target="notesSlides/notesSlide2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When a metal is detected, counter value increases rapidly with the delay function in while loop 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 metal system was designed jointly by students of the electrical and computer engineering departments where the EE students designed the circuit and the COE students integrated it with the software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0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4EA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71284" y="4547249"/>
            <a:ext cx="9945432" cy="146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9600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FINAL PROJECT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4875708" y="-2383592"/>
            <a:ext cx="4767184" cy="4767184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7D5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747083" y="6696061"/>
            <a:ext cx="10793833" cy="1405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 Anthony Ye, Colin Skelton, </a:t>
            </a:r>
          </a:p>
          <a:p>
            <a:pPr algn="ctr">
              <a:lnSpc>
                <a:spcPts val="3600"/>
              </a:lnSpc>
            </a:pPr>
            <a:r>
              <a:rPr lang="en-US" sz="3600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Rakhesh Varshan Dhamodaran, Deborah Sridhar, Praneeth Vijayakumar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82693" y="3143236"/>
            <a:ext cx="14224079" cy="163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39"/>
              </a:lnSpc>
            </a:pPr>
            <a:r>
              <a:rPr lang="en-US" sz="10199" i="true">
                <a:solidFill>
                  <a:srgbClr val="271905"/>
                </a:solidFill>
                <a:latin typeface="Bodoni FLF Italics"/>
                <a:ea typeface="Bodoni FLF Italics"/>
                <a:cs typeface="Bodoni FLF Italics"/>
                <a:sym typeface="Bodoni FLF Italics"/>
              </a:rPr>
              <a:t>EECE 387 Design Lab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363492" y="8746101"/>
            <a:ext cx="3521040" cy="352104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 rot="0">
            <a:off x="10986615" y="9258300"/>
            <a:ext cx="7301385" cy="0"/>
          </a:xfrm>
          <a:prstGeom prst="line">
            <a:avLst/>
          </a:prstGeom>
          <a:ln cap="flat" w="38100">
            <a:solidFill>
              <a:srgbClr val="967D55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A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35216" y="9094153"/>
            <a:ext cx="6617568" cy="375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10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-293986" y="9258300"/>
            <a:ext cx="8507337" cy="0"/>
          </a:xfrm>
          <a:prstGeom prst="line">
            <a:avLst/>
          </a:prstGeom>
          <a:ln cap="flat" w="38100">
            <a:solidFill>
              <a:srgbClr val="F4EAD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58478" y="9258300"/>
            <a:ext cx="850733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-293986" y="-804768"/>
            <a:ext cx="2645371" cy="264537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070464" y="1759110"/>
            <a:ext cx="5783222" cy="7710963"/>
          </a:xfrm>
          <a:custGeom>
            <a:avLst/>
            <a:gdLst/>
            <a:ahLst/>
            <a:cxnLst/>
            <a:rect r="r" b="b" t="t" l="l"/>
            <a:pathLst>
              <a:path h="7710963" w="5783222">
                <a:moveTo>
                  <a:pt x="0" y="0"/>
                </a:moveTo>
                <a:lnTo>
                  <a:pt x="5783222" y="0"/>
                </a:lnTo>
                <a:lnTo>
                  <a:pt x="5783222" y="7710962"/>
                </a:lnTo>
                <a:lnTo>
                  <a:pt x="0" y="77109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829793" y="678553"/>
            <a:ext cx="11054135" cy="1166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 i="true">
                <a:solidFill>
                  <a:srgbClr val="000000"/>
                </a:solidFill>
                <a:latin typeface="Bodoni FLF Italics"/>
                <a:ea typeface="Bodoni FLF Italics"/>
                <a:cs typeface="Bodoni FLF Italics"/>
                <a:sym typeface="Bodoni FLF Italics"/>
              </a:rPr>
              <a:t>Results: Pros and Cons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22523" y="2214749"/>
            <a:ext cx="11025385" cy="6510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99"/>
              </a:lnSpc>
            </a:pPr>
          </a:p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The system designed successfully detects metal objects at close range</a:t>
            </a:r>
          </a:p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Records the number of times it was detected, and which metal object detected</a:t>
            </a:r>
          </a:p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Metal system glitches when detecting the largest metal object</a:t>
            </a:r>
          </a:p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Voltage degradation when the system is powered by a battery </a:t>
            </a:r>
          </a:p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Rapid increase of counter value </a:t>
            </a:r>
          </a:p>
          <a:p>
            <a:pPr algn="just">
              <a:lnSpc>
                <a:spcPts val="2799"/>
              </a:lnSpc>
            </a:pPr>
          </a:p>
          <a:p>
            <a:pPr algn="just">
              <a:lnSpc>
                <a:spcPts val="2799"/>
              </a:lnSpc>
            </a:pPr>
          </a:p>
          <a:p>
            <a:pPr algn="just">
              <a:lnSpc>
                <a:spcPts val="2799"/>
              </a:lnSpc>
            </a:pPr>
          </a:p>
          <a:p>
            <a:pPr algn="just">
              <a:lnSpc>
                <a:spcPts val="2799"/>
              </a:lnSpc>
            </a:pPr>
          </a:p>
          <a:p>
            <a:pPr algn="just">
              <a:lnSpc>
                <a:spcPts val="2799"/>
              </a:lnSpc>
            </a:pPr>
          </a:p>
          <a:p>
            <a:pPr algn="just">
              <a:lnSpc>
                <a:spcPts val="2799"/>
              </a:lnSpc>
            </a:pPr>
          </a:p>
          <a:p>
            <a:pPr algn="just">
              <a:lnSpc>
                <a:spcPts val="279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2030682" y="9678618"/>
            <a:ext cx="6130454" cy="305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2"/>
              </a:lnSpc>
            </a:pPr>
            <a:r>
              <a:rPr lang="en-US" sz="183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Fig. represents metal detection of a large metal object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4EA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8952" y="2389953"/>
            <a:ext cx="15641484" cy="9275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55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EE and COE students jointly designed a metal detection system</a:t>
            </a:r>
          </a:p>
          <a:p>
            <a:pPr algn="just" marL="604519" indent="-302260" lvl="1">
              <a:lnSpc>
                <a:spcPts val="55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Three key components used in the circuit design: Colpitts Oscillator, LM324 Op Amp Comparator, RC Low-Pass Filter</a:t>
            </a:r>
          </a:p>
          <a:p>
            <a:pPr algn="just" marL="604519" indent="-302260" lvl="1">
              <a:lnSpc>
                <a:spcPts val="55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Software integration done by integrating analog input functionality into the FPGA design</a:t>
            </a:r>
          </a:p>
          <a:p>
            <a:pPr algn="just" marL="604519" indent="-302260" lvl="1">
              <a:lnSpc>
                <a:spcPts val="55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The metal objects were detected upon testing.</a:t>
            </a:r>
          </a:p>
          <a:p>
            <a:pPr algn="just" marL="604519" indent="-302260" lvl="1">
              <a:lnSpc>
                <a:spcPts val="55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Occasional glitches showed up while demonstrating</a:t>
            </a:r>
          </a:p>
          <a:p>
            <a:pPr algn="just">
              <a:lnSpc>
                <a:spcPts val="2799"/>
              </a:lnSpc>
            </a:pPr>
          </a:p>
          <a:p>
            <a:pPr algn="just">
              <a:lnSpc>
                <a:spcPts val="2799"/>
              </a:lnSpc>
            </a:pPr>
          </a:p>
          <a:p>
            <a:pPr algn="just">
              <a:lnSpc>
                <a:spcPts val="2799"/>
              </a:lnSpc>
            </a:pPr>
          </a:p>
          <a:p>
            <a:pPr algn="just">
              <a:lnSpc>
                <a:spcPts val="2799"/>
              </a:lnSpc>
            </a:pPr>
          </a:p>
          <a:p>
            <a:pPr algn="just">
              <a:lnSpc>
                <a:spcPts val="2799"/>
              </a:lnSpc>
            </a:pPr>
          </a:p>
          <a:p>
            <a:pPr algn="just">
              <a:lnSpc>
                <a:spcPts val="2799"/>
              </a:lnSpc>
            </a:pPr>
          </a:p>
          <a:p>
            <a:pPr algn="just">
              <a:lnSpc>
                <a:spcPts val="2799"/>
              </a:lnSpc>
            </a:pPr>
          </a:p>
          <a:p>
            <a:pPr algn="just">
              <a:lnSpc>
                <a:spcPts val="2799"/>
              </a:lnSpc>
            </a:pPr>
          </a:p>
          <a:p>
            <a:pPr algn="just">
              <a:lnSpc>
                <a:spcPts val="2799"/>
              </a:lnSpc>
            </a:pPr>
          </a:p>
          <a:p>
            <a:pPr algn="just">
              <a:lnSpc>
                <a:spcPts val="2799"/>
              </a:lnSpc>
            </a:pPr>
          </a:p>
          <a:p>
            <a:pPr algn="just">
              <a:lnSpc>
                <a:spcPts val="2799"/>
              </a:lnSpc>
            </a:pPr>
          </a:p>
          <a:p>
            <a:pPr algn="just">
              <a:lnSpc>
                <a:spcPts val="2799"/>
              </a:lnSpc>
            </a:pPr>
          </a:p>
          <a:p>
            <a:pPr algn="just">
              <a:lnSpc>
                <a:spcPts val="2799"/>
              </a:lnSpc>
            </a:pPr>
          </a:p>
          <a:p>
            <a:pPr algn="just">
              <a:lnSpc>
                <a:spcPts val="279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5835216" y="9094153"/>
            <a:ext cx="6617568" cy="375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11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58478" y="9258300"/>
            <a:ext cx="850733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-1119135" y="-1916920"/>
            <a:ext cx="4295670" cy="429567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7D5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171812" y="306115"/>
            <a:ext cx="11306987" cy="1166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 i="true">
                <a:solidFill>
                  <a:srgbClr val="000000"/>
                </a:solidFill>
                <a:latin typeface="Bodoni FLF Italics"/>
                <a:ea typeface="Bodoni FLF Italics"/>
                <a:cs typeface="Bodoni FLF Italics"/>
                <a:sym typeface="Bodoni FLF Italics"/>
              </a:rPr>
              <a:t>Conclusion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6478284" y="6401156"/>
            <a:ext cx="2645371" cy="2645371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967D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986615" y="9258300"/>
            <a:ext cx="7301385" cy="0"/>
          </a:xfrm>
          <a:prstGeom prst="line">
            <a:avLst/>
          </a:prstGeom>
          <a:ln cap="flat" w="38100">
            <a:solidFill>
              <a:srgbClr val="F4EAD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363492" y="8746101"/>
            <a:ext cx="3521040" cy="352104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538622" y="4150570"/>
            <a:ext cx="11210756" cy="1361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23"/>
              </a:lnSpc>
            </a:pPr>
            <a:r>
              <a:rPr lang="en-US" sz="8352" i="true">
                <a:solidFill>
                  <a:srgbClr val="F4EADB"/>
                </a:solidFill>
                <a:latin typeface="Bodoni FLF Italics"/>
                <a:ea typeface="Bodoni FLF Italics"/>
                <a:cs typeface="Bodoni FLF Italics"/>
                <a:sym typeface="Bodoni FLF Italics"/>
              </a:rPr>
              <a:t>Thank You!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987616" y="9113203"/>
            <a:ext cx="6617568" cy="375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>
                <a:solidFill>
                  <a:srgbClr val="F4EADB"/>
                </a:solidFill>
                <a:latin typeface="Alice"/>
                <a:ea typeface="Alice"/>
                <a:cs typeface="Alice"/>
                <a:sym typeface="Alice"/>
              </a:rPr>
              <a:t>12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4EA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780663" y="9239250"/>
            <a:ext cx="8507337" cy="0"/>
          </a:xfrm>
          <a:prstGeom prst="line">
            <a:avLst/>
          </a:prstGeom>
          <a:ln cap="flat" w="38100">
            <a:solidFill>
              <a:srgbClr val="967D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8298068" y="9094153"/>
            <a:ext cx="1691865" cy="375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rPr>
              <a:t>02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58478" y="9258300"/>
            <a:ext cx="8507337" cy="0"/>
          </a:xfrm>
          <a:prstGeom prst="line">
            <a:avLst/>
          </a:prstGeom>
          <a:ln cap="flat" w="38100">
            <a:solidFill>
              <a:srgbClr val="967D5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6675432" y="5850515"/>
            <a:ext cx="2712720" cy="271272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7D5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731820" y="-930219"/>
            <a:ext cx="3521040" cy="352104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4194998"/>
            <a:ext cx="4904796" cy="1132686"/>
            <a:chOff x="0" y="0"/>
            <a:chExt cx="1291798" cy="2983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91798" cy="298321"/>
            </a:xfrm>
            <a:custGeom>
              <a:avLst/>
              <a:gdLst/>
              <a:ahLst/>
              <a:cxnLst/>
              <a:rect r="r" b="b" t="t" l="l"/>
              <a:pathLst>
                <a:path h="298321" w="1291798">
                  <a:moveTo>
                    <a:pt x="0" y="0"/>
                  </a:moveTo>
                  <a:lnTo>
                    <a:pt x="1291798" y="0"/>
                  </a:lnTo>
                  <a:lnTo>
                    <a:pt x="1291798" y="298321"/>
                  </a:lnTo>
                  <a:lnTo>
                    <a:pt x="0" y="2983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67D55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291798" cy="3459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312147" y="2581296"/>
            <a:ext cx="9663706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CONTENTS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41014" y="4306907"/>
            <a:ext cx="4003812" cy="977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7240" indent="-388620" lvl="1">
              <a:lnSpc>
                <a:spcPts val="3600"/>
              </a:lnSpc>
              <a:buAutoNum type="arabicPeriod" startAt="1"/>
            </a:pPr>
            <a:r>
              <a:rPr lang="en-US" sz="3600" i="true">
                <a:solidFill>
                  <a:srgbClr val="271905"/>
                </a:solidFill>
                <a:latin typeface="Bodoni FLF Italics"/>
                <a:ea typeface="Bodoni FLF Italics"/>
                <a:cs typeface="Bodoni FLF Italics"/>
                <a:sym typeface="Bodoni FLF Italics"/>
              </a:rPr>
              <a:t>Introduction: Design Problem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6692101" y="4151487"/>
            <a:ext cx="4904796" cy="1132686"/>
            <a:chOff x="0" y="0"/>
            <a:chExt cx="1291798" cy="29832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91798" cy="298321"/>
            </a:xfrm>
            <a:custGeom>
              <a:avLst/>
              <a:gdLst/>
              <a:ahLst/>
              <a:cxnLst/>
              <a:rect r="r" b="b" t="t" l="l"/>
              <a:pathLst>
                <a:path h="298321" w="1291798">
                  <a:moveTo>
                    <a:pt x="0" y="0"/>
                  </a:moveTo>
                  <a:lnTo>
                    <a:pt x="1291798" y="0"/>
                  </a:lnTo>
                  <a:lnTo>
                    <a:pt x="1291798" y="298321"/>
                  </a:lnTo>
                  <a:lnTo>
                    <a:pt x="0" y="2983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67D55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1291798" cy="3459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7039788" y="4243485"/>
            <a:ext cx="4026446" cy="977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i="true">
                <a:solidFill>
                  <a:srgbClr val="271905"/>
                </a:solidFill>
                <a:latin typeface="Bodoni FLF Italics"/>
                <a:ea typeface="Bodoni FLF Italics"/>
                <a:cs typeface="Bodoni FLF Italics"/>
                <a:sym typeface="Bodoni FLF Italics"/>
              </a:rPr>
              <a:t>2.   Hardware Implementation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2844173" y="4088064"/>
            <a:ext cx="4904796" cy="1132686"/>
            <a:chOff x="0" y="0"/>
            <a:chExt cx="1291798" cy="29832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91798" cy="298321"/>
            </a:xfrm>
            <a:custGeom>
              <a:avLst/>
              <a:gdLst/>
              <a:ahLst/>
              <a:cxnLst/>
              <a:rect r="r" b="b" t="t" l="l"/>
              <a:pathLst>
                <a:path h="298321" w="1291798">
                  <a:moveTo>
                    <a:pt x="0" y="0"/>
                  </a:moveTo>
                  <a:lnTo>
                    <a:pt x="1291798" y="0"/>
                  </a:lnTo>
                  <a:lnTo>
                    <a:pt x="1291798" y="298321"/>
                  </a:lnTo>
                  <a:lnTo>
                    <a:pt x="0" y="2983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67D55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1291798" cy="3459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3320634" y="4223573"/>
            <a:ext cx="4179965" cy="977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i="true">
                <a:solidFill>
                  <a:srgbClr val="271905"/>
                </a:solidFill>
                <a:latin typeface="Bodoni FLF Italics"/>
                <a:ea typeface="Bodoni FLF Italics"/>
                <a:cs typeface="Bodoni FLF Italics"/>
                <a:sym typeface="Bodoni FLF Italics"/>
              </a:rPr>
              <a:t>3.   Software Integration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622839" y="6686810"/>
            <a:ext cx="3220443" cy="498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5"/>
              </a:lnSpc>
            </a:pPr>
            <a:r>
              <a:rPr lang="en-US" sz="3455" i="true">
                <a:solidFill>
                  <a:srgbClr val="271905"/>
                </a:solidFill>
                <a:latin typeface="Bodoni FLF Italics"/>
                <a:ea typeface="Bodoni FLF Italics"/>
                <a:cs typeface="Bodoni FLF Italics"/>
                <a:sym typeface="Bodoni FLF Italics"/>
              </a:rPr>
              <a:t>5.   Conclusion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312147" y="1438296"/>
            <a:ext cx="9663706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 i="true">
                <a:solidFill>
                  <a:srgbClr val="271905"/>
                </a:solidFill>
                <a:latin typeface="Bodoni FLF Italics"/>
                <a:ea typeface="Bodoni FLF Italics"/>
                <a:cs typeface="Bodoni FLF Italics"/>
                <a:sym typeface="Bodoni FLF Italics"/>
              </a:rPr>
              <a:t>Table of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0078265" y="6368305"/>
            <a:ext cx="4904796" cy="1128500"/>
            <a:chOff x="0" y="0"/>
            <a:chExt cx="1291798" cy="297218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291798" cy="297218"/>
            </a:xfrm>
            <a:custGeom>
              <a:avLst/>
              <a:gdLst/>
              <a:ahLst/>
              <a:cxnLst/>
              <a:rect r="r" b="b" t="t" l="l"/>
              <a:pathLst>
                <a:path h="297218" w="1291798">
                  <a:moveTo>
                    <a:pt x="0" y="0"/>
                  </a:moveTo>
                  <a:lnTo>
                    <a:pt x="1291798" y="0"/>
                  </a:lnTo>
                  <a:lnTo>
                    <a:pt x="1291798" y="297218"/>
                  </a:lnTo>
                  <a:lnTo>
                    <a:pt x="0" y="2972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67D55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1291798" cy="3448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4256097" y="6686810"/>
            <a:ext cx="3354798" cy="520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i="true">
                <a:solidFill>
                  <a:srgbClr val="271905"/>
                </a:solidFill>
                <a:latin typeface="Bodoni FLF Italics"/>
                <a:ea typeface="Bodoni FLF Italics"/>
                <a:cs typeface="Bodoni FLF Italics"/>
                <a:sym typeface="Bodoni FLF Italics"/>
              </a:rPr>
              <a:t>4.   Results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3481098" y="6357319"/>
            <a:ext cx="4904796" cy="1128500"/>
            <a:chOff x="0" y="0"/>
            <a:chExt cx="1291798" cy="29721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291798" cy="297218"/>
            </a:xfrm>
            <a:custGeom>
              <a:avLst/>
              <a:gdLst/>
              <a:ahLst/>
              <a:cxnLst/>
              <a:rect r="r" b="b" t="t" l="l"/>
              <a:pathLst>
                <a:path h="297218" w="1291798">
                  <a:moveTo>
                    <a:pt x="0" y="0"/>
                  </a:moveTo>
                  <a:lnTo>
                    <a:pt x="1291798" y="0"/>
                  </a:lnTo>
                  <a:lnTo>
                    <a:pt x="1291798" y="297218"/>
                  </a:lnTo>
                  <a:lnTo>
                    <a:pt x="0" y="2972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67D55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47625"/>
              <a:ext cx="1291798" cy="3448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967D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35216" y="9094153"/>
            <a:ext cx="6617568" cy="375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>
                <a:solidFill>
                  <a:srgbClr val="F4EADB"/>
                </a:solidFill>
                <a:latin typeface="Alice"/>
                <a:ea typeface="Alice"/>
                <a:cs typeface="Alice"/>
                <a:sym typeface="Alice"/>
              </a:rPr>
              <a:t>03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-293986" y="9258300"/>
            <a:ext cx="8507337" cy="0"/>
          </a:xfrm>
          <a:prstGeom prst="line">
            <a:avLst/>
          </a:prstGeom>
          <a:ln cap="flat" w="38100">
            <a:solidFill>
              <a:srgbClr val="F4EAD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58478" y="9258300"/>
            <a:ext cx="8507337" cy="0"/>
          </a:xfrm>
          <a:prstGeom prst="line">
            <a:avLst/>
          </a:prstGeom>
          <a:ln cap="flat" w="38100">
            <a:solidFill>
              <a:srgbClr val="F4EAD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-293986" y="-804768"/>
            <a:ext cx="2645371" cy="264537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267463" y="411956"/>
            <a:ext cx="11753073" cy="1166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 i="true">
                <a:solidFill>
                  <a:srgbClr val="F4EADB"/>
                </a:solidFill>
                <a:latin typeface="Bodoni FLF Italics"/>
                <a:ea typeface="Bodoni FLF Italics"/>
                <a:cs typeface="Bodoni FLF Italics"/>
                <a:sym typeface="Bodoni FLF Italics"/>
              </a:rPr>
              <a:t>Introduction: Design Problem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78755" y="2282171"/>
            <a:ext cx="15397485" cy="4957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279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Create a single self-contained metal detection system.</a:t>
            </a:r>
          </a:p>
          <a:p>
            <a:pPr algn="just">
              <a:lnSpc>
                <a:spcPts val="2799"/>
              </a:lnSpc>
            </a:pPr>
          </a:p>
          <a:p>
            <a:pPr algn="just" marL="604519" indent="-302260" lvl="1">
              <a:lnSpc>
                <a:spcPts val="279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Design shall utilise electromagnetic coupling to detect and differentiate between three different metal objects.</a:t>
            </a:r>
          </a:p>
          <a:p>
            <a:pPr algn="just">
              <a:lnSpc>
                <a:spcPts val="2799"/>
              </a:lnSpc>
            </a:pPr>
          </a:p>
          <a:p>
            <a:pPr algn="just">
              <a:lnSpc>
                <a:spcPts val="2799"/>
              </a:lnSpc>
            </a:pPr>
            <a:r>
              <a:rPr lang="en-US" sz="2799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        How the designed system is demonstrated:</a:t>
            </a:r>
          </a:p>
          <a:p>
            <a:pPr algn="just">
              <a:lnSpc>
                <a:spcPts val="2799"/>
              </a:lnSpc>
            </a:pPr>
          </a:p>
          <a:p>
            <a:pPr algn="just" marL="604519" indent="-302260" lvl="1">
              <a:lnSpc>
                <a:spcPts val="2799"/>
              </a:lnSpc>
              <a:buAutoNum type="arabicPeriod" startAt="1"/>
            </a:pPr>
            <a:r>
              <a:rPr lang="en-US" sz="2799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The metal detection system will be placed on a workbench and activated.</a:t>
            </a:r>
          </a:p>
          <a:p>
            <a:pPr algn="just" marL="604519" indent="-302260" lvl="1">
              <a:lnSpc>
                <a:spcPts val="2799"/>
              </a:lnSpc>
              <a:buAutoNum type="arabicPeriod" startAt="1"/>
            </a:pPr>
            <a:r>
              <a:rPr lang="en-US" sz="2799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Three different metal objects will be used to test the system.</a:t>
            </a:r>
          </a:p>
          <a:p>
            <a:pPr algn="just" marL="604519" indent="-302260" lvl="1">
              <a:lnSpc>
                <a:spcPts val="2799"/>
              </a:lnSpc>
              <a:buAutoNum type="arabicPeriod" startAt="1"/>
            </a:pPr>
            <a:r>
              <a:rPr lang="en-US" sz="2799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 Each metal object will be placed in proximity of the magnetic coil five times using the sequence determined by the instructors.</a:t>
            </a:r>
          </a:p>
          <a:p>
            <a:pPr algn="just" marL="604519" indent="-302260" lvl="1">
              <a:lnSpc>
                <a:spcPts val="2799"/>
              </a:lnSpc>
              <a:buAutoNum type="arabicPeriod" startAt="1"/>
            </a:pPr>
            <a:r>
              <a:rPr lang="en-US" sz="2799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 The number of times that the metal objects are detected AND correctly identified will be recorded.</a:t>
            </a:r>
          </a:p>
          <a:p>
            <a:pPr algn="just">
              <a:lnSpc>
                <a:spcPts val="279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A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35216" y="9094153"/>
            <a:ext cx="6617568" cy="375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rPr>
              <a:t>04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58478" y="9258300"/>
            <a:ext cx="8507337" cy="0"/>
          </a:xfrm>
          <a:prstGeom prst="line">
            <a:avLst/>
          </a:prstGeom>
          <a:ln cap="flat" w="38100">
            <a:solidFill>
              <a:srgbClr val="967D5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-1119135" y="-1916920"/>
            <a:ext cx="4295670" cy="429567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7D55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1587189" y="1759110"/>
            <a:ext cx="5672111" cy="7710963"/>
          </a:xfrm>
          <a:custGeom>
            <a:avLst/>
            <a:gdLst/>
            <a:ahLst/>
            <a:cxnLst/>
            <a:rect r="r" b="b" t="t" l="l"/>
            <a:pathLst>
              <a:path h="7710963" w="5672111">
                <a:moveTo>
                  <a:pt x="0" y="0"/>
                </a:moveTo>
                <a:lnTo>
                  <a:pt x="5672111" y="0"/>
                </a:lnTo>
                <a:lnTo>
                  <a:pt x="5672111" y="7710962"/>
                </a:lnTo>
                <a:lnTo>
                  <a:pt x="0" y="7710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958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2552558"/>
            <a:ext cx="9813389" cy="706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99"/>
              </a:lnSpc>
            </a:pPr>
            <a:r>
              <a:rPr lang="en-US" sz="2799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The circuit consists of three components:</a:t>
            </a:r>
          </a:p>
          <a:p>
            <a:pPr algn="just" marL="604519" indent="-302260" lvl="1">
              <a:lnSpc>
                <a:spcPts val="2799"/>
              </a:lnSpc>
              <a:buFont typeface="Arial"/>
              <a:buChar char="•"/>
            </a:pPr>
            <a:r>
              <a:rPr lang="en-US" sz="2799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Colpitts Oscillator</a:t>
            </a:r>
          </a:p>
          <a:p>
            <a:pPr algn="just" marL="604519" indent="-302260" lvl="1">
              <a:lnSpc>
                <a:spcPts val="2799"/>
              </a:lnSpc>
              <a:buFont typeface="Arial"/>
              <a:buChar char="•"/>
            </a:pPr>
            <a:r>
              <a:rPr lang="en-US" sz="2799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LM324 Op Amp Comparator</a:t>
            </a:r>
          </a:p>
          <a:p>
            <a:pPr algn="just" marL="604519" indent="-302260" lvl="1">
              <a:lnSpc>
                <a:spcPts val="2799"/>
              </a:lnSpc>
              <a:buFont typeface="Arial"/>
              <a:buChar char="•"/>
            </a:pPr>
            <a:r>
              <a:rPr lang="en-US" sz="2799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RC Low-Pass Filter</a:t>
            </a:r>
          </a:p>
          <a:p>
            <a:pPr algn="just">
              <a:lnSpc>
                <a:spcPts val="2799"/>
              </a:lnSpc>
            </a:pPr>
          </a:p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The Colpitts Oscillator creates a high-frequency sinusoidal wave. </a:t>
            </a:r>
          </a:p>
          <a:p>
            <a:pPr algn="just" marL="604519" indent="-302260" lvl="1">
              <a:lnSpc>
                <a:spcPts val="2799"/>
              </a:lnSpc>
              <a:buFont typeface="Arial"/>
              <a:buChar char="•"/>
            </a:pPr>
            <a:r>
              <a:rPr lang="en-US" sz="2799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This wave is put into an op-amp comparator, resulting in a square wave with a quantitative duty cycle percentage. </a:t>
            </a:r>
          </a:p>
          <a:p>
            <a:pPr algn="just" marL="604519" indent="-302260" lvl="1">
              <a:lnSpc>
                <a:spcPts val="2799"/>
              </a:lnSpc>
              <a:buFont typeface="Arial"/>
              <a:buChar char="•"/>
            </a:pPr>
            <a:r>
              <a:rPr lang="en-US" sz="2799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Bringing a metal close to the coil causes the frequency of the oscillator to increase, thus decreasing the duty cycle of the square wave. </a:t>
            </a:r>
          </a:p>
          <a:p>
            <a:pPr algn="just" marL="604519" indent="-302260" lvl="1">
              <a:lnSpc>
                <a:spcPts val="2799"/>
              </a:lnSpc>
              <a:buFont typeface="Arial"/>
              <a:buChar char="•"/>
            </a:pPr>
            <a:r>
              <a:rPr lang="en-US" sz="2799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This square wave is then put into an RC low-pass filter, allowing voltage to vary with the duty cycle.</a:t>
            </a:r>
          </a:p>
          <a:p>
            <a:pPr algn="just">
              <a:lnSpc>
                <a:spcPts val="2799"/>
              </a:lnSpc>
            </a:pPr>
          </a:p>
          <a:p>
            <a:pPr algn="just">
              <a:lnSpc>
                <a:spcPts val="2799"/>
              </a:lnSpc>
            </a:pPr>
          </a:p>
          <a:p>
            <a:pPr algn="just">
              <a:lnSpc>
                <a:spcPts val="2799"/>
              </a:lnSpc>
            </a:pPr>
          </a:p>
          <a:p>
            <a:pPr algn="just">
              <a:lnSpc>
                <a:spcPts val="2799"/>
              </a:lnSpc>
            </a:pPr>
          </a:p>
          <a:p>
            <a:pPr algn="just">
              <a:lnSpc>
                <a:spcPts val="279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3171812" y="306115"/>
            <a:ext cx="11306987" cy="1166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 i="true">
                <a:solidFill>
                  <a:srgbClr val="271905"/>
                </a:solidFill>
                <a:latin typeface="Bodoni FLF Italics"/>
                <a:ea typeface="Bodoni FLF Italics"/>
                <a:cs typeface="Bodoni FLF Italics"/>
                <a:sym typeface="Bodoni FLF Italics"/>
              </a:rPr>
              <a:t>Hardware Implementation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825706" y="9551087"/>
            <a:ext cx="3536752" cy="297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84"/>
              </a:lnSpc>
            </a:pPr>
            <a:r>
              <a:rPr lang="en-US" sz="1774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Fig. represents the circuit design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A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35216" y="9094153"/>
            <a:ext cx="6617568" cy="375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05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-293986" y="9258300"/>
            <a:ext cx="8507337" cy="0"/>
          </a:xfrm>
          <a:prstGeom prst="line">
            <a:avLst/>
          </a:prstGeom>
          <a:ln cap="flat" w="38100">
            <a:solidFill>
              <a:srgbClr val="F4EAD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58478" y="9258300"/>
            <a:ext cx="850733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-293986" y="-804768"/>
            <a:ext cx="2645371" cy="264537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51230" y="1710013"/>
            <a:ext cx="15063281" cy="7425005"/>
          </a:xfrm>
          <a:custGeom>
            <a:avLst/>
            <a:gdLst/>
            <a:ahLst/>
            <a:cxnLst/>
            <a:rect r="r" b="b" t="t" l="l"/>
            <a:pathLst>
              <a:path h="7425005" w="15063281">
                <a:moveTo>
                  <a:pt x="0" y="0"/>
                </a:moveTo>
                <a:lnTo>
                  <a:pt x="15063280" y="0"/>
                </a:lnTo>
                <a:lnTo>
                  <a:pt x="15063280" y="7425005"/>
                </a:lnTo>
                <a:lnTo>
                  <a:pt x="0" y="74250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829793" y="678553"/>
            <a:ext cx="7779084" cy="1166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 i="true">
                <a:solidFill>
                  <a:srgbClr val="000000"/>
                </a:solidFill>
                <a:latin typeface="Bodoni FLF Italics"/>
                <a:ea typeface="Bodoni FLF Italics"/>
                <a:cs typeface="Bodoni FLF Italics"/>
                <a:sym typeface="Bodoni FLF Italics"/>
              </a:rPr>
              <a:t>Software Integration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67D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3986" y="-804768"/>
            <a:ext cx="2645371" cy="264537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326018" y="9489122"/>
            <a:ext cx="8507337" cy="0"/>
          </a:xfrm>
          <a:prstGeom prst="line">
            <a:avLst/>
          </a:prstGeom>
          <a:ln cap="flat" w="38100">
            <a:solidFill>
              <a:srgbClr val="F4EAD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85725" y="2072066"/>
            <a:ext cx="15865839" cy="6050276"/>
          </a:xfrm>
          <a:custGeom>
            <a:avLst/>
            <a:gdLst/>
            <a:ahLst/>
            <a:cxnLst/>
            <a:rect r="r" b="b" t="t" l="l"/>
            <a:pathLst>
              <a:path h="6050276" w="15865839">
                <a:moveTo>
                  <a:pt x="0" y="0"/>
                </a:moveTo>
                <a:lnTo>
                  <a:pt x="15865839" y="0"/>
                </a:lnTo>
                <a:lnTo>
                  <a:pt x="15865839" y="6050277"/>
                </a:lnTo>
                <a:lnTo>
                  <a:pt x="0" y="60502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585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829793" y="678553"/>
            <a:ext cx="7779084" cy="1166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 i="true">
                <a:solidFill>
                  <a:srgbClr val="F4EADB"/>
                </a:solidFill>
                <a:latin typeface="Bodoni FLF Italics"/>
                <a:ea typeface="Bodoni FLF Italics"/>
                <a:cs typeface="Bodoni FLF Italics"/>
                <a:sym typeface="Bodoni FLF Italics"/>
              </a:rPr>
              <a:t>Software Integration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121946" y="9305925"/>
            <a:ext cx="6617568" cy="375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>
                <a:solidFill>
                  <a:srgbClr val="F4EADB"/>
                </a:solidFill>
                <a:latin typeface="Alice"/>
                <a:ea typeface="Alice"/>
                <a:cs typeface="Alice"/>
                <a:sym typeface="Alice"/>
              </a:rPr>
              <a:t>06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A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35216" y="9094153"/>
            <a:ext cx="6617568" cy="375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>
                <a:solidFill>
                  <a:srgbClr val="F4EADB"/>
                </a:solidFill>
                <a:latin typeface="Alice"/>
                <a:ea typeface="Alice"/>
                <a:cs typeface="Alice"/>
                <a:sym typeface="Alice"/>
              </a:rPr>
              <a:t>06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-293986" y="9258300"/>
            <a:ext cx="8507337" cy="0"/>
          </a:xfrm>
          <a:prstGeom prst="line">
            <a:avLst/>
          </a:prstGeom>
          <a:ln cap="flat" w="38100">
            <a:solidFill>
              <a:srgbClr val="F4EAD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58478" y="9258300"/>
            <a:ext cx="8507337" cy="0"/>
          </a:xfrm>
          <a:prstGeom prst="line">
            <a:avLst/>
          </a:prstGeom>
          <a:ln cap="flat" w="38100">
            <a:solidFill>
              <a:srgbClr val="F4EAD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-293986" y="-804768"/>
            <a:ext cx="2645371" cy="264537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 rot="0">
            <a:off x="210878" y="9410700"/>
            <a:ext cx="850733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58478" y="2646580"/>
            <a:ext cx="8684782" cy="4334678"/>
          </a:xfrm>
          <a:custGeom>
            <a:avLst/>
            <a:gdLst/>
            <a:ahLst/>
            <a:cxnLst/>
            <a:rect r="r" b="b" t="t" l="l"/>
            <a:pathLst>
              <a:path h="4334678" w="8684782">
                <a:moveTo>
                  <a:pt x="0" y="0"/>
                </a:moveTo>
                <a:lnTo>
                  <a:pt x="8684783" y="0"/>
                </a:lnTo>
                <a:lnTo>
                  <a:pt x="8684783" y="4334678"/>
                </a:lnTo>
                <a:lnTo>
                  <a:pt x="0" y="43346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231941" y="1840603"/>
            <a:ext cx="8507604" cy="6825400"/>
          </a:xfrm>
          <a:custGeom>
            <a:avLst/>
            <a:gdLst/>
            <a:ahLst/>
            <a:cxnLst/>
            <a:rect r="r" b="b" t="t" l="l"/>
            <a:pathLst>
              <a:path h="6825400" w="8507604">
                <a:moveTo>
                  <a:pt x="0" y="0"/>
                </a:moveTo>
                <a:lnTo>
                  <a:pt x="8507604" y="0"/>
                </a:lnTo>
                <a:lnTo>
                  <a:pt x="8507604" y="6825401"/>
                </a:lnTo>
                <a:lnTo>
                  <a:pt x="0" y="68254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829793" y="678553"/>
            <a:ext cx="7779084" cy="1166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 i="true">
                <a:solidFill>
                  <a:srgbClr val="000000"/>
                </a:solidFill>
                <a:latin typeface="Bodoni FLF Italics"/>
                <a:ea typeface="Bodoni FLF Italics"/>
                <a:cs typeface="Bodoni FLF Italics"/>
                <a:sym typeface="Bodoni FLF Italics"/>
              </a:rPr>
              <a:t>Software Integration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987616" y="9246553"/>
            <a:ext cx="6617568" cy="375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07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70030" y="7324935"/>
            <a:ext cx="4051935" cy="530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Macro Definitions in C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076216" y="8879839"/>
            <a:ext cx="4819055" cy="530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Segment Display Functions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A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35216" y="9094153"/>
            <a:ext cx="6617568" cy="375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>
                <a:solidFill>
                  <a:srgbClr val="F4EADB"/>
                </a:solidFill>
                <a:latin typeface="Alice"/>
                <a:ea typeface="Alice"/>
                <a:cs typeface="Alice"/>
                <a:sym typeface="Alice"/>
              </a:rPr>
              <a:t>06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-293986" y="9258300"/>
            <a:ext cx="8507337" cy="0"/>
          </a:xfrm>
          <a:prstGeom prst="line">
            <a:avLst/>
          </a:prstGeom>
          <a:ln cap="flat" w="38100">
            <a:solidFill>
              <a:srgbClr val="F4EAD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58478" y="9258300"/>
            <a:ext cx="8507337" cy="0"/>
          </a:xfrm>
          <a:prstGeom prst="line">
            <a:avLst/>
          </a:prstGeom>
          <a:ln cap="flat" w="38100">
            <a:solidFill>
              <a:srgbClr val="F4EAD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-293986" y="-804768"/>
            <a:ext cx="2645371" cy="264537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 rot="0">
            <a:off x="210878" y="9410700"/>
            <a:ext cx="850733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2110681" y="1845366"/>
            <a:ext cx="5382784" cy="6451226"/>
          </a:xfrm>
          <a:custGeom>
            <a:avLst/>
            <a:gdLst/>
            <a:ahLst/>
            <a:cxnLst/>
            <a:rect r="r" b="b" t="t" l="l"/>
            <a:pathLst>
              <a:path h="6451226" w="5382784">
                <a:moveTo>
                  <a:pt x="0" y="0"/>
                </a:moveTo>
                <a:lnTo>
                  <a:pt x="5382784" y="0"/>
                </a:lnTo>
                <a:lnTo>
                  <a:pt x="5382784" y="6451226"/>
                </a:lnTo>
                <a:lnTo>
                  <a:pt x="0" y="64512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255508" y="1845366"/>
            <a:ext cx="5309777" cy="6451226"/>
          </a:xfrm>
          <a:custGeom>
            <a:avLst/>
            <a:gdLst/>
            <a:ahLst/>
            <a:cxnLst/>
            <a:rect r="r" b="b" t="t" l="l"/>
            <a:pathLst>
              <a:path h="6451226" w="5309777">
                <a:moveTo>
                  <a:pt x="0" y="0"/>
                </a:moveTo>
                <a:lnTo>
                  <a:pt x="5309777" y="0"/>
                </a:lnTo>
                <a:lnTo>
                  <a:pt x="5309777" y="6451226"/>
                </a:lnTo>
                <a:lnTo>
                  <a:pt x="0" y="64512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829793" y="678553"/>
            <a:ext cx="7779084" cy="1166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 i="true">
                <a:solidFill>
                  <a:srgbClr val="000000"/>
                </a:solidFill>
                <a:latin typeface="Bodoni FLF Italics"/>
                <a:ea typeface="Bodoni FLF Italics"/>
                <a:cs typeface="Bodoni FLF Italics"/>
                <a:sym typeface="Bodoni FLF Italics"/>
              </a:rPr>
              <a:t>Software Integration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987616" y="9246553"/>
            <a:ext cx="6617568" cy="375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08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110681" y="8553767"/>
            <a:ext cx="4345662" cy="530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Main Program Variables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004957" y="8515667"/>
            <a:ext cx="6040160" cy="530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No Metal &amp; Small Metal Detection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67D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35216" y="9305925"/>
            <a:ext cx="6617568" cy="375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>
                <a:solidFill>
                  <a:srgbClr val="F4EADB"/>
                </a:solidFill>
                <a:latin typeface="Alice"/>
                <a:ea typeface="Alice"/>
                <a:cs typeface="Alice"/>
                <a:sym typeface="Alice"/>
              </a:rPr>
              <a:t>09</a:t>
            </a:r>
          </a:p>
        </p:txBody>
      </p:sp>
      <p:sp>
        <p:nvSpPr>
          <p:cNvPr name="AutoShape 3" id="3"/>
          <p:cNvSpPr/>
          <p:nvPr/>
        </p:nvSpPr>
        <p:spPr>
          <a:xfrm>
            <a:off x="-160636" y="9470072"/>
            <a:ext cx="8507337" cy="0"/>
          </a:xfrm>
          <a:prstGeom prst="line">
            <a:avLst/>
          </a:prstGeom>
          <a:ln cap="flat" w="38100">
            <a:solidFill>
              <a:srgbClr val="F4EAD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91828" y="9470072"/>
            <a:ext cx="8507337" cy="0"/>
          </a:xfrm>
          <a:prstGeom prst="line">
            <a:avLst/>
          </a:prstGeom>
          <a:ln cap="flat" w="38100">
            <a:solidFill>
              <a:srgbClr val="F4EAD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-293986" y="-804768"/>
            <a:ext cx="2645371" cy="264537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859663" y="1764376"/>
            <a:ext cx="6892607" cy="6758248"/>
          </a:xfrm>
          <a:custGeom>
            <a:avLst/>
            <a:gdLst/>
            <a:ahLst/>
            <a:cxnLst/>
            <a:rect r="r" b="b" t="t" l="l"/>
            <a:pathLst>
              <a:path h="6758248" w="6892607">
                <a:moveTo>
                  <a:pt x="0" y="0"/>
                </a:moveTo>
                <a:lnTo>
                  <a:pt x="6892607" y="0"/>
                </a:lnTo>
                <a:lnTo>
                  <a:pt x="6892607" y="6758248"/>
                </a:lnTo>
                <a:lnTo>
                  <a:pt x="0" y="67582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317171" y="1719709"/>
            <a:ext cx="6337144" cy="6847583"/>
          </a:xfrm>
          <a:custGeom>
            <a:avLst/>
            <a:gdLst/>
            <a:ahLst/>
            <a:cxnLst/>
            <a:rect r="r" b="b" t="t" l="l"/>
            <a:pathLst>
              <a:path h="6847583" w="6337144">
                <a:moveTo>
                  <a:pt x="0" y="0"/>
                </a:moveTo>
                <a:lnTo>
                  <a:pt x="6337144" y="0"/>
                </a:lnTo>
                <a:lnTo>
                  <a:pt x="6337144" y="6847582"/>
                </a:lnTo>
                <a:lnTo>
                  <a:pt x="0" y="68475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829793" y="678553"/>
            <a:ext cx="7779084" cy="1166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 i="true">
                <a:solidFill>
                  <a:srgbClr val="F4EADB"/>
                </a:solidFill>
                <a:latin typeface="Bodoni FLF Italics"/>
                <a:ea typeface="Bodoni FLF Italics"/>
                <a:cs typeface="Bodoni FLF Italics"/>
                <a:sym typeface="Bodoni FLF Italics"/>
              </a:rPr>
              <a:t>Software Integration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530677" y="8727439"/>
            <a:ext cx="3910132" cy="530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Large Metal Detection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107418" y="8727439"/>
            <a:ext cx="4397097" cy="530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Medium Metal Detection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DAGDuD1USKM</dc:identifier>
  <dcterms:modified xsi:type="dcterms:W3CDTF">2011-08-01T06:04:30Z</dcterms:modified>
  <cp:revision>1</cp:revision>
  <dc:title>EECE387 DESIGN LAB FINAL PROJECT</dc:title>
</cp:coreProperties>
</file>