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9" r:id="rId4"/>
    <p:sldId id="260" r:id="rId5"/>
    <p:sldId id="264" r:id="rId6"/>
    <p:sldId id="265" r:id="rId7"/>
    <p:sldId id="266" r:id="rId8"/>
    <p:sldId id="267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khi.c.kumari\Documents\Statistics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khi.c.kumari\Documents\Statistics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Sheet1!$I$22:$I$23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Sheet1!$J$22:$J$23</c:f>
              <c:numCache>
                <c:formatCode>General</c:formatCode>
                <c:ptCount val="2"/>
                <c:pt idx="0">
                  <c:v>2563</c:v>
                </c:pt>
                <c:pt idx="1">
                  <c:v>1856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6C-49C3-9C2E-C7F61B55ED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8083391"/>
        <c:axId val="15001967"/>
      </c:barChart>
      <c:catAx>
        <c:axId val="1180833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>
                    <a:latin typeface="+mn-lt"/>
                  </a:rPr>
                  <a:t>Gender distribution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01967"/>
        <c:crosses val="autoZero"/>
        <c:auto val="1"/>
        <c:lblAlgn val="ctr"/>
        <c:lblOffset val="100"/>
        <c:noMultiLvlLbl val="0"/>
      </c:catAx>
      <c:valAx>
        <c:axId val="15001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83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D4-43E4-A279-F6DCC841DE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D4-43E4-A279-F6DCC841DE1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D4-43E4-A279-F6DCC841DE1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1D4-43E4-A279-F6DCC841DE1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1D4-43E4-A279-F6DCC841DE1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1D4-43E4-A279-F6DCC841DE1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1D4-43E4-A279-F6DCC841DE1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1D4-43E4-A279-F6DCC841DE1D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Sheet4!$L$16:$L$33</c:f>
              <c:strCache>
                <c:ptCount val="8"/>
                <c:pt idx="0">
                  <c:v>Service Department</c:v>
                </c:pt>
                <c:pt idx="1">
                  <c:v>Operations Department</c:v>
                </c:pt>
                <c:pt idx="2">
                  <c:v>Purchase Department</c:v>
                </c:pt>
                <c:pt idx="3">
                  <c:v>Finance Department</c:v>
                </c:pt>
                <c:pt idx="4">
                  <c:v>Marketing Department</c:v>
                </c:pt>
                <c:pt idx="5">
                  <c:v>Sales Department</c:v>
                </c:pt>
                <c:pt idx="6">
                  <c:v>General Management</c:v>
                </c:pt>
                <c:pt idx="7">
                  <c:v>Human Resource Department</c:v>
                </c:pt>
              </c:strCache>
            </c:strRef>
          </c:cat>
          <c:val>
            <c:numRef>
              <c:f>Sheet4!$M$16:$M$33</c:f>
              <c:numCache>
                <c:formatCode>General</c:formatCode>
                <c:ptCount val="8"/>
                <c:pt idx="0">
                  <c:v>1332</c:v>
                </c:pt>
                <c:pt idx="1">
                  <c:v>1843</c:v>
                </c:pt>
                <c:pt idx="2">
                  <c:v>230</c:v>
                </c:pt>
                <c:pt idx="3">
                  <c:v>176</c:v>
                </c:pt>
                <c:pt idx="4">
                  <c:v>202</c:v>
                </c:pt>
                <c:pt idx="5">
                  <c:v>485</c:v>
                </c:pt>
                <c:pt idx="6">
                  <c:v>113</c:v>
                </c:pt>
                <c:pt idx="7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61D4-43E4-A279-F6DCC841D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Post Tier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'Hired employee only'!$L$115:$L$166</c:f>
              <c:strCache>
                <c:ptCount val="17"/>
                <c:pt idx="0">
                  <c:v>c8</c:v>
                </c:pt>
                <c:pt idx="1">
                  <c:v>i4</c:v>
                </c:pt>
                <c:pt idx="2">
                  <c:v>n10</c:v>
                </c:pt>
                <c:pt idx="3">
                  <c:v>b9</c:v>
                </c:pt>
                <c:pt idx="4">
                  <c:v>i1</c:v>
                </c:pt>
                <c:pt idx="5">
                  <c:v>m7</c:v>
                </c:pt>
                <c:pt idx="6">
                  <c:v>c5</c:v>
                </c:pt>
                <c:pt idx="7">
                  <c:v>i7</c:v>
                </c:pt>
                <c:pt idx="8">
                  <c:v>c-10</c:v>
                </c:pt>
                <c:pt idx="9">
                  <c:v>i5</c:v>
                </c:pt>
                <c:pt idx="10">
                  <c:v>i1</c:v>
                </c:pt>
                <c:pt idx="11">
                  <c:v>n6</c:v>
                </c:pt>
                <c:pt idx="12">
                  <c:v>m6</c:v>
                </c:pt>
                <c:pt idx="13">
                  <c:v>m7</c:v>
                </c:pt>
                <c:pt idx="14">
                  <c:v>-</c:v>
                </c:pt>
                <c:pt idx="15">
                  <c:v>n9</c:v>
                </c:pt>
                <c:pt idx="16">
                  <c:v>c9</c:v>
                </c:pt>
              </c:strCache>
            </c:strRef>
          </c:cat>
          <c:val>
            <c:numRef>
              <c:f>'Hired employee only'!$M$115:$M$166</c:f>
              <c:numCache>
                <c:formatCode>General</c:formatCode>
                <c:ptCount val="17"/>
                <c:pt idx="0">
                  <c:v>193</c:v>
                </c:pt>
                <c:pt idx="1">
                  <c:v>32</c:v>
                </c:pt>
                <c:pt idx="2">
                  <c:v>0</c:v>
                </c:pt>
                <c:pt idx="3">
                  <c:v>308</c:v>
                </c:pt>
                <c:pt idx="4">
                  <c:v>151</c:v>
                </c:pt>
                <c:pt idx="5">
                  <c:v>0</c:v>
                </c:pt>
                <c:pt idx="6">
                  <c:v>1182</c:v>
                </c:pt>
                <c:pt idx="7">
                  <c:v>635</c:v>
                </c:pt>
                <c:pt idx="8">
                  <c:v>105</c:v>
                </c:pt>
                <c:pt idx="9">
                  <c:v>511</c:v>
                </c:pt>
                <c:pt idx="10">
                  <c:v>151</c:v>
                </c:pt>
                <c:pt idx="11">
                  <c:v>1</c:v>
                </c:pt>
                <c:pt idx="12">
                  <c:v>2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1239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C6-4985-8986-2072202CFB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78699727"/>
        <c:axId val="274144447"/>
      </c:barChart>
      <c:catAx>
        <c:axId val="2786997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144447"/>
        <c:crosses val="autoZero"/>
        <c:auto val="1"/>
        <c:lblAlgn val="ctr"/>
        <c:lblOffset val="100"/>
        <c:noMultiLvlLbl val="0"/>
      </c:catAx>
      <c:valAx>
        <c:axId val="274144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</a:t>
                </a:r>
                <a:r>
                  <a:rPr lang="en-US" baseline="0"/>
                  <a:t> of employee </a:t>
                </a:r>
                <a:r>
                  <a:rPr lang="en-US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699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E1455B-BF88-4ACA-9EDD-F27DB721C995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02A4197-213E-43DB-8B3D-8261DC3AC4C2}">
      <dgm:prSet/>
      <dgm:spPr/>
      <dgm:t>
        <a:bodyPr/>
        <a:lstStyle/>
        <a:p>
          <a:r>
            <a:rPr lang="en-US"/>
            <a:t>Through This Project we are aiming to carry out in-depth analysis of major underlying trends about hiring process.</a:t>
          </a:r>
        </a:p>
      </dgm:t>
    </dgm:pt>
    <dgm:pt modelId="{0112A372-A1F4-4627-AFAC-6425C92BC244}" type="parTrans" cxnId="{09BE570D-1062-490D-B869-EC11380EA3EA}">
      <dgm:prSet/>
      <dgm:spPr/>
      <dgm:t>
        <a:bodyPr/>
        <a:lstStyle/>
        <a:p>
          <a:endParaRPr lang="en-US"/>
        </a:p>
      </dgm:t>
    </dgm:pt>
    <dgm:pt modelId="{D211BD5B-A11C-47C0-A821-443260FB2CE0}" type="sibTrans" cxnId="{09BE570D-1062-490D-B869-EC11380EA3EA}">
      <dgm:prSet/>
      <dgm:spPr/>
      <dgm:t>
        <a:bodyPr/>
        <a:lstStyle/>
        <a:p>
          <a:endParaRPr lang="en-US"/>
        </a:p>
      </dgm:t>
    </dgm:pt>
    <dgm:pt modelId="{AC4D9093-B31B-44FE-9227-7AB3A330D366}">
      <dgm:prSet/>
      <dgm:spPr/>
      <dgm:t>
        <a:bodyPr/>
        <a:lstStyle/>
        <a:p>
          <a:r>
            <a:rPr lang="en-US" dirty="0"/>
            <a:t>Being a Data analyst our task will be go through the data to find trends such as no of rejection, types of jobs, vacancies </a:t>
          </a:r>
          <a:r>
            <a:rPr lang="en-US" dirty="0" err="1"/>
            <a:t>etc</a:t>
          </a:r>
          <a:r>
            <a:rPr lang="en-US" dirty="0"/>
            <a:t> basically to extract  useful insights and draw conclusions out of it for hiring department to work upon.</a:t>
          </a:r>
        </a:p>
      </dgm:t>
    </dgm:pt>
    <dgm:pt modelId="{DCD30CEA-C834-4C03-95B0-A3236E460646}" type="parTrans" cxnId="{808D88E1-B475-4C0C-8BA5-95FCF0F9E073}">
      <dgm:prSet/>
      <dgm:spPr/>
      <dgm:t>
        <a:bodyPr/>
        <a:lstStyle/>
        <a:p>
          <a:endParaRPr lang="en-US"/>
        </a:p>
      </dgm:t>
    </dgm:pt>
    <dgm:pt modelId="{4D8334F0-A195-4F32-8666-D5E0C9FF1421}" type="sibTrans" cxnId="{808D88E1-B475-4C0C-8BA5-95FCF0F9E073}">
      <dgm:prSet/>
      <dgm:spPr/>
      <dgm:t>
        <a:bodyPr/>
        <a:lstStyle/>
        <a:p>
          <a:endParaRPr lang="en-US"/>
        </a:p>
      </dgm:t>
    </dgm:pt>
    <dgm:pt modelId="{CBC2EAEB-CFE8-4675-B6C3-6218AF6C0361}" type="pres">
      <dgm:prSet presAssocID="{E7E1455B-BF88-4ACA-9EDD-F27DB721C9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0B60B0-FE0F-43A5-9890-2B8DAD559276}" type="pres">
      <dgm:prSet presAssocID="{202A4197-213E-43DB-8B3D-8261DC3AC4C2}" presName="hierRoot1" presStyleCnt="0"/>
      <dgm:spPr/>
    </dgm:pt>
    <dgm:pt modelId="{E3F5FDEF-CCA5-417B-8380-59A0F3CCD40F}" type="pres">
      <dgm:prSet presAssocID="{202A4197-213E-43DB-8B3D-8261DC3AC4C2}" presName="composite" presStyleCnt="0"/>
      <dgm:spPr/>
    </dgm:pt>
    <dgm:pt modelId="{6C270072-E9AB-4EF3-BB1B-EA29B43E2E6B}" type="pres">
      <dgm:prSet presAssocID="{202A4197-213E-43DB-8B3D-8261DC3AC4C2}" presName="background" presStyleLbl="node0" presStyleIdx="0" presStyleCnt="2"/>
      <dgm:spPr/>
    </dgm:pt>
    <dgm:pt modelId="{A99E12A5-E5B3-4364-866B-E4E41B809B50}" type="pres">
      <dgm:prSet presAssocID="{202A4197-213E-43DB-8B3D-8261DC3AC4C2}" presName="text" presStyleLbl="fgAcc0" presStyleIdx="0" presStyleCnt="2">
        <dgm:presLayoutVars>
          <dgm:chPref val="3"/>
        </dgm:presLayoutVars>
      </dgm:prSet>
      <dgm:spPr/>
    </dgm:pt>
    <dgm:pt modelId="{9918D468-4258-4224-B847-2CE42B631E51}" type="pres">
      <dgm:prSet presAssocID="{202A4197-213E-43DB-8B3D-8261DC3AC4C2}" presName="hierChild2" presStyleCnt="0"/>
      <dgm:spPr/>
    </dgm:pt>
    <dgm:pt modelId="{E66689E5-2298-4E9A-BEFC-5817BB314683}" type="pres">
      <dgm:prSet presAssocID="{AC4D9093-B31B-44FE-9227-7AB3A330D366}" presName="hierRoot1" presStyleCnt="0"/>
      <dgm:spPr/>
    </dgm:pt>
    <dgm:pt modelId="{7A65F072-DD98-4C96-BB67-9226CE586118}" type="pres">
      <dgm:prSet presAssocID="{AC4D9093-B31B-44FE-9227-7AB3A330D366}" presName="composite" presStyleCnt="0"/>
      <dgm:spPr/>
    </dgm:pt>
    <dgm:pt modelId="{FF0EE3F1-7589-4152-96AC-7BA0A2354FA0}" type="pres">
      <dgm:prSet presAssocID="{AC4D9093-B31B-44FE-9227-7AB3A330D366}" presName="background" presStyleLbl="node0" presStyleIdx="1" presStyleCnt="2"/>
      <dgm:spPr/>
    </dgm:pt>
    <dgm:pt modelId="{26884D86-937C-4159-8F25-7B1CB7A9E7A7}" type="pres">
      <dgm:prSet presAssocID="{AC4D9093-B31B-44FE-9227-7AB3A330D366}" presName="text" presStyleLbl="fgAcc0" presStyleIdx="1" presStyleCnt="2">
        <dgm:presLayoutVars>
          <dgm:chPref val="3"/>
        </dgm:presLayoutVars>
      </dgm:prSet>
      <dgm:spPr/>
    </dgm:pt>
    <dgm:pt modelId="{E7BFEA62-FEA2-4C34-BA28-1736D94CAF31}" type="pres">
      <dgm:prSet presAssocID="{AC4D9093-B31B-44FE-9227-7AB3A330D366}" presName="hierChild2" presStyleCnt="0"/>
      <dgm:spPr/>
    </dgm:pt>
  </dgm:ptLst>
  <dgm:cxnLst>
    <dgm:cxn modelId="{09BE570D-1062-490D-B869-EC11380EA3EA}" srcId="{E7E1455B-BF88-4ACA-9EDD-F27DB721C995}" destId="{202A4197-213E-43DB-8B3D-8261DC3AC4C2}" srcOrd="0" destOrd="0" parTransId="{0112A372-A1F4-4627-AFAC-6425C92BC244}" sibTransId="{D211BD5B-A11C-47C0-A821-443260FB2CE0}"/>
    <dgm:cxn modelId="{18BA44A8-1160-45EC-BA5C-87B7A486D8EA}" type="presOf" srcId="{AC4D9093-B31B-44FE-9227-7AB3A330D366}" destId="{26884D86-937C-4159-8F25-7B1CB7A9E7A7}" srcOrd="0" destOrd="0" presId="urn:microsoft.com/office/officeart/2005/8/layout/hierarchy1"/>
    <dgm:cxn modelId="{328DAAD2-5120-46EF-9936-1A74F9AF7896}" type="presOf" srcId="{E7E1455B-BF88-4ACA-9EDD-F27DB721C995}" destId="{CBC2EAEB-CFE8-4675-B6C3-6218AF6C0361}" srcOrd="0" destOrd="0" presId="urn:microsoft.com/office/officeart/2005/8/layout/hierarchy1"/>
    <dgm:cxn modelId="{808D88E1-B475-4C0C-8BA5-95FCF0F9E073}" srcId="{E7E1455B-BF88-4ACA-9EDD-F27DB721C995}" destId="{AC4D9093-B31B-44FE-9227-7AB3A330D366}" srcOrd="1" destOrd="0" parTransId="{DCD30CEA-C834-4C03-95B0-A3236E460646}" sibTransId="{4D8334F0-A195-4F32-8666-D5E0C9FF1421}"/>
    <dgm:cxn modelId="{9D2397F3-1043-462B-AB9D-2FA767007498}" type="presOf" srcId="{202A4197-213E-43DB-8B3D-8261DC3AC4C2}" destId="{A99E12A5-E5B3-4364-866B-E4E41B809B50}" srcOrd="0" destOrd="0" presId="urn:microsoft.com/office/officeart/2005/8/layout/hierarchy1"/>
    <dgm:cxn modelId="{17C572B3-9CB0-4667-8E71-1C9F1834EC62}" type="presParOf" srcId="{CBC2EAEB-CFE8-4675-B6C3-6218AF6C0361}" destId="{3C0B60B0-FE0F-43A5-9890-2B8DAD559276}" srcOrd="0" destOrd="0" presId="urn:microsoft.com/office/officeart/2005/8/layout/hierarchy1"/>
    <dgm:cxn modelId="{B30CC26B-3562-4B80-84B8-8F2F63D46632}" type="presParOf" srcId="{3C0B60B0-FE0F-43A5-9890-2B8DAD559276}" destId="{E3F5FDEF-CCA5-417B-8380-59A0F3CCD40F}" srcOrd="0" destOrd="0" presId="urn:microsoft.com/office/officeart/2005/8/layout/hierarchy1"/>
    <dgm:cxn modelId="{78A97277-0F86-46D4-9993-F56B47B16635}" type="presParOf" srcId="{E3F5FDEF-CCA5-417B-8380-59A0F3CCD40F}" destId="{6C270072-E9AB-4EF3-BB1B-EA29B43E2E6B}" srcOrd="0" destOrd="0" presId="urn:microsoft.com/office/officeart/2005/8/layout/hierarchy1"/>
    <dgm:cxn modelId="{54A23C7A-F5F8-4D71-A207-BA425801995A}" type="presParOf" srcId="{E3F5FDEF-CCA5-417B-8380-59A0F3CCD40F}" destId="{A99E12A5-E5B3-4364-866B-E4E41B809B50}" srcOrd="1" destOrd="0" presId="urn:microsoft.com/office/officeart/2005/8/layout/hierarchy1"/>
    <dgm:cxn modelId="{B76A1E81-C0AD-4359-A96B-38A84BF62B17}" type="presParOf" srcId="{3C0B60B0-FE0F-43A5-9890-2B8DAD559276}" destId="{9918D468-4258-4224-B847-2CE42B631E51}" srcOrd="1" destOrd="0" presId="urn:microsoft.com/office/officeart/2005/8/layout/hierarchy1"/>
    <dgm:cxn modelId="{AD7DA37D-448E-4897-999B-BC1FD7CCF7A7}" type="presParOf" srcId="{CBC2EAEB-CFE8-4675-B6C3-6218AF6C0361}" destId="{E66689E5-2298-4E9A-BEFC-5817BB314683}" srcOrd="1" destOrd="0" presId="urn:microsoft.com/office/officeart/2005/8/layout/hierarchy1"/>
    <dgm:cxn modelId="{31D8317A-FF75-464F-859E-4077D943DB48}" type="presParOf" srcId="{E66689E5-2298-4E9A-BEFC-5817BB314683}" destId="{7A65F072-DD98-4C96-BB67-9226CE586118}" srcOrd="0" destOrd="0" presId="urn:microsoft.com/office/officeart/2005/8/layout/hierarchy1"/>
    <dgm:cxn modelId="{A228B0E3-6B6B-4216-B10F-008D7DB3C47D}" type="presParOf" srcId="{7A65F072-DD98-4C96-BB67-9226CE586118}" destId="{FF0EE3F1-7589-4152-96AC-7BA0A2354FA0}" srcOrd="0" destOrd="0" presId="urn:microsoft.com/office/officeart/2005/8/layout/hierarchy1"/>
    <dgm:cxn modelId="{14A17E5C-56C5-4675-A043-8CF936AE609F}" type="presParOf" srcId="{7A65F072-DD98-4C96-BB67-9226CE586118}" destId="{26884D86-937C-4159-8F25-7B1CB7A9E7A7}" srcOrd="1" destOrd="0" presId="urn:microsoft.com/office/officeart/2005/8/layout/hierarchy1"/>
    <dgm:cxn modelId="{61AAC56E-7943-4D04-8CF7-2ACC59546D1A}" type="presParOf" srcId="{E66689E5-2298-4E9A-BEFC-5817BB314683}" destId="{E7BFEA62-FEA2-4C34-BA28-1736D94CAF3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70072-E9AB-4EF3-BB1B-EA29B43E2E6B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E12A5-E5B3-4364-866B-E4E41B809B50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Through This Project we are aiming to carry out in-depth analysis of major underlying trends about hiring process.</a:t>
          </a:r>
        </a:p>
      </dsp:txBody>
      <dsp:txXfrm>
        <a:off x="585701" y="1066737"/>
        <a:ext cx="4337991" cy="2693452"/>
      </dsp:txXfrm>
    </dsp:sp>
    <dsp:sp modelId="{FF0EE3F1-7589-4152-96AC-7BA0A2354FA0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84D86-937C-4159-8F25-7B1CB7A9E7A7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Being a Data analyst our task will be go through the data to find trends such as no of rejection, types of jobs, vacancies </a:t>
          </a:r>
          <a:r>
            <a:rPr lang="en-US" sz="2300" kern="1200" dirty="0" err="1"/>
            <a:t>etc</a:t>
          </a:r>
          <a:r>
            <a:rPr lang="en-US" sz="2300" kern="1200" dirty="0"/>
            <a:t> basically to extract  useful insights and draw conclusions out of it for hiring department to work upon.</a:t>
          </a:r>
        </a:p>
      </dsp:txBody>
      <dsp:txXfrm>
        <a:off x="6092527" y="1066737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FB85-8876-B34E-F88F-632E42FC0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CB655-F4D1-427E-5EB6-A94687FB1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65DBB-F77E-6C5F-B2FF-39D490F0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4FE7-2072-4257-AAEE-C29D0592095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ECF30-1C8B-21BB-5BE3-1FC86A57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9FD56-4A5F-775C-B576-83BE218E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D18-0FFA-4F69-A5EC-2D6BAE4B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3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B0F7-2412-3CEC-7439-60C4C01A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5996A-7234-45AF-8CF4-F8653146E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E2737-F92E-408E-201F-8924BE57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4FE7-2072-4257-AAEE-C29D0592095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27840-4D76-75F1-7A10-57354DC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FDF03-C415-F798-C2B2-CAFCE65D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D18-0FFA-4F69-A5EC-2D6BAE4B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5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8CA8A-F9A1-173F-D7FE-EE27E3C5D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0090D-B497-BDCC-B7F3-20B11802F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2D1A4-1732-E708-5742-ABF5818C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4FE7-2072-4257-AAEE-C29D0592095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909A-1F63-209D-3683-5A318D2A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9DF6-12CE-6321-1A68-BA31B5CB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D18-0FFA-4F69-A5EC-2D6BAE4B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4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AF59-59C9-E282-86AE-8D320790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C1FE0-B1C0-DDFF-0614-7CDC39478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3F9FD-4B4F-20DF-026C-9C275119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4FE7-2072-4257-AAEE-C29D0592095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F88FC-CCB8-B2CF-F898-12AD80B1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FFF7-2B44-09E8-0AA8-B8E423F8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D18-0FFA-4F69-A5EC-2D6BAE4B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5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7E75-82C8-DDCC-2270-E69663E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8308F-D363-7AD2-5ECC-45326250E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FA51-0A94-4054-C71A-960A307B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4FE7-2072-4257-AAEE-C29D0592095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113A8-7904-13A3-ADBD-0ED611A3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4C01-171D-17D8-C895-77551B87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D18-0FFA-4F69-A5EC-2D6BAE4B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3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68DA-EB65-793E-089A-AC597F4B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4412-14D0-4FDB-6A03-B2484D0DE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B30ED-C41E-80FD-CE09-82B060FD8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0B9B3-9C57-5BA6-8918-FD911A48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4FE7-2072-4257-AAEE-C29D0592095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3ED3C-30B8-FBEC-FA8C-C0696B79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1FF48-4E4A-6C54-144B-D07AB0BE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D18-0FFA-4F69-A5EC-2D6BAE4B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5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D5D0-BBFE-2C23-67E9-021BCCA4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275C3-C5BD-F450-C8D0-EAD9FF76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94C0B-A470-3FE8-16CB-EB20DA06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EC9CC-5488-217A-CA68-B4BE23BEA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4B373-754E-08F7-230D-6753B312A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E1C19-2EE1-BBDD-6BD3-77647C42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4FE7-2072-4257-AAEE-C29D0592095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051E0-A57D-8784-4237-51029DB3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C08F2-4C34-B9C6-398D-4F7CBB55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D18-0FFA-4F69-A5EC-2D6BAE4B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5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B963-CD5F-596F-7E95-52916B77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D83BD-6242-4463-723B-232C26A3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4FE7-2072-4257-AAEE-C29D0592095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42DFC-F409-21C0-4306-5A506BFE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35976-3B43-F5CB-FB35-FB8307D5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D18-0FFA-4F69-A5EC-2D6BAE4B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B3873-75A3-537B-ECA4-CFCE4D6D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4FE7-2072-4257-AAEE-C29D0592095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10132-5429-8069-9A52-F09AF219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675E5-84C8-79FB-D0A6-37DBEB2E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D18-0FFA-4F69-A5EC-2D6BAE4B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3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AC75-9344-58F8-E97F-132778D7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5B2E-8020-CCAB-1376-2501D72B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658D3-55C0-D13B-CC65-C77C25522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9CF22-DCD3-4BDB-A82B-6D0DBDC9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4FE7-2072-4257-AAEE-C29D0592095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3692C-8EC9-F6D8-0B9F-C7C54A64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A9C11-1035-DCB9-5383-F708D28B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D18-0FFA-4F69-A5EC-2D6BAE4B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2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309D-BD9F-C3DA-CA5C-D7F42FDA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A74E9-15D7-B538-AB15-2101E04CA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C2FBC-B26A-A5D6-DDB5-A90159E2D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8C45A-F0C7-8B0A-F08A-C0C709CA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4FE7-2072-4257-AAEE-C29D0592095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62FEE-B637-D6FF-3B51-8C748196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51585-8A46-0716-F3EF-D131D4F9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D18-0FFA-4F69-A5EC-2D6BAE4B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DF0B4-A2CC-8306-61A2-FB50CC7B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875F8-B3AA-B2FC-F430-813781A68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418FE-72FA-3A65-46DC-BE60A247C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B4FE7-2072-4257-AAEE-C29D0592095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C5E03-73B2-8017-DF61-662877F78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358EE-D8A3-E91B-36E0-6617C3957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8AD18-0FFA-4F69-A5EC-2D6BAE4B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0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04762-6216-48A7-DD94-7D32E18A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Autofit/>
          </a:bodyPr>
          <a:lstStyle/>
          <a:p>
            <a:br>
              <a:rPr lang="en-US" sz="36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en-US" sz="3600" dirty="0">
                <a:solidFill>
                  <a:srgbClr val="FFFFFF"/>
                </a:solidFill>
                <a:latin typeface="Algerian" panose="04020705040A02060702" pitchFamily="82" charset="0"/>
              </a:rPr>
              <a:t>Project: Hiring Process Analytics</a:t>
            </a:r>
            <a:br>
              <a:rPr lang="en-US" sz="36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iring Process ClipArt">
            <a:extLst>
              <a:ext uri="{FF2B5EF4-FFF2-40B4-BE49-F238E27FC236}">
                <a16:creationId xmlns:a16="http://schemas.microsoft.com/office/drawing/2014/main" id="{427FB662-B06F-BFFD-A76C-45D0C4CDA3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96" y="2203211"/>
            <a:ext cx="3294510" cy="234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alytics project">
            <a:extLst>
              <a:ext uri="{FF2B5EF4-FFF2-40B4-BE49-F238E27FC236}">
                <a16:creationId xmlns:a16="http://schemas.microsoft.com/office/drawing/2014/main" id="{6D8AA0BE-54C0-9BDC-0BA7-9049BD258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043" y="2203211"/>
            <a:ext cx="4303842" cy="304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F2F23E-A449-E019-F18E-2CD21C5DAD75}"/>
              </a:ext>
            </a:extLst>
          </p:cNvPr>
          <p:cNvSpPr txBox="1"/>
          <p:nvPr/>
        </p:nvSpPr>
        <p:spPr>
          <a:xfrm>
            <a:off x="644056" y="5450242"/>
            <a:ext cx="5258784" cy="823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78992">
              <a:spcAft>
                <a:spcPts val="600"/>
              </a:spcAft>
            </a:pPr>
            <a:r>
              <a:rPr lang="en-US" sz="212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Made By: Rakhi Kumari</a:t>
            </a:r>
          </a:p>
          <a:p>
            <a:pPr defTabSz="1078992">
              <a:spcAft>
                <a:spcPts val="600"/>
              </a:spcAft>
            </a:pPr>
            <a:r>
              <a:rPr lang="en-US" sz="212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Analyst Trainee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538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6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697B5-6E60-9691-BA62-5A4C6232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Description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DA17BF-5B76-9A8D-1A04-2385486230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8409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133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0D898-FC6B-2CA5-2331-553ECAF1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Tech Stack used</a:t>
            </a:r>
          </a:p>
        </p:txBody>
      </p:sp>
      <p:pic>
        <p:nvPicPr>
          <p:cNvPr id="2050" name="Picture 2" descr="Image result for excel">
            <a:extLst>
              <a:ext uri="{FF2B5EF4-FFF2-40B4-BE49-F238E27FC236}">
                <a16:creationId xmlns:a16="http://schemas.microsoft.com/office/drawing/2014/main" id="{BBCDEC2C-CF17-ECE3-CD75-53EE257CDF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8709" y="1675227"/>
            <a:ext cx="9154581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57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CF30C-22CD-F36E-B78D-637F7E1F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9B18-054C-C027-1CAE-AB98DE711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321476"/>
            <a:ext cx="4864875" cy="3850724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/>
              <a:t>Determine the Gender distribution of hires. How many males and female have been hired by the company?</a:t>
            </a:r>
          </a:p>
          <a:p>
            <a:pPr marL="0" indent="0">
              <a:buNone/>
            </a:pPr>
            <a:r>
              <a:rPr lang="en-US" sz="2000" dirty="0"/>
              <a:t>     =COUNTIFS(</a:t>
            </a:r>
            <a:r>
              <a:rPr lang="en-US" sz="2000" dirty="0" err="1"/>
              <a:t>C:C,"Hired",D:D,"Male</a:t>
            </a:r>
            <a:r>
              <a:rPr lang="en-US" sz="2000" dirty="0"/>
              <a:t>")</a:t>
            </a:r>
          </a:p>
          <a:p>
            <a:pPr marL="0" indent="0">
              <a:buNone/>
            </a:pPr>
            <a:r>
              <a:rPr lang="en-US" sz="2000" dirty="0"/>
              <a:t>      =COUNTIFS(</a:t>
            </a:r>
            <a:r>
              <a:rPr lang="en-US" sz="2000" dirty="0" err="1"/>
              <a:t>C:C,"Hired",D:D,"Female</a:t>
            </a:r>
            <a:r>
              <a:rPr lang="en-US" sz="2000" dirty="0"/>
              <a:t>")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A3195D5-C1FF-A555-B330-842D9C9CF9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620834"/>
              </p:ext>
            </p:extLst>
          </p:nvPr>
        </p:nvGraphicFramePr>
        <p:xfrm>
          <a:off x="6343650" y="2321476"/>
          <a:ext cx="5178206" cy="3807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39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4C84-A98A-3499-F65D-A44210D4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8276"/>
            <a:ext cx="10515600" cy="90241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2. </a:t>
            </a:r>
            <a:r>
              <a:rPr lang="en-US" sz="2000" dirty="0">
                <a:effectLst/>
                <a:latin typeface="+mn-lt"/>
                <a:ea typeface="Calibri" panose="020F0502020204030204" pitchFamily="34" charset="0"/>
              </a:rPr>
              <a:t>What is the average salary offered by this company? Use Excel functions to calculate this.</a:t>
            </a:r>
            <a:br>
              <a:rPr lang="en-US" sz="2000" dirty="0">
                <a:effectLst/>
                <a:latin typeface="+mn-lt"/>
                <a:ea typeface="Calibri" panose="020F0502020204030204" pitchFamily="34" charset="0"/>
              </a:rPr>
            </a:br>
            <a:endParaRPr lang="en-US" sz="2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E893-AEDB-6219-DEDE-333A84FD1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         Average Salary offered in this company is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49752.8961</a:t>
            </a:r>
            <a:r>
              <a:rPr lang="en-US" sz="1400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=SUM(G:G)/COUNT(G:G)</a:t>
            </a:r>
          </a:p>
          <a:p>
            <a:pPr marL="0" indent="0">
              <a:buNone/>
            </a:pPr>
            <a:r>
              <a:rPr lang="en-US" sz="2000" dirty="0"/>
              <a:t>         =AVERAGE(G:G)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5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DDDE-FA5F-3D36-A0BE-53CE3630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+mn-lt"/>
                <a:ea typeface="Calibri" panose="020F0502020204030204" pitchFamily="34" charset="0"/>
              </a:rPr>
              <a:t>3. Create class intervals for the salaries in the company. This will help you understand the salary distribution.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81146D-B64D-E0A8-AEE0-A77E51F83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028998"/>
              </p:ext>
            </p:extLst>
          </p:nvPr>
        </p:nvGraphicFramePr>
        <p:xfrm>
          <a:off x="6169572" y="2633504"/>
          <a:ext cx="3920358" cy="27285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2914">
                  <a:extLst>
                    <a:ext uri="{9D8B030D-6E8A-4147-A177-3AD203B41FA5}">
                      <a16:colId xmlns:a16="http://schemas.microsoft.com/office/drawing/2014/main" val="1113102064"/>
                    </a:ext>
                  </a:extLst>
                </a:gridCol>
                <a:gridCol w="1208871">
                  <a:extLst>
                    <a:ext uri="{9D8B030D-6E8A-4147-A177-3AD203B41FA5}">
                      <a16:colId xmlns:a16="http://schemas.microsoft.com/office/drawing/2014/main" val="2880485926"/>
                    </a:ext>
                  </a:extLst>
                </a:gridCol>
                <a:gridCol w="1728573">
                  <a:extLst>
                    <a:ext uri="{9D8B030D-6E8A-4147-A177-3AD203B41FA5}">
                      <a16:colId xmlns:a16="http://schemas.microsoft.com/office/drawing/2014/main" val="76708491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Salary Range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Upper Bounds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Frequency Of Salary Offered calculated for hired employee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13085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100-10099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760476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10100-20099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7693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20100-30099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39924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30100-40099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40099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1623057"/>
                  </a:ext>
                </a:extLst>
              </a:tr>
              <a:tr h="1770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40100-50099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01330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50100-60099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61436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60100-70099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135702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60100-70099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1005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80100-80099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662863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90100-100099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35158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190100-200099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424807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290100-300099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555505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390100-400000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785396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1E9057-CE68-4EEF-433B-532288B88FBC}"/>
              </a:ext>
            </a:extLst>
          </p:cNvPr>
          <p:cNvSpPr txBox="1"/>
          <p:nvPr/>
        </p:nvSpPr>
        <p:spPr>
          <a:xfrm>
            <a:off x="378372" y="34290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=FREQUENCY(Sheet4!G:G,'Salary distribution'!B18:B30)</a:t>
            </a:r>
          </a:p>
        </p:txBody>
      </p:sp>
    </p:spTree>
    <p:extLst>
      <p:ext uri="{BB962C8B-B14F-4D97-AF65-F5344CB8AC3E}">
        <p14:creationId xmlns:p14="http://schemas.microsoft.com/office/powerpoint/2010/main" val="38708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36BC-7819-8B0E-F32C-FF68E1FC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4. </a:t>
            </a:r>
            <a:r>
              <a:rPr lang="en-US" sz="2000" dirty="0">
                <a:effectLst/>
                <a:latin typeface="+mn-lt"/>
                <a:ea typeface="Calibri" panose="020F0502020204030204" pitchFamily="34" charset="0"/>
              </a:rPr>
              <a:t>Use a pie chart, bar graph, or any other suitable visualization to show the proportion of people working in different departments.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8693FB16-6759-8F20-F8BD-B17E557761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053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407A-8C6F-F4E9-A426-3D4F471F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+mn-lt"/>
              </a:rPr>
              <a:t>5.</a:t>
            </a:r>
            <a:r>
              <a:rPr lang="en-US" sz="2000">
                <a:effectLst/>
                <a:latin typeface="+mn-lt"/>
                <a:ea typeface="Calibri" panose="020F0502020204030204" pitchFamily="34" charset="0"/>
              </a:rPr>
              <a:t> Use a chart or graph to represent the different position tiers within the company. This will help you understand the distribution of positions across different tiers.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A31D693-327D-A508-564C-1040AA4C2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026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462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8BAC-66E3-C12F-8E19-39AB5559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68D9D-9132-4F6C-58D4-E3CA2394A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There are total of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2563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males and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1856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females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Average Salary offered in this company is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49752.8961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Max people are employed in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Service department(30%)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and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Operations department(41%)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and Min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employeed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in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HR department(2%)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Most employees are working in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c5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and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c9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tier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523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employee which is maximum in an interval created are working in salary range of 40100-50099.</a:t>
            </a:r>
          </a:p>
          <a:p>
            <a:pPr algn="l"/>
            <a:endParaRPr lang="en-US" dirty="0">
              <a:solidFill>
                <a:srgbClr val="0C0C0C"/>
              </a:solidFill>
              <a:latin typeface="ff4"/>
            </a:endParaRPr>
          </a:p>
          <a:p>
            <a:pPr algn="l"/>
            <a:endParaRPr lang="en-US" b="0" i="0" dirty="0">
              <a:solidFill>
                <a:srgbClr val="0C0C0C"/>
              </a:solidFill>
              <a:effectLst/>
              <a:latin typeface="ff4"/>
            </a:endParaRP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4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411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ff4</vt:lpstr>
      <vt:lpstr>Office Theme</vt:lpstr>
      <vt:lpstr> Project: Hiring Process Analytics </vt:lpstr>
      <vt:lpstr>Description</vt:lpstr>
      <vt:lpstr>Tech Stack used</vt:lpstr>
      <vt:lpstr>Insights</vt:lpstr>
      <vt:lpstr>2. What is the average salary offered by this company? Use Excel functions to calculate this. </vt:lpstr>
      <vt:lpstr>3. Create class intervals for the salaries in the company. This will help you understand the salary distribution.</vt:lpstr>
      <vt:lpstr>4. Use a pie chart, bar graph, or any other suitable visualization to show the proportion of people working in different departments.</vt:lpstr>
      <vt:lpstr>5. Use a chart or graph to represent the different position tiers within the company. This will help you understand the distribution of positions across different tiers.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Project: Hiring Process Analytics </dc:title>
  <dc:creator>Kumari, Rakhi C.</dc:creator>
  <cp:lastModifiedBy>Kumari, Rakhi C.</cp:lastModifiedBy>
  <cp:revision>4</cp:revision>
  <dcterms:created xsi:type="dcterms:W3CDTF">2023-09-04T16:48:51Z</dcterms:created>
  <dcterms:modified xsi:type="dcterms:W3CDTF">2023-09-05T18:00:37Z</dcterms:modified>
</cp:coreProperties>
</file>