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5D7AB-3CA8-4E82-8C43-34C31B11E89D}" v="98" dt="2024-10-10T05:45:34.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i, Rakhi C." userId="16c20b10-185c-4305-8533-fa60d401dace" providerId="ADAL" clId="{75E5D7AB-3CA8-4E82-8C43-34C31B11E89D}"/>
    <pc:docChg chg="custSel addSld modSld">
      <pc:chgData name="Kumari, Rakhi C." userId="16c20b10-185c-4305-8533-fa60d401dace" providerId="ADAL" clId="{75E5D7AB-3CA8-4E82-8C43-34C31B11E89D}" dt="2024-10-10T05:45:34.311" v="709" actId="20577"/>
      <pc:docMkLst>
        <pc:docMk/>
      </pc:docMkLst>
      <pc:sldChg chg="modSp mod">
        <pc:chgData name="Kumari, Rakhi C." userId="16c20b10-185c-4305-8533-fa60d401dace" providerId="ADAL" clId="{75E5D7AB-3CA8-4E82-8C43-34C31B11E89D}" dt="2024-10-10T05:38:48.828" v="543" actId="27636"/>
        <pc:sldMkLst>
          <pc:docMk/>
          <pc:sldMk cId="3022914151" sldId="256"/>
        </pc:sldMkLst>
        <pc:spChg chg="mod">
          <ac:chgData name="Kumari, Rakhi C." userId="16c20b10-185c-4305-8533-fa60d401dace" providerId="ADAL" clId="{75E5D7AB-3CA8-4E82-8C43-34C31B11E89D}" dt="2024-10-10T05:38:48.828" v="543" actId="27636"/>
          <ac:spMkLst>
            <pc:docMk/>
            <pc:sldMk cId="3022914151" sldId="256"/>
            <ac:spMk id="3" creationId="{73D102B3-3F97-715E-2CFD-DD04EEB21B95}"/>
          </ac:spMkLst>
        </pc:spChg>
      </pc:sldChg>
      <pc:sldChg chg="modSp mod">
        <pc:chgData name="Kumari, Rakhi C." userId="16c20b10-185c-4305-8533-fa60d401dace" providerId="ADAL" clId="{75E5D7AB-3CA8-4E82-8C43-34C31B11E89D}" dt="2024-10-10T05:41:28.580" v="622" actId="33524"/>
        <pc:sldMkLst>
          <pc:docMk/>
          <pc:sldMk cId="3648916941" sldId="258"/>
        </pc:sldMkLst>
        <pc:spChg chg="mod">
          <ac:chgData name="Kumari, Rakhi C." userId="16c20b10-185c-4305-8533-fa60d401dace" providerId="ADAL" clId="{75E5D7AB-3CA8-4E82-8C43-34C31B11E89D}" dt="2024-10-10T05:41:28.580" v="622" actId="33524"/>
          <ac:spMkLst>
            <pc:docMk/>
            <pc:sldMk cId="3648916941" sldId="258"/>
            <ac:spMk id="3" creationId="{50D99297-568B-41C4-B1B0-171E28ACCF46}"/>
          </ac:spMkLst>
        </pc:spChg>
      </pc:sldChg>
      <pc:sldChg chg="modSp mod">
        <pc:chgData name="Kumari, Rakhi C." userId="16c20b10-185c-4305-8533-fa60d401dace" providerId="ADAL" clId="{75E5D7AB-3CA8-4E82-8C43-34C31B11E89D}" dt="2024-10-10T05:45:34.311" v="709" actId="20577"/>
        <pc:sldMkLst>
          <pc:docMk/>
          <pc:sldMk cId="1433385243" sldId="259"/>
        </pc:sldMkLst>
        <pc:graphicFrameChg chg="mod">
          <ac:chgData name="Kumari, Rakhi C." userId="16c20b10-185c-4305-8533-fa60d401dace" providerId="ADAL" clId="{75E5D7AB-3CA8-4E82-8C43-34C31B11E89D}" dt="2024-10-10T05:45:34.311" v="709" actId="20577"/>
          <ac:graphicFrameMkLst>
            <pc:docMk/>
            <pc:sldMk cId="1433385243" sldId="259"/>
            <ac:graphicFrameMk id="5" creationId="{A45A2A0F-D767-F3C7-F09A-BCAADD684D93}"/>
          </ac:graphicFrameMkLst>
        </pc:graphicFrameChg>
      </pc:sldChg>
      <pc:sldChg chg="modSp mod">
        <pc:chgData name="Kumari, Rakhi C." userId="16c20b10-185c-4305-8533-fa60d401dace" providerId="ADAL" clId="{75E5D7AB-3CA8-4E82-8C43-34C31B11E89D}" dt="2024-10-10T05:30:13.374" v="7" actId="5793"/>
        <pc:sldMkLst>
          <pc:docMk/>
          <pc:sldMk cId="3270791872" sldId="260"/>
        </pc:sldMkLst>
        <pc:spChg chg="mod">
          <ac:chgData name="Kumari, Rakhi C." userId="16c20b10-185c-4305-8533-fa60d401dace" providerId="ADAL" clId="{75E5D7AB-3CA8-4E82-8C43-34C31B11E89D}" dt="2024-10-10T05:30:13.374" v="7" actId="5793"/>
          <ac:spMkLst>
            <pc:docMk/>
            <pc:sldMk cId="3270791872" sldId="260"/>
            <ac:spMk id="3" creationId="{33890EEF-FCCD-9A32-48B8-2E64B0CD20DF}"/>
          </ac:spMkLst>
        </pc:spChg>
      </pc:sldChg>
      <pc:sldChg chg="modSp new mod">
        <pc:chgData name="Kumari, Rakhi C." userId="16c20b10-185c-4305-8533-fa60d401dace" providerId="ADAL" clId="{75E5D7AB-3CA8-4E82-8C43-34C31B11E89D}" dt="2024-10-10T05:34:43.507" v="488" actId="20577"/>
        <pc:sldMkLst>
          <pc:docMk/>
          <pc:sldMk cId="2232874915" sldId="261"/>
        </pc:sldMkLst>
        <pc:spChg chg="mod">
          <ac:chgData name="Kumari, Rakhi C." userId="16c20b10-185c-4305-8533-fa60d401dace" providerId="ADAL" clId="{75E5D7AB-3CA8-4E82-8C43-34C31B11E89D}" dt="2024-10-10T05:30:27.626" v="25" actId="20577"/>
          <ac:spMkLst>
            <pc:docMk/>
            <pc:sldMk cId="2232874915" sldId="261"/>
            <ac:spMk id="2" creationId="{A9ADAB7E-58B3-0B86-7B65-32CACC7FCC57}"/>
          </ac:spMkLst>
        </pc:spChg>
        <pc:spChg chg="mod">
          <ac:chgData name="Kumari, Rakhi C." userId="16c20b10-185c-4305-8533-fa60d401dace" providerId="ADAL" clId="{75E5D7AB-3CA8-4E82-8C43-34C31B11E89D}" dt="2024-10-10T05:34:43.507" v="488" actId="20577"/>
          <ac:spMkLst>
            <pc:docMk/>
            <pc:sldMk cId="2232874915" sldId="261"/>
            <ac:spMk id="3" creationId="{25DCB5CC-183E-FDC2-0B0E-C2FA5E6C4B7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61C13F-A2FA-41EE-A069-1A6B3374918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C23463-81F4-4597-9811-7B69386B34FE}">
      <dgm:prSet custT="1"/>
      <dgm:spPr/>
      <dgm:t>
        <a:bodyPr/>
        <a:lstStyle/>
        <a:p>
          <a:r>
            <a:rPr lang="en-US" sz="2000" b="0" i="0" dirty="0">
              <a:latin typeface="Calibri" panose="020F0502020204030204" pitchFamily="34" charset="0"/>
              <a:ea typeface="Calibri" panose="020F0502020204030204" pitchFamily="34" charset="0"/>
              <a:cs typeface="Calibri" panose="020F0502020204030204" pitchFamily="34" charset="0"/>
            </a:rPr>
            <a:t>The company aims to look at Sales data from different countries in </a:t>
          </a:r>
          <a:r>
            <a:rPr lang="en-US" sz="2000" b="0" i="0">
              <a:latin typeface="Calibri" panose="020F0502020204030204" pitchFamily="34" charset="0"/>
              <a:ea typeface="Calibri" panose="020F0502020204030204" pitchFamily="34" charset="0"/>
              <a:cs typeface="Calibri" panose="020F0502020204030204" pitchFamily="34" charset="0"/>
            </a:rPr>
            <a:t>different years and </a:t>
          </a:r>
          <a:r>
            <a:rPr lang="en-US" sz="2000" b="0" i="0" dirty="0">
              <a:latin typeface="Calibri" panose="020F0502020204030204" pitchFamily="34" charset="0"/>
              <a:ea typeface="Calibri" panose="020F0502020204030204" pitchFamily="34" charset="0"/>
              <a:cs typeface="Calibri" panose="020F0502020204030204" pitchFamily="34" charset="0"/>
            </a:rPr>
            <a:t>make an easy-to-use Power BI dashboard for stakeholders.</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9D8CC568-189C-4EBA-B25A-9D9BDEF10119}" type="parTrans" cxnId="{503A98FC-B08E-4E8B-A59E-59694540D959}">
      <dgm:prSet/>
      <dgm:spPr/>
      <dgm:t>
        <a:bodyPr/>
        <a:lstStyle/>
        <a:p>
          <a:endParaRPr lang="en-US"/>
        </a:p>
      </dgm:t>
    </dgm:pt>
    <dgm:pt modelId="{DCE68469-2EDE-4CE5-86C8-EBEF351476BE}" type="sibTrans" cxnId="{503A98FC-B08E-4E8B-A59E-59694540D959}">
      <dgm:prSet/>
      <dgm:spPr/>
      <dgm:t>
        <a:bodyPr/>
        <a:lstStyle/>
        <a:p>
          <a:endParaRPr lang="en-US"/>
        </a:p>
      </dgm:t>
    </dgm:pt>
    <dgm:pt modelId="{98BBFA85-CFE6-444F-B160-26C0B45BE708}">
      <dgm:prSet custT="1"/>
      <dgm:spPr/>
      <dgm:t>
        <a:bodyPr/>
        <a:lstStyle/>
        <a:p>
          <a:r>
            <a:rPr lang="en-US" sz="2000" b="0" i="0" dirty="0">
              <a:latin typeface="Calibri" panose="020F0502020204030204" pitchFamily="34" charset="0"/>
              <a:ea typeface="Calibri" panose="020F0502020204030204" pitchFamily="34" charset="0"/>
              <a:cs typeface="Calibri" panose="020F0502020204030204" pitchFamily="34" charset="0"/>
            </a:rPr>
            <a:t>The aim is to use data to make smart choices and be profitable in this industry.</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8D6D26B3-8521-4AA2-9B1D-10AB3D07A584}" type="parTrans" cxnId="{9C0A4749-F25A-4C0D-A520-AAF1E33FAB6C}">
      <dgm:prSet/>
      <dgm:spPr/>
      <dgm:t>
        <a:bodyPr/>
        <a:lstStyle/>
        <a:p>
          <a:endParaRPr lang="en-US"/>
        </a:p>
      </dgm:t>
    </dgm:pt>
    <dgm:pt modelId="{9F3302AE-0404-41CA-938D-1E98B82B13B2}" type="sibTrans" cxnId="{9C0A4749-F25A-4C0D-A520-AAF1E33FAB6C}">
      <dgm:prSet/>
      <dgm:spPr/>
      <dgm:t>
        <a:bodyPr/>
        <a:lstStyle/>
        <a:p>
          <a:endParaRPr lang="en-US"/>
        </a:p>
      </dgm:t>
    </dgm:pt>
    <dgm:pt modelId="{A2EB9DCF-7117-4F06-9E6B-A2F1880F8E49}" type="pres">
      <dgm:prSet presAssocID="{6161C13F-A2FA-41EE-A069-1A6B33749187}" presName="root" presStyleCnt="0">
        <dgm:presLayoutVars>
          <dgm:dir/>
          <dgm:resizeHandles val="exact"/>
        </dgm:presLayoutVars>
      </dgm:prSet>
      <dgm:spPr/>
    </dgm:pt>
    <dgm:pt modelId="{66C84D6B-E0EF-47F6-9D78-90158DCC059E}" type="pres">
      <dgm:prSet presAssocID="{E1C23463-81F4-4597-9811-7B69386B34FE}" presName="compNode" presStyleCnt="0"/>
      <dgm:spPr/>
    </dgm:pt>
    <dgm:pt modelId="{DBAB9B3E-E0F1-42C8-A993-DF2ABA71547D}" type="pres">
      <dgm:prSet presAssocID="{E1C23463-81F4-4597-9811-7B69386B34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5588E8F-440D-42AD-9ECD-6AA4F31313CC}" type="pres">
      <dgm:prSet presAssocID="{E1C23463-81F4-4597-9811-7B69386B34FE}" presName="spaceRect" presStyleCnt="0"/>
      <dgm:spPr/>
    </dgm:pt>
    <dgm:pt modelId="{8D56F1DC-75D0-4073-A9B5-8B69D44B24B5}" type="pres">
      <dgm:prSet presAssocID="{E1C23463-81F4-4597-9811-7B69386B34FE}" presName="textRect" presStyleLbl="revTx" presStyleIdx="0" presStyleCnt="2">
        <dgm:presLayoutVars>
          <dgm:chMax val="1"/>
          <dgm:chPref val="1"/>
        </dgm:presLayoutVars>
      </dgm:prSet>
      <dgm:spPr/>
    </dgm:pt>
    <dgm:pt modelId="{456585DE-A079-4125-9B3E-163576E7D6D6}" type="pres">
      <dgm:prSet presAssocID="{DCE68469-2EDE-4CE5-86C8-EBEF351476BE}" presName="sibTrans" presStyleCnt="0"/>
      <dgm:spPr/>
    </dgm:pt>
    <dgm:pt modelId="{9754EB26-3E9C-4CA1-A2AB-021B4827AF72}" type="pres">
      <dgm:prSet presAssocID="{98BBFA85-CFE6-444F-B160-26C0B45BE708}" presName="compNode" presStyleCnt="0"/>
      <dgm:spPr/>
    </dgm:pt>
    <dgm:pt modelId="{883720C1-B48B-4AAF-A2A6-7DF5AC193AF9}" type="pres">
      <dgm:prSet presAssocID="{98BBFA85-CFE6-444F-B160-26C0B45BE70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9714E8BA-D930-4BBF-85C8-65CF505DCED5}" type="pres">
      <dgm:prSet presAssocID="{98BBFA85-CFE6-444F-B160-26C0B45BE708}" presName="spaceRect" presStyleCnt="0"/>
      <dgm:spPr/>
    </dgm:pt>
    <dgm:pt modelId="{876D89E1-09EC-4F45-A343-3ACF6A6ABBFF}" type="pres">
      <dgm:prSet presAssocID="{98BBFA85-CFE6-444F-B160-26C0B45BE708}" presName="textRect" presStyleLbl="revTx" presStyleIdx="1" presStyleCnt="2">
        <dgm:presLayoutVars>
          <dgm:chMax val="1"/>
          <dgm:chPref val="1"/>
        </dgm:presLayoutVars>
      </dgm:prSet>
      <dgm:spPr/>
    </dgm:pt>
  </dgm:ptLst>
  <dgm:cxnLst>
    <dgm:cxn modelId="{F1612903-A13B-4C9A-B109-C83CB5514357}" type="presOf" srcId="{98BBFA85-CFE6-444F-B160-26C0B45BE708}" destId="{876D89E1-09EC-4F45-A343-3ACF6A6ABBFF}" srcOrd="0" destOrd="0" presId="urn:microsoft.com/office/officeart/2018/2/layout/IconLabelList"/>
    <dgm:cxn modelId="{005A2D09-964D-4222-B118-47A3B59023A7}" type="presOf" srcId="{E1C23463-81F4-4597-9811-7B69386B34FE}" destId="{8D56F1DC-75D0-4073-A9B5-8B69D44B24B5}" srcOrd="0" destOrd="0" presId="urn:microsoft.com/office/officeart/2018/2/layout/IconLabelList"/>
    <dgm:cxn modelId="{9C0A4749-F25A-4C0D-A520-AAF1E33FAB6C}" srcId="{6161C13F-A2FA-41EE-A069-1A6B33749187}" destId="{98BBFA85-CFE6-444F-B160-26C0B45BE708}" srcOrd="1" destOrd="0" parTransId="{8D6D26B3-8521-4AA2-9B1D-10AB3D07A584}" sibTransId="{9F3302AE-0404-41CA-938D-1E98B82B13B2}"/>
    <dgm:cxn modelId="{02C57449-B116-4371-842B-B7F89750CF3C}" type="presOf" srcId="{6161C13F-A2FA-41EE-A069-1A6B33749187}" destId="{A2EB9DCF-7117-4F06-9E6B-A2F1880F8E49}" srcOrd="0" destOrd="0" presId="urn:microsoft.com/office/officeart/2018/2/layout/IconLabelList"/>
    <dgm:cxn modelId="{503A98FC-B08E-4E8B-A59E-59694540D959}" srcId="{6161C13F-A2FA-41EE-A069-1A6B33749187}" destId="{E1C23463-81F4-4597-9811-7B69386B34FE}" srcOrd="0" destOrd="0" parTransId="{9D8CC568-189C-4EBA-B25A-9D9BDEF10119}" sibTransId="{DCE68469-2EDE-4CE5-86C8-EBEF351476BE}"/>
    <dgm:cxn modelId="{FB959520-7EB5-4FA4-AE4E-262C256DD59F}" type="presParOf" srcId="{A2EB9DCF-7117-4F06-9E6B-A2F1880F8E49}" destId="{66C84D6B-E0EF-47F6-9D78-90158DCC059E}" srcOrd="0" destOrd="0" presId="urn:microsoft.com/office/officeart/2018/2/layout/IconLabelList"/>
    <dgm:cxn modelId="{64696AE1-6D01-4393-96E3-9278005C3061}" type="presParOf" srcId="{66C84D6B-E0EF-47F6-9D78-90158DCC059E}" destId="{DBAB9B3E-E0F1-42C8-A993-DF2ABA71547D}" srcOrd="0" destOrd="0" presId="urn:microsoft.com/office/officeart/2018/2/layout/IconLabelList"/>
    <dgm:cxn modelId="{76D48081-A9E6-4209-A7FE-B39B2506F80E}" type="presParOf" srcId="{66C84D6B-E0EF-47F6-9D78-90158DCC059E}" destId="{55588E8F-440D-42AD-9ECD-6AA4F31313CC}" srcOrd="1" destOrd="0" presId="urn:microsoft.com/office/officeart/2018/2/layout/IconLabelList"/>
    <dgm:cxn modelId="{EE2811EE-865B-4ABD-9EF0-A22C9E128989}" type="presParOf" srcId="{66C84D6B-E0EF-47F6-9D78-90158DCC059E}" destId="{8D56F1DC-75D0-4073-A9B5-8B69D44B24B5}" srcOrd="2" destOrd="0" presId="urn:microsoft.com/office/officeart/2018/2/layout/IconLabelList"/>
    <dgm:cxn modelId="{9FA1FABD-2089-45C0-BAAB-1DF7C64A53A9}" type="presParOf" srcId="{A2EB9DCF-7117-4F06-9E6B-A2F1880F8E49}" destId="{456585DE-A079-4125-9B3E-163576E7D6D6}" srcOrd="1" destOrd="0" presId="urn:microsoft.com/office/officeart/2018/2/layout/IconLabelList"/>
    <dgm:cxn modelId="{DCD0C14A-E846-41F8-8D9D-D59E78432026}" type="presParOf" srcId="{A2EB9DCF-7117-4F06-9E6B-A2F1880F8E49}" destId="{9754EB26-3E9C-4CA1-A2AB-021B4827AF72}" srcOrd="2" destOrd="0" presId="urn:microsoft.com/office/officeart/2018/2/layout/IconLabelList"/>
    <dgm:cxn modelId="{8A7E42AC-A38E-4027-90BC-1B5F43667440}" type="presParOf" srcId="{9754EB26-3E9C-4CA1-A2AB-021B4827AF72}" destId="{883720C1-B48B-4AAF-A2A6-7DF5AC193AF9}" srcOrd="0" destOrd="0" presId="urn:microsoft.com/office/officeart/2018/2/layout/IconLabelList"/>
    <dgm:cxn modelId="{2D09FA43-2411-4B95-A952-0916F5AB523E}" type="presParOf" srcId="{9754EB26-3E9C-4CA1-A2AB-021B4827AF72}" destId="{9714E8BA-D930-4BBF-85C8-65CF505DCED5}" srcOrd="1" destOrd="0" presId="urn:microsoft.com/office/officeart/2018/2/layout/IconLabelList"/>
    <dgm:cxn modelId="{890C1270-035E-4D4C-9F0D-7595434D826B}" type="presParOf" srcId="{9754EB26-3E9C-4CA1-A2AB-021B4827AF72}" destId="{876D89E1-09EC-4F45-A343-3ACF6A6ABBF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B9B3E-E0F1-42C8-A993-DF2ABA71547D}">
      <dsp:nvSpPr>
        <dsp:cNvPr id="0" name=""/>
        <dsp:cNvSpPr/>
      </dsp:nvSpPr>
      <dsp:spPr>
        <a:xfrm>
          <a:off x="1937684" y="10066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56F1DC-75D0-4073-A9B5-8B69D44B24B5}">
      <dsp:nvSpPr>
        <dsp:cNvPr id="0" name=""/>
        <dsp:cNvSpPr/>
      </dsp:nvSpPr>
      <dsp:spPr>
        <a:xfrm>
          <a:off x="749684" y="2586563"/>
          <a:ext cx="432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The company aims to look at Sales data from different countries in </a:t>
          </a:r>
          <a:r>
            <a:rPr lang="en-US" sz="2000" b="0" i="0" kern="1200">
              <a:latin typeface="Calibri" panose="020F0502020204030204" pitchFamily="34" charset="0"/>
              <a:ea typeface="Calibri" panose="020F0502020204030204" pitchFamily="34" charset="0"/>
              <a:cs typeface="Calibri" panose="020F0502020204030204" pitchFamily="34" charset="0"/>
            </a:rPr>
            <a:t>different years and </a:t>
          </a:r>
          <a:r>
            <a:rPr lang="en-US" sz="2000" b="0" i="0" kern="1200" dirty="0">
              <a:latin typeface="Calibri" panose="020F0502020204030204" pitchFamily="34" charset="0"/>
              <a:ea typeface="Calibri" panose="020F0502020204030204" pitchFamily="34" charset="0"/>
              <a:cs typeface="Calibri" panose="020F0502020204030204" pitchFamily="34" charset="0"/>
            </a:rPr>
            <a:t>make an easy-to-use Power BI dashboard for stakeholders.</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749684" y="2586563"/>
        <a:ext cx="4320000" cy="1125000"/>
      </dsp:txXfrm>
    </dsp:sp>
    <dsp:sp modelId="{883720C1-B48B-4AAF-A2A6-7DF5AC193AF9}">
      <dsp:nvSpPr>
        <dsp:cNvPr id="0" name=""/>
        <dsp:cNvSpPr/>
      </dsp:nvSpPr>
      <dsp:spPr>
        <a:xfrm>
          <a:off x="7013685" y="100661"/>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6D89E1-09EC-4F45-A343-3ACF6A6ABBFF}">
      <dsp:nvSpPr>
        <dsp:cNvPr id="0" name=""/>
        <dsp:cNvSpPr/>
      </dsp:nvSpPr>
      <dsp:spPr>
        <a:xfrm>
          <a:off x="5825684" y="2586563"/>
          <a:ext cx="432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The aim is to use data to make smart choices and be profitable in this industry.</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5825684" y="2586563"/>
        <a:ext cx="4320000" cy="112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DDC37D-1E4D-454C-9CD8-216A7F3CC8BE}"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227305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DC37D-1E4D-454C-9CD8-216A7F3CC8BE}"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252946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DDC37D-1E4D-454C-9CD8-216A7F3CC8BE}"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2709602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DDC37D-1E4D-454C-9CD8-216A7F3CC8BE}"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D7BD6-3DD3-4584-93AE-84DAFAD38E5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27824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DC37D-1E4D-454C-9CD8-216A7F3CC8BE}"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2129932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DDC37D-1E4D-454C-9CD8-216A7F3CC8BE}" type="datetimeFigureOut">
              <a:rPr lang="en-IN" smtClean="0"/>
              <a:t>10-10-2024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1799632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DDC37D-1E4D-454C-9CD8-216A7F3CC8BE}" type="datetimeFigureOut">
              <a:rPr lang="en-IN" smtClean="0"/>
              <a:t>10-10-2024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2730797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DC37D-1E4D-454C-9CD8-216A7F3CC8BE}"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3985839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DC37D-1E4D-454C-9CD8-216A7F3CC8BE}"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535214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4DDC37D-1E4D-454C-9CD8-216A7F3CC8BE}"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130566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DC37D-1E4D-454C-9CD8-216A7F3CC8BE}"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307487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DDC37D-1E4D-454C-9CD8-216A7F3CC8BE}"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1725131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DC37D-1E4D-454C-9CD8-216A7F3CC8BE}" type="datetimeFigureOut">
              <a:rPr lang="en-IN" smtClean="0"/>
              <a:t>10-10-2024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418406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4DDC37D-1E4D-454C-9CD8-216A7F3CC8BE}" type="datetimeFigureOut">
              <a:rPr lang="en-IN" smtClean="0"/>
              <a:t>10-10-2024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231848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4DDC37D-1E4D-454C-9CD8-216A7F3CC8BE}" type="datetimeFigureOut">
              <a:rPr lang="en-IN" smtClean="0"/>
              <a:t>10-10-2024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272811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4DDC37D-1E4D-454C-9CD8-216A7F3CC8BE}" type="datetimeFigureOut">
              <a:rPr lang="en-IN" smtClean="0"/>
              <a:t>10-10-2024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67827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DC37D-1E4D-454C-9CD8-216A7F3CC8BE}"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D7BD6-3DD3-4584-93AE-84DAFAD38E54}" type="slidenum">
              <a:rPr lang="en-IN" smtClean="0"/>
              <a:t>‹#›</a:t>
            </a:fld>
            <a:endParaRPr lang="en-IN"/>
          </a:p>
        </p:txBody>
      </p:sp>
    </p:spTree>
    <p:extLst>
      <p:ext uri="{BB962C8B-B14F-4D97-AF65-F5344CB8AC3E}">
        <p14:creationId xmlns:p14="http://schemas.microsoft.com/office/powerpoint/2010/main" val="347101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4DDC37D-1E4D-454C-9CD8-216A7F3CC8BE}" type="datetimeFigureOut">
              <a:rPr lang="en-IN" smtClean="0"/>
              <a:t>10-10-2024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1D7BD6-3DD3-4584-93AE-84DAFAD38E54}" type="slidenum">
              <a:rPr lang="en-IN" smtClean="0"/>
              <a:t>‹#›</a:t>
            </a:fld>
            <a:endParaRPr lang="en-IN"/>
          </a:p>
        </p:txBody>
      </p:sp>
    </p:spTree>
    <p:extLst>
      <p:ext uri="{BB962C8B-B14F-4D97-AF65-F5344CB8AC3E}">
        <p14:creationId xmlns:p14="http://schemas.microsoft.com/office/powerpoint/2010/main" val="7495931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3A68-AD35-F234-FF6D-A757FC9B615C}"/>
              </a:ext>
            </a:extLst>
          </p:cNvPr>
          <p:cNvSpPr>
            <a:spLocks noGrp="1"/>
          </p:cNvSpPr>
          <p:nvPr>
            <p:ph type="ctrTitle"/>
          </p:nvPr>
        </p:nvSpPr>
        <p:spPr>
          <a:xfrm>
            <a:off x="1135626" y="545690"/>
            <a:ext cx="5073445" cy="855407"/>
          </a:xfrm>
        </p:spPr>
        <p:txBody>
          <a:bodyPr>
            <a:normAutofit fontScale="90000"/>
          </a:bodyPr>
          <a:lstStyle/>
          <a:p>
            <a:pPr algn="l"/>
            <a:r>
              <a:rPr lang="en-US" dirty="0"/>
              <a:t>Agenda</a:t>
            </a:r>
            <a:endParaRPr lang="en-IN" dirty="0"/>
          </a:p>
        </p:txBody>
      </p:sp>
      <p:sp>
        <p:nvSpPr>
          <p:cNvPr id="3" name="Subtitle 2">
            <a:extLst>
              <a:ext uri="{FF2B5EF4-FFF2-40B4-BE49-F238E27FC236}">
                <a16:creationId xmlns:a16="http://schemas.microsoft.com/office/drawing/2014/main" id="{73D102B3-3F97-715E-2CFD-DD04EEB21B95}"/>
              </a:ext>
            </a:extLst>
          </p:cNvPr>
          <p:cNvSpPr>
            <a:spLocks noGrp="1"/>
          </p:cNvSpPr>
          <p:nvPr>
            <p:ph type="subTitle" idx="1"/>
          </p:nvPr>
        </p:nvSpPr>
        <p:spPr>
          <a:xfrm>
            <a:off x="1032387" y="2123768"/>
            <a:ext cx="9822425" cy="3134032"/>
          </a:xfrm>
        </p:spPr>
        <p:txBody>
          <a:bodyPr>
            <a:normAutofit fontScale="85000" lnSpcReduction="20000"/>
          </a:bodyPr>
          <a:lstStyle/>
          <a:p>
            <a:pPr marL="457200" indent="-457200" algn="l">
              <a:buAutoNum type="arabicPeriod"/>
            </a:pPr>
            <a:r>
              <a:rPr lang="en-US" dirty="0"/>
              <a:t>Problem Statement</a:t>
            </a:r>
          </a:p>
          <a:p>
            <a:pPr marL="457200" indent="-457200" algn="l">
              <a:buAutoNum type="arabicPeriod"/>
            </a:pPr>
            <a:r>
              <a:rPr lang="en-US" dirty="0"/>
              <a:t>Goals</a:t>
            </a:r>
          </a:p>
          <a:p>
            <a:pPr marL="457200" indent="-457200" algn="l">
              <a:buAutoNum type="arabicPeriod"/>
            </a:pPr>
            <a:r>
              <a:rPr lang="en-US" dirty="0"/>
              <a:t>Dashboard</a:t>
            </a:r>
          </a:p>
          <a:p>
            <a:pPr marL="457200" indent="-457200" algn="l">
              <a:buAutoNum type="arabicPeriod"/>
            </a:pPr>
            <a:r>
              <a:rPr lang="en-US" dirty="0"/>
              <a:t>Insights</a:t>
            </a:r>
          </a:p>
          <a:p>
            <a:pPr marL="457200" indent="-457200" algn="l">
              <a:buAutoNum type="arabicPeriod"/>
            </a:pPr>
            <a:r>
              <a:rPr lang="en-US" dirty="0"/>
              <a:t>Recommendation</a:t>
            </a:r>
          </a:p>
          <a:p>
            <a:pPr marL="457200" indent="-457200" algn="l">
              <a:buAutoNum type="arabicPeriod"/>
            </a:pPr>
            <a:endParaRPr lang="en-US" dirty="0"/>
          </a:p>
          <a:p>
            <a:pPr marL="457200" indent="-457200" algn="l">
              <a:buAutoNum type="arabicPeriod"/>
            </a:pPr>
            <a:endParaRPr lang="en-US" dirty="0"/>
          </a:p>
          <a:p>
            <a:pPr marL="457200" indent="-457200" algn="l">
              <a:buAutoNum type="arabicPeriod"/>
            </a:pPr>
            <a:endParaRPr lang="en-US" dirty="0"/>
          </a:p>
          <a:p>
            <a:pPr algn="r"/>
            <a:r>
              <a:rPr lang="en-US" dirty="0">
                <a:latin typeface="Baguet Script" panose="00000500000000000000" pitchFamily="2" charset="0"/>
              </a:rPr>
              <a:t>Presented by: Rakhi Kumari</a:t>
            </a:r>
            <a:endParaRPr lang="en-IN" dirty="0">
              <a:latin typeface="Baguet Script" panose="00000500000000000000" pitchFamily="2" charset="0"/>
            </a:endParaRPr>
          </a:p>
        </p:txBody>
      </p:sp>
    </p:spTree>
    <p:extLst>
      <p:ext uri="{BB962C8B-B14F-4D97-AF65-F5344CB8AC3E}">
        <p14:creationId xmlns:p14="http://schemas.microsoft.com/office/powerpoint/2010/main" val="302291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F961B7FA-8EDF-41C2-4279-EDC9045E3A33}"/>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Nextgen Hardware</a:t>
            </a:r>
            <a:r>
              <a:rPr lang="en-US" dirty="0">
                <a:solidFill>
                  <a:srgbClr val="FFFFFF"/>
                </a:solidFill>
                <a:latin typeface="Arial" panose="020B0604020202020204" pitchFamily="34" charset="0"/>
                <a:cs typeface="Arial" panose="020B0604020202020204" pitchFamily="34" charset="0"/>
              </a:rPr>
              <a:t> </a:t>
            </a:r>
            <a:br>
              <a:rPr lang="en-IN" dirty="0">
                <a:solidFill>
                  <a:srgbClr val="FFFFFF"/>
                </a:solidFill>
                <a:latin typeface="Arial" panose="020B0604020202020204" pitchFamily="34" charset="0"/>
                <a:cs typeface="Arial" panose="020B0604020202020204" pitchFamily="34" charset="0"/>
              </a:rPr>
            </a:br>
            <a:endParaRPr lang="en-IN" dirty="0">
              <a:solidFill>
                <a:srgbClr val="FFFFFF"/>
              </a:solidFill>
            </a:endParaRPr>
          </a:p>
        </p:txBody>
      </p:sp>
      <p:sp>
        <p:nvSpPr>
          <p:cNvPr id="3" name="Content Placeholder 2">
            <a:extLst>
              <a:ext uri="{FF2B5EF4-FFF2-40B4-BE49-F238E27FC236}">
                <a16:creationId xmlns:a16="http://schemas.microsoft.com/office/drawing/2014/main" id="{50D99297-568B-41C4-B1B0-171E28ACCF46}"/>
              </a:ext>
            </a:extLst>
          </p:cNvPr>
          <p:cNvSpPr>
            <a:spLocks noGrp="1"/>
          </p:cNvSpPr>
          <p:nvPr>
            <p:ph idx="1"/>
          </p:nvPr>
        </p:nvSpPr>
        <p:spPr>
          <a:xfrm>
            <a:off x="1103312" y="2763520"/>
            <a:ext cx="8946541" cy="3484879"/>
          </a:xfrm>
        </p:spPr>
        <p:txBody>
          <a:bodyPr>
            <a:normAutofit/>
          </a:bodyPr>
          <a:lstStyle/>
          <a:p>
            <a:pPr>
              <a:buClr>
                <a:schemeClr val="tx1"/>
              </a:buClr>
              <a:buFont typeface="Wingdings" panose="05000000000000000000" pitchFamily="2" charset="2"/>
              <a:buChar char="Ø"/>
            </a:pPr>
            <a:r>
              <a:rPr lang="en-US" dirty="0">
                <a:latin typeface="Arial" panose="020B0604020202020204" pitchFamily="34" charset="0"/>
                <a:cs typeface="Arial" panose="020B0604020202020204" pitchFamily="34" charset="0"/>
              </a:rPr>
              <a:t>NextGen Hardware is a company that sells computer and computer accessories. It has grown vastly in recent years and expanded their business all over the globe. </a:t>
            </a:r>
          </a:p>
          <a:p>
            <a:pPr>
              <a:buClr>
                <a:schemeClr val="tx1"/>
              </a:buClr>
              <a:buFont typeface="Wingdings" panose="05000000000000000000" pitchFamily="2" charset="2"/>
              <a:buChar char="Ø"/>
            </a:pPr>
            <a:r>
              <a:rPr lang="en-US" dirty="0">
                <a:latin typeface="Arial" panose="020B0604020202020204" pitchFamily="34" charset="0"/>
                <a:cs typeface="Arial" panose="020B0604020202020204" pitchFamily="34" charset="0"/>
              </a:rPr>
              <a:t>The company has recently lost money after they have expanded themselves. There competitors have smart teams and uses data for business decisions. Now NextGen Hardware must make its own team to use data for smarter choices and be profitable in this industry</a:t>
            </a:r>
          </a:p>
          <a:p>
            <a:endParaRPr lang="en-IN" dirty="0"/>
          </a:p>
        </p:txBody>
      </p:sp>
    </p:spTree>
    <p:extLst>
      <p:ext uri="{BB962C8B-B14F-4D97-AF65-F5344CB8AC3E}">
        <p14:creationId xmlns:p14="http://schemas.microsoft.com/office/powerpoint/2010/main" val="364891694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29FB81F-60CF-7FC9-DD42-03297C3607E2}"/>
              </a:ext>
            </a:extLst>
          </p:cNvPr>
          <p:cNvSpPr>
            <a:spLocks noGrp="1"/>
          </p:cNvSpPr>
          <p:nvPr>
            <p:ph type="title"/>
          </p:nvPr>
        </p:nvSpPr>
        <p:spPr>
          <a:xfrm>
            <a:off x="648930" y="629267"/>
            <a:ext cx="9252154" cy="1016654"/>
          </a:xfrm>
        </p:spPr>
        <p:txBody>
          <a:bodyPr>
            <a:normAutofit/>
          </a:bodyPr>
          <a:lstStyle/>
          <a:p>
            <a:r>
              <a:rPr lang="en-US">
                <a:solidFill>
                  <a:srgbClr val="EBEBEB"/>
                </a:solidFill>
              </a:rPr>
              <a:t>Goal</a:t>
            </a:r>
            <a:endParaRPr lang="en-IN">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A45A2A0F-D767-F3C7-F09A-BCAADD684D93}"/>
              </a:ext>
            </a:extLst>
          </p:cNvPr>
          <p:cNvGraphicFramePr>
            <a:graphicFrameLocks noGrp="1"/>
          </p:cNvGraphicFramePr>
          <p:nvPr>
            <p:ph idx="1"/>
            <p:extLst>
              <p:ext uri="{D42A27DB-BD31-4B8C-83A1-F6EECF244321}">
                <p14:modId xmlns:p14="http://schemas.microsoft.com/office/powerpoint/2010/main" val="2538707677"/>
              </p:ext>
            </p:extLst>
          </p:nvPr>
        </p:nvGraphicFramePr>
        <p:xfrm>
          <a:off x="648930" y="2402308"/>
          <a:ext cx="10895370" cy="381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338524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CABF-E68C-50B8-99F0-3FA6358F19C4}"/>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33890EEF-FCCD-9A32-48B8-2E64B0CD20DF}"/>
              </a:ext>
            </a:extLst>
          </p:cNvPr>
          <p:cNvSpPr>
            <a:spLocks noGrp="1"/>
          </p:cNvSpPr>
          <p:nvPr>
            <p:ph idx="1"/>
          </p:nvPr>
        </p:nvSpPr>
        <p:spPr>
          <a:xfrm>
            <a:off x="1104293" y="1693689"/>
            <a:ext cx="8946541" cy="4195481"/>
          </a:xfrm>
        </p:spPr>
        <p:txBody>
          <a:bodyPr/>
          <a:lstStyle/>
          <a:p>
            <a:r>
              <a:rPr lang="en-IN" dirty="0"/>
              <a:t>Nextgen faces a financial challenge due to high expenses on discounts and operational expense leading to overall losses in GM and Net profit</a:t>
            </a:r>
          </a:p>
          <a:p>
            <a:r>
              <a:rPr lang="en-IN" dirty="0"/>
              <a:t>APAC region is contributing the most to the net sales  </a:t>
            </a:r>
            <a:r>
              <a:rPr lang="en-IN" dirty="0" err="1"/>
              <a:t>sales</a:t>
            </a:r>
            <a:r>
              <a:rPr lang="en-IN" dirty="0"/>
              <a:t> by optimising its discounts we can certainly increase the gross margin be profitable here.</a:t>
            </a:r>
          </a:p>
          <a:p>
            <a:r>
              <a:rPr lang="en-IN" dirty="0"/>
              <a:t>Amazon is a vital contributor in Net sales by optimising its discounts we can certainly increase the gross margin be profitable here.</a:t>
            </a:r>
          </a:p>
          <a:p>
            <a:pPr marL="0" indent="0">
              <a:buNone/>
            </a:pPr>
            <a:endParaRPr lang="en-IN" dirty="0"/>
          </a:p>
          <a:p>
            <a:endParaRPr lang="en-IN" dirty="0"/>
          </a:p>
        </p:txBody>
      </p:sp>
    </p:spTree>
    <p:extLst>
      <p:ext uri="{BB962C8B-B14F-4D97-AF65-F5344CB8AC3E}">
        <p14:creationId xmlns:p14="http://schemas.microsoft.com/office/powerpoint/2010/main" val="327079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AB7E-58B3-0B86-7B65-32CACC7FCC57}"/>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5DCB5CC-183E-FDC2-0B0E-C2FA5E6C4B79}"/>
              </a:ext>
            </a:extLst>
          </p:cNvPr>
          <p:cNvSpPr>
            <a:spLocks noGrp="1"/>
          </p:cNvSpPr>
          <p:nvPr>
            <p:ph idx="1"/>
          </p:nvPr>
        </p:nvSpPr>
        <p:spPr/>
        <p:txBody>
          <a:bodyPr/>
          <a:lstStyle/>
          <a:p>
            <a:r>
              <a:rPr lang="en-US" dirty="0"/>
              <a:t>Evaluate and optimize discounting strategies for profitability</a:t>
            </a:r>
          </a:p>
          <a:p>
            <a:r>
              <a:rPr lang="en-US" dirty="0" err="1"/>
              <a:t>Analyse</a:t>
            </a:r>
            <a:r>
              <a:rPr lang="en-US" dirty="0"/>
              <a:t> operational expense for cost cutting opportunities</a:t>
            </a:r>
          </a:p>
          <a:p>
            <a:r>
              <a:rPr lang="en-US" dirty="0"/>
              <a:t>Strengthen the Amazon partnership through collaborative initiatives and targeted marketing for mutual benefits.</a:t>
            </a:r>
          </a:p>
          <a:p>
            <a:r>
              <a:rPr lang="en-US" dirty="0"/>
              <a:t>Continuously monitor financial performance, identify trends and make data-driven decision for sustained growth</a:t>
            </a:r>
          </a:p>
          <a:p>
            <a:r>
              <a:rPr lang="en-US" dirty="0"/>
              <a:t>Explore market expansion opportunities and diversify product offering</a:t>
            </a:r>
          </a:p>
          <a:p>
            <a:endParaRPr lang="en-US" dirty="0"/>
          </a:p>
        </p:txBody>
      </p:sp>
    </p:spTree>
    <p:extLst>
      <p:ext uri="{BB962C8B-B14F-4D97-AF65-F5344CB8AC3E}">
        <p14:creationId xmlns:p14="http://schemas.microsoft.com/office/powerpoint/2010/main" val="2232874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Ion</Template>
  <TotalTime>94</TotalTime>
  <Words>253</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Baguet Script</vt:lpstr>
      <vt:lpstr>Calibri</vt:lpstr>
      <vt:lpstr>Century Gothic</vt:lpstr>
      <vt:lpstr>Wingdings</vt:lpstr>
      <vt:lpstr>Wingdings 3</vt:lpstr>
      <vt:lpstr>Ion</vt:lpstr>
      <vt:lpstr>Agenda</vt:lpstr>
      <vt:lpstr>Nextgen Hardware  </vt:lpstr>
      <vt:lpstr>Goal</vt:lpstr>
      <vt:lpstr>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Kumari, Rakhi C.</dc:creator>
  <cp:lastModifiedBy>Kumari, Rakhi C.</cp:lastModifiedBy>
  <cp:revision>2</cp:revision>
  <dcterms:created xsi:type="dcterms:W3CDTF">2024-10-10T04:28:07Z</dcterms:created>
  <dcterms:modified xsi:type="dcterms:W3CDTF">2024-10-10T08:16:13Z</dcterms:modified>
</cp:coreProperties>
</file>