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15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B30DF7-0BF2-4153-B90A-C7A9FBCDBADC}" type="datetimeFigureOut">
              <a:rPr lang="en-IN" smtClean="0"/>
              <a:t>21-05-2025</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3EF72762-A085-484F-87BB-77B0FB8F95E0}"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091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30DF7-0BF2-4153-B90A-C7A9FBCDBADC}"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72762-A085-484F-87BB-77B0FB8F95E0}" type="slidenum">
              <a:rPr lang="en-IN" smtClean="0"/>
              <a:t>‹#›</a:t>
            </a:fld>
            <a:endParaRPr lang="en-IN"/>
          </a:p>
        </p:txBody>
      </p:sp>
    </p:spTree>
    <p:extLst>
      <p:ext uri="{BB962C8B-B14F-4D97-AF65-F5344CB8AC3E}">
        <p14:creationId xmlns:p14="http://schemas.microsoft.com/office/powerpoint/2010/main" val="4140618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30DF7-0BF2-4153-B90A-C7A9FBCDBADC}"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72762-A085-484F-87BB-77B0FB8F95E0}"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B30DF7-0BF2-4153-B90A-C7A9FBCDBADC}"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72762-A085-484F-87BB-77B0FB8F95E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53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B30DF7-0BF2-4153-B90A-C7A9FBCDBADC}"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F72762-A085-484F-87BB-77B0FB8F95E0}"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75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B30DF7-0BF2-4153-B90A-C7A9FBCDBADC}"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72762-A085-484F-87BB-77B0FB8F95E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96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30DF7-0BF2-4153-B90A-C7A9FBCDBADC}"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F72762-A085-484F-87BB-77B0FB8F95E0}" type="slidenum">
              <a:rPr lang="en-IN" smtClean="0"/>
              <a:t>‹#›</a:t>
            </a:fld>
            <a:endParaRPr lang="en-IN"/>
          </a:p>
        </p:txBody>
      </p:sp>
    </p:spTree>
    <p:extLst>
      <p:ext uri="{BB962C8B-B14F-4D97-AF65-F5344CB8AC3E}">
        <p14:creationId xmlns:p14="http://schemas.microsoft.com/office/powerpoint/2010/main" val="139948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B30DF7-0BF2-4153-B90A-C7A9FBCDBADC}"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F72762-A085-484F-87BB-77B0FB8F95E0}" type="slidenum">
              <a:rPr lang="en-IN" smtClean="0"/>
              <a:t>‹#›</a:t>
            </a:fld>
            <a:endParaRPr lang="en-IN"/>
          </a:p>
        </p:txBody>
      </p:sp>
    </p:spTree>
    <p:extLst>
      <p:ext uri="{BB962C8B-B14F-4D97-AF65-F5344CB8AC3E}">
        <p14:creationId xmlns:p14="http://schemas.microsoft.com/office/powerpoint/2010/main" val="27164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B30DF7-0BF2-4153-B90A-C7A9FBCDBADC}"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F72762-A085-484F-87BB-77B0FB8F95E0}" type="slidenum">
              <a:rPr lang="en-IN" smtClean="0"/>
              <a:t>‹#›</a:t>
            </a:fld>
            <a:endParaRPr lang="en-IN"/>
          </a:p>
        </p:txBody>
      </p:sp>
    </p:spTree>
    <p:extLst>
      <p:ext uri="{BB962C8B-B14F-4D97-AF65-F5344CB8AC3E}">
        <p14:creationId xmlns:p14="http://schemas.microsoft.com/office/powerpoint/2010/main" val="1952821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CB30DF7-0BF2-4153-B90A-C7A9FBCDBADC}"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F72762-A085-484F-87BB-77B0FB8F95E0}"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0587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6CB30DF7-0BF2-4153-B90A-C7A9FBCDBADC}" type="datetimeFigureOut">
              <a:rPr lang="en-IN" smtClean="0"/>
              <a:t>21-05-2025</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3EF72762-A085-484F-87BB-77B0FB8F95E0}"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463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CB30DF7-0BF2-4153-B90A-C7A9FBCDBADC}" type="datetimeFigureOut">
              <a:rPr lang="en-IN" smtClean="0"/>
              <a:t>21-05-2025</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3EF72762-A085-484F-87BB-77B0FB8F95E0}" type="slidenum">
              <a:rPr lang="en-IN" smtClean="0"/>
              <a:t>‹#›</a:t>
            </a:fld>
            <a:endParaRPr lang="en-IN"/>
          </a:p>
        </p:txBody>
      </p:sp>
    </p:spTree>
    <p:extLst>
      <p:ext uri="{BB962C8B-B14F-4D97-AF65-F5344CB8AC3E}">
        <p14:creationId xmlns:p14="http://schemas.microsoft.com/office/powerpoint/2010/main" val="49088059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investopedia.com/terms/c/customer_relation_management.a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0C410-0F08-1C40-A439-416DE44ECF7D}"/>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       SOCIAL MEDIA FOR</a:t>
            </a:r>
            <a:br>
              <a:rPr lang="en-IN" dirty="0">
                <a:effectLst>
                  <a:outerShdw blurRad="38100" dist="38100" dir="2700000" algn="tl">
                    <a:srgbClr val="000000">
                      <a:alpha val="43137"/>
                    </a:srgbClr>
                  </a:outerShdw>
                </a:effectLst>
              </a:rPr>
            </a:br>
            <a:r>
              <a:rPr lang="en-IN" dirty="0">
                <a:effectLst>
                  <a:outerShdw blurRad="38100" dist="38100" dir="2700000" algn="tl">
                    <a:srgbClr val="000000">
                      <a:alpha val="43137"/>
                    </a:srgbClr>
                  </a:outerShdw>
                </a:effectLst>
              </a:rPr>
              <a:t>              MARKETING   </a:t>
            </a:r>
          </a:p>
        </p:txBody>
      </p:sp>
      <p:sp>
        <p:nvSpPr>
          <p:cNvPr id="4" name="TextBox 3">
            <a:extLst>
              <a:ext uri="{FF2B5EF4-FFF2-40B4-BE49-F238E27FC236}">
                <a16:creationId xmlns:a16="http://schemas.microsoft.com/office/drawing/2014/main" id="{F065060F-1C03-F12A-243D-1C503328B3A8}"/>
              </a:ext>
            </a:extLst>
          </p:cNvPr>
          <p:cNvSpPr txBox="1"/>
          <p:nvPr/>
        </p:nvSpPr>
        <p:spPr>
          <a:xfrm>
            <a:off x="849085" y="1900807"/>
            <a:ext cx="6837590" cy="1384995"/>
          </a:xfrm>
          <a:prstGeom prst="rect">
            <a:avLst/>
          </a:prstGeom>
          <a:noFill/>
        </p:spPr>
        <p:txBody>
          <a:bodyPr wrap="square">
            <a:spAutoFit/>
          </a:bodyPr>
          <a:lstStyle/>
          <a:p>
            <a:r>
              <a:rPr lang="en-US" sz="2100" dirty="0">
                <a:solidFill>
                  <a:srgbClr val="001D35"/>
                </a:solidFill>
                <a:latin typeface="Google Sans"/>
              </a:rPr>
              <a:t>Social media marketing involves </a:t>
            </a:r>
            <a:r>
              <a:rPr lang="en-US" sz="2100" dirty="0"/>
              <a:t>using platforms like Facebook, Instagram, X (formerly Twitter), and LinkedIn to promote brands and engage with customers</a:t>
            </a:r>
            <a:endParaRPr lang="en-IN" sz="2100" dirty="0"/>
          </a:p>
        </p:txBody>
      </p:sp>
      <p:sp>
        <p:nvSpPr>
          <p:cNvPr id="5" name="AutoShape 2" descr="Social Media Marketing">
            <a:extLst>
              <a:ext uri="{FF2B5EF4-FFF2-40B4-BE49-F238E27FC236}">
                <a16:creationId xmlns:a16="http://schemas.microsoft.com/office/drawing/2014/main" id="{9C66B433-CF03-493C-4982-C83450191913}"/>
              </a:ext>
            </a:extLst>
          </p:cNvPr>
          <p:cNvSpPr>
            <a:spLocks noChangeAspect="1" noChangeArrowheads="1"/>
          </p:cNvSpPr>
          <p:nvPr/>
        </p:nvSpPr>
        <p:spPr bwMode="auto">
          <a:xfrm>
            <a:off x="1828800" y="3314700"/>
            <a:ext cx="2857500" cy="285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sp>
        <p:nvSpPr>
          <p:cNvPr id="6" name="AutoShape 4" descr="Social Media Marketing">
            <a:extLst>
              <a:ext uri="{FF2B5EF4-FFF2-40B4-BE49-F238E27FC236}">
                <a16:creationId xmlns:a16="http://schemas.microsoft.com/office/drawing/2014/main" id="{0720E7B5-0509-2799-C4DD-FF15F40D55AA}"/>
              </a:ext>
            </a:extLst>
          </p:cNvPr>
          <p:cNvSpPr>
            <a:spLocks noChangeAspect="1" noChangeArrowheads="1"/>
          </p:cNvSpPr>
          <p:nvPr/>
        </p:nvSpPr>
        <p:spPr bwMode="auto">
          <a:xfrm>
            <a:off x="4457700" y="3314700"/>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IN" sz="1350"/>
          </a:p>
        </p:txBody>
      </p:sp>
      <p:sp>
        <p:nvSpPr>
          <p:cNvPr id="8" name="TextBox 7">
            <a:extLst>
              <a:ext uri="{FF2B5EF4-FFF2-40B4-BE49-F238E27FC236}">
                <a16:creationId xmlns:a16="http://schemas.microsoft.com/office/drawing/2014/main" id="{C5CA32EE-22A8-DA1D-C928-69A4B18F616E}"/>
              </a:ext>
            </a:extLst>
          </p:cNvPr>
          <p:cNvSpPr txBox="1"/>
          <p:nvPr/>
        </p:nvSpPr>
        <p:spPr>
          <a:xfrm>
            <a:off x="1028700" y="3306536"/>
            <a:ext cx="6229350" cy="1384995"/>
          </a:xfrm>
          <a:prstGeom prst="rect">
            <a:avLst/>
          </a:prstGeom>
          <a:noFill/>
        </p:spPr>
        <p:txBody>
          <a:bodyPr wrap="square">
            <a:spAutoFit/>
          </a:bodyPr>
          <a:lstStyle/>
          <a:p>
            <a:pPr algn="l">
              <a:buNone/>
            </a:pPr>
            <a:r>
              <a:rPr lang="en-US" sz="2100" b="1" dirty="0">
                <a:solidFill>
                  <a:srgbClr val="111111"/>
                </a:solidFill>
                <a:latin typeface="Cabin-semi-bold"/>
              </a:rPr>
              <a:t>Why Is Social Media Marketing (SMM) So Powerful?</a:t>
            </a:r>
          </a:p>
          <a:p>
            <a:pPr algn="l"/>
            <a:r>
              <a:rPr lang="en-US" sz="2100" dirty="0">
                <a:solidFill>
                  <a:srgbClr val="111111"/>
                </a:solidFill>
                <a:latin typeface="SourceSansPro"/>
              </a:rPr>
              <a:t>The power of SMM is driven by the unparalleled capacity of social media in three core marketing areas: connection, interaction, and customer data.</a:t>
            </a:r>
          </a:p>
        </p:txBody>
      </p:sp>
    </p:spTree>
    <p:extLst>
      <p:ext uri="{BB962C8B-B14F-4D97-AF65-F5344CB8AC3E}">
        <p14:creationId xmlns:p14="http://schemas.microsoft.com/office/powerpoint/2010/main" val="285190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ial Media Marketing for Businesses">
            <a:extLst>
              <a:ext uri="{FF2B5EF4-FFF2-40B4-BE49-F238E27FC236}">
                <a16:creationId xmlns:a16="http://schemas.microsoft.com/office/drawing/2014/main" id="{0B72A068-25FA-4823-794D-92ECB6CA1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896438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26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6C5255-A35F-84A8-0FAE-E83129C76CD0}"/>
              </a:ext>
            </a:extLst>
          </p:cNvPr>
          <p:cNvSpPr txBox="1"/>
          <p:nvPr/>
        </p:nvSpPr>
        <p:spPr>
          <a:xfrm>
            <a:off x="391886" y="1567543"/>
            <a:ext cx="8632371" cy="3724096"/>
          </a:xfrm>
          <a:prstGeom prst="rect">
            <a:avLst/>
          </a:prstGeom>
          <a:noFill/>
        </p:spPr>
        <p:txBody>
          <a:bodyPr wrap="square">
            <a:spAutoFit/>
          </a:bodyPr>
          <a:lstStyle/>
          <a:p>
            <a:pPr algn="l">
              <a:buNone/>
            </a:pPr>
            <a:r>
              <a:rPr lang="en-US" sz="4000" b="1" dirty="0">
                <a:solidFill>
                  <a:srgbClr val="111111"/>
                </a:solidFill>
                <a:latin typeface="Cabin-semi-bold"/>
              </a:rPr>
              <a:t>Customer Relationship Management (CRM)</a:t>
            </a:r>
          </a:p>
          <a:p>
            <a:pPr algn="l"/>
            <a:r>
              <a:rPr lang="en-US" sz="2100" dirty="0">
                <a:solidFill>
                  <a:srgbClr val="111111"/>
                </a:solidFill>
                <a:latin typeface="SourceSansPro"/>
              </a:rPr>
              <a:t>Compared</a:t>
            </a:r>
            <a:r>
              <a:rPr lang="en-US" sz="3000" dirty="0">
                <a:solidFill>
                  <a:srgbClr val="111111"/>
                </a:solidFill>
                <a:latin typeface="SourceSansPro"/>
              </a:rPr>
              <a:t> </a:t>
            </a:r>
            <a:r>
              <a:rPr lang="en-US" sz="2100" dirty="0">
                <a:solidFill>
                  <a:srgbClr val="111111"/>
                </a:solidFill>
                <a:latin typeface="SourceSansPro"/>
              </a:rPr>
              <a:t>to traditional marketing, social media marketing has several distinct advantages, including the fact that SMM has two kinds of interaction that enable targeted </a:t>
            </a:r>
            <a:r>
              <a:rPr lang="en-US" sz="2100" u="sng" dirty="0">
                <a:solidFill>
                  <a:srgbClr val="2C40D0"/>
                </a:solidFill>
                <a:latin typeface="SourceSansPro"/>
                <a:hlinkClick r:id="rId2"/>
              </a:rPr>
              <a:t>customer relationship management (CRM)</a:t>
            </a:r>
            <a:r>
              <a:rPr lang="en-US" sz="2100" dirty="0">
                <a:solidFill>
                  <a:srgbClr val="111111"/>
                </a:solidFill>
                <a:latin typeface="SourceSansPro"/>
              </a:rPr>
              <a:t> tools: both customer-to-customer and firm-to-customer. In other words, while traditional marketing tracks customer value primarily by capturing purchase activity, SMM can track customer value directly (through purchases) and indirectly (through product referrals).</a:t>
            </a:r>
          </a:p>
        </p:txBody>
      </p:sp>
    </p:spTree>
    <p:extLst>
      <p:ext uri="{BB962C8B-B14F-4D97-AF65-F5344CB8AC3E}">
        <p14:creationId xmlns:p14="http://schemas.microsoft.com/office/powerpoint/2010/main" val="366495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CC460-8255-D958-6119-F01DC3CDB05F}"/>
              </a:ext>
            </a:extLst>
          </p:cNvPr>
          <p:cNvSpPr txBox="1"/>
          <p:nvPr/>
        </p:nvSpPr>
        <p:spPr>
          <a:xfrm>
            <a:off x="2498272" y="1289958"/>
            <a:ext cx="5845629" cy="1451679"/>
          </a:xfrm>
          <a:prstGeom prst="rect">
            <a:avLst/>
          </a:prstGeom>
          <a:noFill/>
        </p:spPr>
        <p:txBody>
          <a:bodyPr wrap="square">
            <a:spAutoFit/>
          </a:bodyPr>
          <a:lstStyle/>
          <a:p>
            <a:pPr>
              <a:lnSpc>
                <a:spcPts val="3240"/>
              </a:lnSpc>
              <a:spcBef>
                <a:spcPts val="450"/>
              </a:spcBef>
            </a:pPr>
            <a:r>
              <a:rPr lang="en-US" sz="2700" b="1" dirty="0">
                <a:solidFill>
                  <a:srgbClr val="333333"/>
                </a:solidFill>
                <a:latin typeface="Schnyder S Demi"/>
              </a:rPr>
              <a:t>The Power Of Social Media In</a:t>
            </a:r>
          </a:p>
          <a:p>
            <a:pPr>
              <a:lnSpc>
                <a:spcPts val="3240"/>
              </a:lnSpc>
              <a:spcBef>
                <a:spcPts val="450"/>
              </a:spcBef>
            </a:pPr>
            <a:r>
              <a:rPr lang="en-US" sz="2700" b="1" dirty="0">
                <a:solidFill>
                  <a:srgbClr val="333333"/>
                </a:solidFill>
                <a:latin typeface="Schnyder S Demi"/>
              </a:rPr>
              <a:t>          Modern Marketing </a:t>
            </a:r>
          </a:p>
          <a:p>
            <a:pPr>
              <a:lnSpc>
                <a:spcPts val="3240"/>
              </a:lnSpc>
              <a:spcBef>
                <a:spcPts val="450"/>
              </a:spcBef>
            </a:pPr>
            <a:endParaRPr lang="en-US" sz="2700" b="1" dirty="0">
              <a:solidFill>
                <a:srgbClr val="333333"/>
              </a:solidFill>
              <a:latin typeface="Schnyder S Demi"/>
            </a:endParaRPr>
          </a:p>
        </p:txBody>
      </p:sp>
      <p:sp>
        <p:nvSpPr>
          <p:cNvPr id="7" name="TextBox 6">
            <a:extLst>
              <a:ext uri="{FF2B5EF4-FFF2-40B4-BE49-F238E27FC236}">
                <a16:creationId xmlns:a16="http://schemas.microsoft.com/office/drawing/2014/main" id="{FE2559BB-5B71-F8E8-4B91-122173C55D51}"/>
              </a:ext>
            </a:extLst>
          </p:cNvPr>
          <p:cNvSpPr txBox="1"/>
          <p:nvPr/>
        </p:nvSpPr>
        <p:spPr>
          <a:xfrm>
            <a:off x="481692" y="2596536"/>
            <a:ext cx="8319408" cy="2246769"/>
          </a:xfrm>
          <a:prstGeom prst="rect">
            <a:avLst/>
          </a:prstGeom>
          <a:noFill/>
        </p:spPr>
        <p:txBody>
          <a:bodyPr wrap="square">
            <a:spAutoFit/>
          </a:bodyPr>
          <a:lstStyle/>
          <a:p>
            <a:pPr>
              <a:lnSpc>
                <a:spcPts val="1530"/>
              </a:lnSpc>
              <a:spcBef>
                <a:spcPts val="900"/>
              </a:spcBef>
              <a:spcAft>
                <a:spcPts val="900"/>
              </a:spcAft>
            </a:pPr>
            <a:r>
              <a:rPr lang="en-US" sz="1500" dirty="0">
                <a:solidFill>
                  <a:srgbClr val="333333"/>
                </a:solidFill>
                <a:latin typeface="Georgia" panose="02040502050405020303" pitchFamily="18" charset="0"/>
              </a:rPr>
              <a:t>Social media has revolutionized the way businesses connect with their target audience. It has become an indispensable tool for marketers seeking to build brand awareness, engage with customers and drive sales. In this digital age, ignoring social media can be tantamount to neglecting a significant portion of your potential market, which we did for a while at my company.</a:t>
            </a:r>
          </a:p>
          <a:p>
            <a:pPr>
              <a:lnSpc>
                <a:spcPts val="1530"/>
              </a:lnSpc>
              <a:spcBef>
                <a:spcPts val="900"/>
              </a:spcBef>
              <a:spcAft>
                <a:spcPts val="900"/>
              </a:spcAft>
            </a:pPr>
            <a:r>
              <a:rPr lang="en-US" sz="1500" dirty="0">
                <a:solidFill>
                  <a:srgbClr val="333333"/>
                </a:solidFill>
                <a:latin typeface="Georgia" panose="02040502050405020303" pitchFamily="18" charset="0"/>
              </a:rPr>
              <a:t>In my own company's case, we initially hesitated to deploy more resources into our social media marketing because we were a bootstrapped, resource-constrained small business. We hesitated because we were not sure if these efforts would make a dent in our bottom line or not. So, for a while, social media was a side project for one of our editors. When we started seeing the returns, we realized it was time to hire a dedicated social media person.</a:t>
            </a:r>
          </a:p>
        </p:txBody>
      </p:sp>
    </p:spTree>
    <p:extLst>
      <p:ext uri="{BB962C8B-B14F-4D97-AF65-F5344CB8AC3E}">
        <p14:creationId xmlns:p14="http://schemas.microsoft.com/office/powerpoint/2010/main" val="374565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3321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TotalTime>
  <Words>309</Words>
  <Application>Microsoft Office PowerPoint</Application>
  <PresentationFormat>On-screen Show (4:3)</PresentationFormat>
  <Paragraphs>10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Cabin-semi-bold</vt:lpstr>
      <vt:lpstr>Georgia</vt:lpstr>
      <vt:lpstr>Gill Sans MT</vt:lpstr>
      <vt:lpstr>Google Sans</vt:lpstr>
      <vt:lpstr>Schnyder S Demi</vt:lpstr>
      <vt:lpstr>SourceSansPro</vt:lpstr>
      <vt:lpstr>Gallery</vt:lpstr>
      <vt:lpstr>       SOCIAL MEDIA FOR               MARKETING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cp:revision>
  <dcterms:created xsi:type="dcterms:W3CDTF">2025-05-20T06:38:25Z</dcterms:created>
  <dcterms:modified xsi:type="dcterms:W3CDTF">2025-05-21T06:07:57Z</dcterms:modified>
</cp:coreProperties>
</file>