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2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77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7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media/image1.jpeg" ContentType="image/jpeg"/>
  <Override PartName="/ppt/media/image3.png" ContentType="image/png"/>
  <Override PartName="/ppt/media/image13.wmf" ContentType="image/x-wmf"/>
  <Override PartName="/ppt/media/image2.png" ContentType="image/png"/>
  <Override PartName="/ppt/media/image4.png" ContentType="image/png"/>
  <Override PartName="/ppt/media/image21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23.jpeg" ContentType="image/jpeg"/>
  <Override PartName="/ppt/media/image9.wmf" ContentType="image/x-wmf"/>
  <Override PartName="/ppt/media/image10.png" ContentType="image/png"/>
  <Override PartName="/ppt/media/image11.jpeg" ContentType="image/jpeg"/>
  <Override PartName="/ppt/media/image12.png" ContentType="image/png"/>
  <Override PartName="/ppt/media/image18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4.jpeg" ContentType="image/jpeg"/>
  <Override PartName="/ppt/media/image19.png" ContentType="image/png"/>
  <Override PartName="/ppt/media/image20.png" ContentType="image/png"/>
  <Override PartName="/ppt/media/image22.png" ContentType="image/png"/>
  <Override PartName="/ppt/media/image25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8A2E3B7-0593-4D0D-84EF-7911286FB62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E2248A2-5534-4750-AF19-2AFCF2DDD86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4B4991F-15D8-4851-AFB2-BAB1CB6D1C0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9559DC4-8350-4225-A0C2-A8063B7CCD6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DE967C-FD46-406E-9527-3B072A610D2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CA96ABD-7E3A-4847-823A-FFDD96E948B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AB9A4ED-CCAD-4C5B-A658-274EB69E6A1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C5F6246-1851-4181-B713-2CDB6B52C6A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33E773-EF9B-4787-94C2-D94F6565713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09FD893-151E-4084-ABD0-6B0A82452B2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8268A0-DA75-49DB-BFD4-B27FF8F9CB0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03FBB76-8735-45CC-A089-8450338E56B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B7E0900-A571-4F76-8166-5206DEAD44A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900490-3FC3-4939-83C3-74C397F4F07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E4CD418-0900-41A9-BAC9-4A369F041D0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2D9196D-43B1-450D-93CD-A86BC52BFD5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5F3BD70-16AC-4409-8D25-7EFEB8D069B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3570495-B167-4B36-9113-B72AB5B89EA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F1122DB-2600-4A9C-B5E2-DAA5EBF2590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9DF8D62-B77A-4C8B-9419-23C909FE8CF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E41623A-8AC1-4A8A-AEE2-5FB6FBB4160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4DBC4BB-25F5-4063-B410-0190079F817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0260483-3768-4AB0-9817-3043F92A81F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DD9EF94-422A-474C-8F67-073D40CDA79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2104B34-B75B-44D5-8CCC-37F0B560890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39FDBF9-603D-4FAC-B916-2B1ADC20A0E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183B6FF-2C29-45CE-90A0-226CB4C7E68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C68436-83BD-45BA-AB7C-7D13B45D666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BD31504-2272-4BA0-A13E-7D9804C1B9A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4136AAE-BC4C-4D65-9AD0-49D0CEBC92D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F5A5A80-221B-4D5D-A61B-40485BA8CAC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7CECEE1-D681-4296-A5D7-6896A7738CD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CF327C2-C04C-443A-B49A-AF22F3CDEAB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3521B63-5832-4D48-8968-A8F1C2CE852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B3C8B1-289A-4588-BD52-96D39E4AB94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8C5DA9F-9C7D-4753-B3D9-70780DB7896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A8B716A-ACA4-4AD5-B0A6-FA783E3CFCF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B158636-B4A9-466A-87B8-A788BA9D91E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7DD0675-3BC6-4F6B-8DF3-13A5CC4D925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3C9962D-5BA1-4680-B264-7E54D63A1EC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C30D045-69F2-49BA-82FB-96304DCC504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2A846DF-C828-49FA-B821-AF3D965420C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B383BC3-699A-44E0-A209-07BE7A27049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2C41012-1981-4FB6-A2DB-F96A86870EE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1F71A05-896C-4594-B35E-CC692013059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AF47DA6-9A43-4528-9E56-D0B4C8A7B8F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BD72DA8-D6DF-4E5E-B082-74221884B43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575616E-3E30-4B40-813D-F886935895D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F08B6A-5E5B-43A1-9841-0574A2F147A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FAB26AF-AA52-4C69-ACE5-10E4A7951AE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8CF9EF2-F0EF-497F-BCF2-CEA61B5BDE9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AFB04B8-F822-41A5-9993-3D6208DA0D9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CE9F667-2342-4994-9A12-CF0153BCD8BB}" type="datetime">
              <a:rPr b="0" lang="en-IN" sz="1200" spc="-1" strike="noStrike">
                <a:solidFill>
                  <a:srgbClr val="8b8b8b"/>
                </a:solidFill>
                <a:latin typeface="Arial"/>
              </a:rPr>
              <a:t>30/04/21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665B17-04BB-42CB-A8ED-E74C4F96B625}" type="slidenum">
              <a:rPr b="0" lang="en-IN" sz="1200" spc="-1" strike="noStrike">
                <a:solidFill>
                  <a:srgbClr val="8b8b8b"/>
                </a:solidFill>
                <a:latin typeface="Arial"/>
              </a:rPr>
              <a:t>69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14354C2-6D04-47BC-8DF3-E548BCBDFA43}" type="datetime">
              <a:rPr b="0" lang="en-IN" sz="1200" spc="-1" strike="noStrike">
                <a:solidFill>
                  <a:srgbClr val="8b8b8b"/>
                </a:solidFill>
                <a:latin typeface="Arial"/>
              </a:rPr>
              <a:t>30/04/21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5411E8A-F991-43F2-973C-38594091441C}" type="slidenum">
              <a:rPr b="0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D6CE7E5-4586-4A2D-8F0C-7307210AF8BD}" type="datetime">
              <a:rPr b="0" lang="en-IN" sz="1200" spc="-1" strike="noStrike">
                <a:solidFill>
                  <a:srgbClr val="8b8b8b"/>
                </a:solidFill>
                <a:latin typeface="Arial"/>
              </a:rPr>
              <a:t>30/04/21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821960-8AC6-45B4-A9EA-530B157CC9B6}" type="slidenum">
              <a:rPr b="0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752A912-2A43-4466-8288-34217433F3A9}" type="datetime">
              <a:rPr b="0" lang="en-IN" sz="1200" spc="-1" strike="noStrike">
                <a:solidFill>
                  <a:srgbClr val="8b8b8b"/>
                </a:solidFill>
                <a:latin typeface="Arial"/>
              </a:rPr>
              <a:t>30/04/21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012F263-A1C2-43FB-9F0C-FFC3317E1994}" type="slidenum">
              <a:rPr b="0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A6F5B1F-4643-4A18-AD36-A70AF53ED781}" type="datetime">
              <a:rPr b="0" lang="en-IN" sz="1200" spc="-1" strike="noStrike">
                <a:solidFill>
                  <a:srgbClr val="8b8b8b"/>
                </a:solidFill>
                <a:latin typeface="Arial"/>
              </a:rPr>
              <a:t>30/04/21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5CF01EF-D2B5-427E-9B67-6ECD80F66FDA}" type="slidenum">
              <a:rPr b="0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File-System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Sequential-access File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Picture 5" descr=""/>
          <p:cNvPicPr/>
          <p:nvPr/>
        </p:nvPicPr>
        <p:blipFill>
          <a:blip r:embed="rId1"/>
          <a:stretch/>
        </p:blipFill>
        <p:spPr>
          <a:xfrm>
            <a:off x="1103400" y="1962000"/>
            <a:ext cx="7009920" cy="2241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Access Methods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955800" y="1365120"/>
            <a:ext cx="7370280" cy="3822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1000"/>
          </a:bodyPr>
          <a:p>
            <a:pPr marL="343080" indent="-34272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3203640"/>
                <a:tab algn="l" pos="40561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Sequential Access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read next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5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write next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5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reset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no read after last write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(rewrite)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3203640"/>
                <a:tab algn="l" pos="40561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Direct Access –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file is fixed length </a:t>
            </a:r>
            <a:r>
              <a:rPr b="0" lang="en-US" sz="1600" spc="-1" strike="noStrike">
                <a:solidFill>
                  <a:srgbClr val="0033cc"/>
                </a:solidFill>
                <a:latin typeface="Arial"/>
              </a:rPr>
              <a:t>logical records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read </a:t>
            </a:r>
            <a:r>
              <a:rPr b="1" i="1" lang="en-US" sz="1600" spc="-1" strike="noStrike">
                <a:solidFill>
                  <a:srgbClr val="000000"/>
                </a:solidFill>
                <a:latin typeface="Courier New"/>
              </a:rPr>
              <a:t>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5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write </a:t>
            </a:r>
            <a:r>
              <a:rPr b="1" i="1" lang="en-US" sz="1600" spc="-1" strike="noStrike">
                <a:solidFill>
                  <a:srgbClr val="000000"/>
                </a:solidFill>
                <a:latin typeface="Courier New"/>
              </a:rPr>
              <a:t>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5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position to </a:t>
            </a:r>
            <a:r>
              <a:rPr b="1" i="1" lang="en-US" sz="1600" spc="-1" strike="noStrike">
                <a:solidFill>
                  <a:srgbClr val="000000"/>
                </a:solidFill>
                <a:latin typeface="Courier New"/>
              </a:rPr>
              <a:t>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5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read next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5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write next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5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rewrite </a:t>
            </a:r>
            <a:r>
              <a:rPr b="1" i="1" lang="en-US" sz="1600" spc="-1" strike="noStrike">
                <a:solidFill>
                  <a:srgbClr val="000000"/>
                </a:solidFill>
                <a:latin typeface="Courier New"/>
              </a:rPr>
              <a:t>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= </a:t>
            </a:r>
            <a:r>
              <a:rPr b="0" lang="en-US" sz="1600" spc="-1" strike="noStrike">
                <a:solidFill>
                  <a:srgbClr val="0033cc"/>
                </a:solidFill>
                <a:latin typeface="Arial"/>
              </a:rPr>
              <a:t>relative block number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3203640"/>
                <a:tab algn="l" pos="40561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Relative block numbers allow OS to decide where file should be placed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algn="l" pos="3203640"/>
                <a:tab algn="l" pos="40561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See </a:t>
            </a:r>
            <a:r>
              <a:rPr b="0" lang="en-US" sz="1600" spc="-1" strike="noStrike">
                <a:solidFill>
                  <a:srgbClr val="0033cc"/>
                </a:solidFill>
                <a:latin typeface="Arial"/>
              </a:rPr>
              <a:t>allocation problem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 Ch 11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Simulation of Sequential Access on </a:t>
            </a:r>
            <a:br/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Direct-access File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Picture 6" descr=""/>
          <p:cNvPicPr/>
          <p:nvPr/>
        </p:nvPicPr>
        <p:blipFill>
          <a:blip r:embed="rId1"/>
          <a:stretch/>
        </p:blipFill>
        <p:spPr>
          <a:xfrm>
            <a:off x="827640" y="1933560"/>
            <a:ext cx="7776360" cy="3871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116640"/>
            <a:ext cx="8229240" cy="93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Other Access Methods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251640" y="1196640"/>
            <a:ext cx="8712720" cy="5544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3203640"/>
                <a:tab algn="l" pos="4056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be built on top of base methods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3203640"/>
                <a:tab algn="l" pos="4056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General involve creation of an </a:t>
            </a:r>
            <a:r>
              <a:rPr b="0" lang="en-US" sz="2400" spc="-1" strike="noStrike">
                <a:solidFill>
                  <a:srgbClr val="0033cc"/>
                </a:solidFill>
                <a:latin typeface="Arial"/>
              </a:rPr>
              <a:t>index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the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3203640"/>
                <a:tab algn="l" pos="4056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index in memory for fast determination of location of data to be operated on (consider UPC code plus record of data about that item)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3203640"/>
                <a:tab algn="l" pos="4056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too large, index (in memory) of the index (on disk)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3203640"/>
                <a:tab algn="l" pos="4056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IBM indexed sequential-access method (ISAM)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3203640"/>
                <a:tab algn="l" pos="4056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Small master index, points to disk blocks of secondary index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3203640"/>
                <a:tab algn="l" pos="4056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File kept sorted on a defined key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3203640"/>
                <a:tab algn="l" pos="4056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 done by the 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3203640"/>
                <a:tab algn="l" pos="4056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VMS operating system provides index and relative files as another example (see next slide)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23640" y="188640"/>
            <a:ext cx="8229240" cy="1278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 of Index and Relative Files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Picture 5" descr=""/>
          <p:cNvPicPr/>
          <p:nvPr/>
        </p:nvPicPr>
        <p:blipFill>
          <a:blip r:embed="rId1"/>
          <a:stretch/>
        </p:blipFill>
        <p:spPr>
          <a:xfrm>
            <a:off x="1579680" y="1531800"/>
            <a:ext cx="5901840" cy="3978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Directory Structure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966960" y="1374840"/>
            <a:ext cx="7370280" cy="353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17000"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collection of nodes containing information about all files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2819520" y="2286000"/>
            <a:ext cx="533160" cy="456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3581280" y="2286000"/>
            <a:ext cx="533160" cy="456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5"/>
          <p:cNvSpPr/>
          <p:nvPr/>
        </p:nvSpPr>
        <p:spPr>
          <a:xfrm>
            <a:off x="4343400" y="2286000"/>
            <a:ext cx="533160" cy="456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6"/>
          <p:cNvSpPr/>
          <p:nvPr/>
        </p:nvSpPr>
        <p:spPr>
          <a:xfrm>
            <a:off x="5105520" y="2286000"/>
            <a:ext cx="533160" cy="456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7"/>
          <p:cNvSpPr/>
          <p:nvPr/>
        </p:nvSpPr>
        <p:spPr>
          <a:xfrm>
            <a:off x="5867280" y="2590920"/>
            <a:ext cx="533160" cy="456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8"/>
          <p:cNvSpPr/>
          <p:nvPr/>
        </p:nvSpPr>
        <p:spPr>
          <a:xfrm>
            <a:off x="2819520" y="4267080"/>
            <a:ext cx="456840" cy="609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9"/>
          <p:cNvSpPr/>
          <p:nvPr/>
        </p:nvSpPr>
        <p:spPr>
          <a:xfrm>
            <a:off x="3581280" y="4267080"/>
            <a:ext cx="456840" cy="533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10"/>
          <p:cNvSpPr/>
          <p:nvPr/>
        </p:nvSpPr>
        <p:spPr>
          <a:xfrm>
            <a:off x="4343400" y="4267080"/>
            <a:ext cx="456840" cy="83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11"/>
          <p:cNvSpPr/>
          <p:nvPr/>
        </p:nvSpPr>
        <p:spPr>
          <a:xfrm>
            <a:off x="5105520" y="4267080"/>
            <a:ext cx="456840" cy="456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12"/>
          <p:cNvSpPr/>
          <p:nvPr/>
        </p:nvSpPr>
        <p:spPr>
          <a:xfrm>
            <a:off x="5867280" y="4648320"/>
            <a:ext cx="456840" cy="609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 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Line 13"/>
          <p:cNvSpPr/>
          <p:nvPr/>
        </p:nvSpPr>
        <p:spPr>
          <a:xfrm>
            <a:off x="3838320" y="2743200"/>
            <a:ext cx="0" cy="152388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4"/>
          <p:cNvSpPr/>
          <p:nvPr/>
        </p:nvSpPr>
        <p:spPr>
          <a:xfrm>
            <a:off x="4572000" y="2743200"/>
            <a:ext cx="0" cy="152388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5"/>
          <p:cNvSpPr/>
          <p:nvPr/>
        </p:nvSpPr>
        <p:spPr>
          <a:xfrm>
            <a:off x="6095880" y="3047760"/>
            <a:ext cx="0" cy="160020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6"/>
          <p:cNvSpPr/>
          <p:nvPr/>
        </p:nvSpPr>
        <p:spPr>
          <a:xfrm>
            <a:off x="5333760" y="2743200"/>
            <a:ext cx="0" cy="152388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17"/>
          <p:cNvSpPr/>
          <p:nvPr/>
        </p:nvSpPr>
        <p:spPr>
          <a:xfrm>
            <a:off x="3047760" y="2743200"/>
            <a:ext cx="0" cy="152388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8"/>
          <p:cNvSpPr/>
          <p:nvPr/>
        </p:nvSpPr>
        <p:spPr>
          <a:xfrm>
            <a:off x="2538360" y="1962000"/>
            <a:ext cx="4185720" cy="1472760"/>
          </a:xfrm>
          <a:custGeom>
            <a:avLst/>
            <a:gdLst/>
            <a:ahLst/>
            <a:rect l="l" t="t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9"/>
          <p:cNvSpPr/>
          <p:nvPr/>
        </p:nvSpPr>
        <p:spPr>
          <a:xfrm>
            <a:off x="2362320" y="3886200"/>
            <a:ext cx="4262040" cy="1599840"/>
          </a:xfrm>
          <a:custGeom>
            <a:avLst/>
            <a:gdLst/>
            <a:ahLst/>
            <a:rect l="l" t="t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0"/>
          <p:cNvSpPr/>
          <p:nvPr/>
        </p:nvSpPr>
        <p:spPr>
          <a:xfrm>
            <a:off x="1297440" y="2286720"/>
            <a:ext cx="1094040" cy="365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Directory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21"/>
          <p:cNvSpPr/>
          <p:nvPr/>
        </p:nvSpPr>
        <p:spPr>
          <a:xfrm>
            <a:off x="1436760" y="4191840"/>
            <a:ext cx="662760" cy="365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22"/>
          <p:cNvSpPr/>
          <p:nvPr/>
        </p:nvSpPr>
        <p:spPr>
          <a:xfrm>
            <a:off x="990720" y="5638680"/>
            <a:ext cx="7602120" cy="380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Both the directory structure and the files reside on disk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Disk Structure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179640" y="1233360"/>
            <a:ext cx="8784720" cy="5507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2000"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Disk can be subdivided into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partitions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Disks or partitions can be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RAID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protected against failure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Disk or partition can be used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raw</a:t>
            </a:r>
            <a:r>
              <a:rPr b="0" lang="en-US" sz="32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– without a file system, or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formatted</a:t>
            </a:r>
            <a:r>
              <a:rPr b="0" lang="en-US" sz="32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with a file system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Partitions also known as minidisks, slices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Entity containing file system known as a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volume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Each volume containing file system also tracks that file system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’s info in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device directory</a:t>
            </a:r>
            <a:r>
              <a:rPr b="0" lang="en-US" sz="32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or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volume table of contents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As well as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general-purpose file systems</a:t>
            </a:r>
            <a:r>
              <a:rPr b="0" lang="en-US" sz="32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many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special-purpose file systems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 frequently all within the same operating system or computer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22240" y="277920"/>
            <a:ext cx="822924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2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 Typical File-system Organization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Picture 6" descr="10"/>
          <p:cNvPicPr/>
          <p:nvPr/>
        </p:nvPicPr>
        <p:blipFill>
          <a:blip r:embed="rId1"/>
          <a:stretch/>
        </p:blipFill>
        <p:spPr>
          <a:xfrm>
            <a:off x="1038240" y="1457280"/>
            <a:ext cx="7434000" cy="3952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116640"/>
            <a:ext cx="8229240" cy="100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Types of File Systems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07640" y="1233360"/>
            <a:ext cx="8856720" cy="5435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7000"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mostly talk of general-purpose file systems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But systems frequently may have file systems, some general- and some special- purpose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Consider Solaris has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tmpfs – memory-based volatile FS for fast, temporary I/O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objfs – interface into kernel memory to get kernel symbols for debugging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ctfs – contract file system for managing daemons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lofs – loopback file system allows one FS to be accessed in place of another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procfs – kernel interface to process structures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ufs, zfs – general purpose file systems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923760" y="198360"/>
            <a:ext cx="776268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File-System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251640" y="980640"/>
            <a:ext cx="8712720" cy="5760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File structure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Logical storage unit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Collection of related information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File system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resides on secondary storage (disks)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Provide user interface to storage, mapping logical file system to physical storage devices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Provides efficient and convenient access to disk by allowing data to be stored, located retrieved easily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Disk provides in-place rewrite and random access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I/O transfers performed in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blocks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of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sectors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(usually 512 bytes)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File Concept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67640" y="1268640"/>
            <a:ext cx="8229240" cy="5328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Contiguous logical address space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Types: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numeric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character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binary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Contents defined by file’s creator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Many types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Consider </a:t>
            </a:r>
            <a:r>
              <a:rPr b="1" lang="en-US" sz="2400" spc="-1" strike="noStrike">
                <a:solidFill>
                  <a:srgbClr val="3366ff"/>
                </a:solidFill>
                <a:latin typeface="Arial"/>
              </a:rPr>
              <a:t>text file, source file, executable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2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ff"/>
                </a:solidFill>
                <a:latin typeface="Arial"/>
              </a:rPr>
              <a:t>File control block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– storage structure consisting of information about a file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2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ff"/>
                </a:solidFill>
                <a:latin typeface="Arial"/>
              </a:rPr>
              <a:t>Device driver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controls the physical device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File system organized into layers or levels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683640" y="198360"/>
            <a:ext cx="8002800" cy="925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File-System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182520"/>
            <a:ext cx="8229240" cy="72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Layered File System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Picture 5" descr=""/>
          <p:cNvPicPr/>
          <p:nvPr/>
        </p:nvPicPr>
        <p:blipFill>
          <a:blip r:embed="rId1"/>
          <a:stretch/>
        </p:blipFill>
        <p:spPr>
          <a:xfrm>
            <a:off x="2915640" y="1203480"/>
            <a:ext cx="3168000" cy="5321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57200" y="116640"/>
            <a:ext cx="822924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System Layers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179640" y="836640"/>
            <a:ext cx="8784720" cy="5904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I/O Control Level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consists of device drivers and interrupt handlers to transfer information between the main memory and the disk system.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Device drivers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manage I/O devices at the I/O control layer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 device driver can be thought of as a translator.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Given input commands like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“read drive1, cylinder 72, track 2, sector 10, into memory location 1060” outputs low-level hardware specific commands to hardware controller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Basic file system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issues generic commands to the appropriate device driver to read and write physical blocks on the disk.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Also manages memory buffers and caches (allocation, freeing, replacement)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251640" y="1268640"/>
            <a:ext cx="8640720" cy="4785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2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ff"/>
                </a:solidFill>
                <a:latin typeface="Arial"/>
              </a:rPr>
              <a:t>File organization module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understands files, logical address, and physical blocks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12800" indent="-340920" algn="just">
              <a:lnSpc>
                <a:spcPct val="120000"/>
              </a:lnSpc>
              <a:buClr>
                <a:srgbClr val="993300"/>
              </a:buClr>
              <a:buSzPct val="90000"/>
              <a:buFont typeface="Monotype Sort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Translates logical block # to physical block #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12800" indent="-340920" algn="just">
              <a:lnSpc>
                <a:spcPct val="120000"/>
              </a:lnSpc>
              <a:buClr>
                <a:srgbClr val="993300"/>
              </a:buClr>
              <a:buSzPct val="90000"/>
              <a:buFont typeface="Monotype Sort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Manages free space, disk allocation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that tracks unallocated blocks and provides these blocks to the file-organization module when requested.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57200" y="274680"/>
            <a:ext cx="8229240" cy="84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System Layers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457200" y="182520"/>
            <a:ext cx="8229240" cy="797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System Layers (Cont.)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179640" y="1052640"/>
            <a:ext cx="8784720" cy="5688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Logical file system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manages metadata information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Translates file name into file number, file handle, location by maintaining </a:t>
            </a:r>
            <a:r>
              <a:rPr b="1" lang="en-US" sz="2400" spc="-1" strike="noStrike" u="sng">
                <a:solidFill>
                  <a:srgbClr val="c00000"/>
                </a:solidFill>
                <a:uFillTx/>
                <a:latin typeface="Arial"/>
              </a:rPr>
              <a:t>file control blocks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inodes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UNIX)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FCB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contains information about the file, including ownership, permissions, and location of the file contents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Directory management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Protection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Layering useful for reducing complexity and redundancy, but adds overhead and can decrease performance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Logical layers can be implemented by any coding 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182520"/>
            <a:ext cx="8229240" cy="797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System Layers (Cont.)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179640" y="1060560"/>
            <a:ext cx="8784720" cy="5608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Many file systems, sometimes many within an operating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with its own format (CD-ROM is ISO 9660; Unix has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UFS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FFS;  Windows has FAT, FAT32, NTFS as well as floppy, CD, USB, Linux has more than 40 types, with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extended file system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ext2 and ext3, ReiserFS; plus distributed file systems,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New ones still arriving – ZFS, GoogleFS, Oracle ASM, FUSE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539640" y="188640"/>
            <a:ext cx="7992360" cy="71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File-System Implementation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07640" y="1076400"/>
            <a:ext cx="8856720" cy="5664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 have system calls at the API level, but how do we implement their functions?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On-disk and in-memory structures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Boot control block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contains information needed by system to boot OS </a:t>
            </a:r>
            <a:r>
              <a:rPr b="1" i="1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from that volume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Needed if volume contains OS, usually first block of volume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Volume control block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contains volume details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such as the number of blocks in the partition, the size of the blocks, a free-block count and free-block pointers, and a free-FCB count and FCB pointers.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In Unix, this is called a superblock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Directory structure per file system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organizes the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Names and inode numbers, master file table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395640" y="166680"/>
            <a:ext cx="8290800" cy="74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6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File-System Implementation (Cont.)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323640" y="1076400"/>
            <a:ext cx="8640720" cy="453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Per-file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File Control Block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FCB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contains many details about the file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inode number, permissions, size, dates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May store file information into in master file table using relational DB structures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Picture 5" descr=""/>
          <p:cNvPicPr/>
          <p:nvPr/>
        </p:nvPicPr>
        <p:blipFill>
          <a:blip r:embed="rId1"/>
          <a:stretch/>
        </p:blipFill>
        <p:spPr>
          <a:xfrm>
            <a:off x="2483640" y="3285000"/>
            <a:ext cx="3509640" cy="2323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627120" y="1228680"/>
            <a:ext cx="7029000" cy="4003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"/>
          <p:cNvSpPr/>
          <p:nvPr/>
        </p:nvSpPr>
        <p:spPr>
          <a:xfrm>
            <a:off x="251640" y="188640"/>
            <a:ext cx="8748000" cy="810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Implementation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177840" y="6566040"/>
            <a:ext cx="8712000" cy="256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98989"/>
                </a:solidFill>
                <a:latin typeface="Arial"/>
              </a:rPr>
              <a:t>Tanenbaum, Modern Operating Systems 3 e, (c) 2008 Prentice-Hall, Inc. All rights reserved. 0-13-</a:t>
            </a:r>
            <a:r>
              <a:rPr b="1" lang="en-US" sz="1200" spc="-1" strike="noStrike">
                <a:solidFill>
                  <a:srgbClr val="898989"/>
                </a:solidFill>
                <a:latin typeface="Arial"/>
              </a:rPr>
              <a:t>6006639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179640" y="1124640"/>
            <a:ext cx="8712720" cy="4785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spAutoFit/>
          </a:bodyPr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Files stored on disks. 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Disks broken up into one or more partitions, with separate file system (fs) on each partition </a:t>
            </a:r>
            <a:endParaRPr b="0" lang="en-US" sz="2800" spc="-1" strike="noStrike">
              <a:latin typeface="Arial"/>
            </a:endParaRPr>
          </a:p>
          <a:p>
            <a:pPr lvl="1" marL="895320" indent="-437760" algn="just">
              <a:lnSpc>
                <a:spcPct val="100000"/>
              </a:lnSpc>
              <a:buClr>
                <a:srgbClr val="c0504d"/>
              </a:buClr>
              <a:buSzPct val="90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Sector 0 of disk is the Master Boot Record</a:t>
            </a:r>
            <a:endParaRPr b="0" lang="en-US" sz="2800" spc="-1" strike="noStrike">
              <a:latin typeface="Arial"/>
            </a:endParaRPr>
          </a:p>
          <a:p>
            <a:pPr lvl="1" marL="895320" indent="-437760" algn="just">
              <a:lnSpc>
                <a:spcPct val="100000"/>
              </a:lnSpc>
              <a:buClr>
                <a:srgbClr val="c0504d"/>
              </a:buClr>
              <a:buSzPct val="90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Is used to boot the computer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End of MBR has partition table. </a:t>
            </a:r>
            <a:endParaRPr b="0" lang="en-US" sz="2800" spc="-1" strike="noStrike">
              <a:latin typeface="Arial"/>
            </a:endParaRPr>
          </a:p>
          <a:p>
            <a:pPr lvl="1" marL="895320" indent="-437760" algn="just">
              <a:lnSpc>
                <a:spcPct val="100000"/>
              </a:lnSpc>
              <a:buClr>
                <a:srgbClr val="c0504d"/>
              </a:buClr>
              <a:buSzPct val="90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Has starting and ending addresses of each partition. 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One of the partitions is marked active in the master boot table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27120" y="1228680"/>
            <a:ext cx="7029000" cy="4003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"/>
          <p:cNvSpPr/>
          <p:nvPr/>
        </p:nvSpPr>
        <p:spPr>
          <a:xfrm>
            <a:off x="539640" y="116640"/>
            <a:ext cx="8136720" cy="102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Implementation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177840" y="6566040"/>
            <a:ext cx="8712000" cy="256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98989"/>
                </a:solidFill>
                <a:latin typeface="Arial"/>
              </a:rPr>
              <a:t>Tanenbaum, Modern Operating Systems 3 e, (c) 2008 Prentice-Hall, Inc. All rights reserved. 0-13-</a:t>
            </a:r>
            <a:r>
              <a:rPr b="1" lang="en-US" sz="1200" spc="-1" strike="noStrike">
                <a:solidFill>
                  <a:srgbClr val="898989"/>
                </a:solidFill>
                <a:latin typeface="Arial"/>
              </a:rPr>
              <a:t>6006639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179640" y="1124640"/>
            <a:ext cx="8784720" cy="2652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spAutoFit/>
          </a:bodyPr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Boot computer =&gt; BIOS reads/executes MBR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MBR finds active partition and reads in first block (boot block)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Program in boot block locates the OS for that partition and reads it in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All partitions start with a boot block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188640"/>
            <a:ext cx="8229240" cy="100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File Attributes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251640" y="1052640"/>
            <a:ext cx="8712720" cy="5544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– only information kept in human-readable 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Identifier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– unique tag (number) identifies file within file system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Type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– needed for systems that support different types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Location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– pointer to file location on device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Size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– current file 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Protection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– controls who can do reading, writing, executing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Time, date, and user identification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– data for protection, security, and usage monitoring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Information about files are kept in the directory structure, which is maintained on the disk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variations, including extended file attributes such as file checksum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Information kept in the directory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395640" y="116640"/>
            <a:ext cx="8460000" cy="90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A Possible File System Layout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77840" y="6566040"/>
            <a:ext cx="8712000" cy="256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98989"/>
                </a:solidFill>
                <a:latin typeface="Arial"/>
              </a:rPr>
              <a:t>Tanenbaum, Modern Operating Systems 3 e, (c) 2008 Prentice-Hall, Inc. All rights reserved. 0-13-</a:t>
            </a:r>
            <a:r>
              <a:rPr b="1" lang="en-US" sz="1200" spc="-1" strike="noStrike">
                <a:solidFill>
                  <a:srgbClr val="898989"/>
                </a:solidFill>
                <a:latin typeface="Arial"/>
              </a:rPr>
              <a:t>6006639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97" name="Picture 5" descr=""/>
          <p:cNvPicPr/>
          <p:nvPr/>
        </p:nvPicPr>
        <p:blipFill>
          <a:blip r:embed="rId1"/>
          <a:stretch/>
        </p:blipFill>
        <p:spPr>
          <a:xfrm>
            <a:off x="467640" y="1556640"/>
            <a:ext cx="8352720" cy="3642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27120" y="1228680"/>
            <a:ext cx="7029000" cy="4003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"/>
          <p:cNvSpPr/>
          <p:nvPr/>
        </p:nvSpPr>
        <p:spPr>
          <a:xfrm>
            <a:off x="395640" y="116640"/>
            <a:ext cx="8244000" cy="102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System Layout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177840" y="6566040"/>
            <a:ext cx="8712000" cy="256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98989"/>
                </a:solidFill>
                <a:latin typeface="Arial"/>
              </a:rPr>
              <a:t>Tanenbaum, Modern Operating Systems 3 e, (c) 2008 Prentice-Hall, Inc. All rights reserved. 0-13-</a:t>
            </a:r>
            <a:r>
              <a:rPr b="1" lang="en-US" sz="1200" spc="-1" strike="noStrike">
                <a:solidFill>
                  <a:srgbClr val="898989"/>
                </a:solidFill>
                <a:latin typeface="Arial"/>
              </a:rPr>
              <a:t>6006639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323640" y="1340640"/>
            <a:ext cx="8568720" cy="1870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spAutoFit/>
          </a:bodyPr>
          <a:p>
            <a:pPr marL="361800" indent="-361440" algn="just">
              <a:lnSpc>
                <a:spcPct val="100000"/>
              </a:lnSpc>
              <a:spcBef>
                <a:spcPts val="561"/>
              </a:spcBef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Superblock contains info about the fs (e.g. type of fs, number of blocks, …)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spcBef>
                <a:spcPts val="561"/>
              </a:spcBef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i-nodes contain info about files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251640" y="116640"/>
            <a:ext cx="864072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c00000"/>
                </a:solidFill>
                <a:latin typeface="Arial"/>
              </a:rPr>
              <a:t>Structures for file system operations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179640" y="836640"/>
            <a:ext cx="8784720" cy="5904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An in-memory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mount table contains information about each mounted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volume.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An in-memory directory-structure cache holds the directory information of recently accessed directories.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For directories at which volumes are mounted, it can contain a pointer to the volume table.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System-wide open-file table contains a copy of the FCB of each open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file, as well as other information.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Per-process open-file table contains a pointer to the appropriate entry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in the system-wide open-file table, as well as other information.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Buffers hold file-system blocks when they are being read from disk or written to disk.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79640" y="198360"/>
            <a:ext cx="885672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In-Memory File System Structures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Picture 5" descr=""/>
          <p:cNvPicPr/>
          <p:nvPr/>
        </p:nvPicPr>
        <p:blipFill>
          <a:blip r:embed="rId1"/>
          <a:stretch/>
        </p:blipFill>
        <p:spPr>
          <a:xfrm>
            <a:off x="755640" y="1276200"/>
            <a:ext cx="7488360" cy="5320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251640" y="1196640"/>
            <a:ext cx="8640720" cy="5544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When a process closes the file, the per-process table entry is removed, and the system-wide entry’s open count is decremented.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When all users that have opened the file close it, any updated metadata is copied back to the disk-based directory structure, and the system-wide open-file table entry is removed.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System-wide open-file table may also holds similar information for network connections and devices.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In this way, one mechanism can be used for multiple purposes.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In-Memory File System Structures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57200" y="116640"/>
            <a:ext cx="8229240" cy="71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Partitions and Mounting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179640" y="980640"/>
            <a:ext cx="8784720" cy="5688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39000"/>
          </a:bodyPr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Partition can be a volume containing a file system (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“cooked”) or </a:t>
            </a:r>
            <a:r>
              <a:rPr b="1" lang="en-US" sz="3200" spc="-1" strike="noStrike">
                <a:solidFill>
                  <a:srgbClr val="0000ff"/>
                </a:solidFill>
                <a:latin typeface="Arial"/>
              </a:rPr>
              <a:t>raw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– just a sequence of blocks with no file system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Boot block can point to boot volume or boot loader set of blocks that contain enough code to know how to load the kernel from the file system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Or a boot management program for multi-os booting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2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ff"/>
                </a:solidFill>
                <a:latin typeface="Arial"/>
              </a:rPr>
              <a:t>Root partition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contains the OS, other partitions can hold other OSs, other file systems, or be raw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Mounted at boot 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Other partitions can mount automatically or manually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At mount time, file system consistency checked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Is all metadata correct?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not, fix it, try again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yes, add to mount table, allow access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1165320" y="182520"/>
            <a:ext cx="674352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Virtual File Systems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179640" y="1154160"/>
            <a:ext cx="8712720" cy="5442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Virtual File Systems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VFS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 on Unix provide an object-oriented way of implementing file systems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VFS allows the same system call interface (the API) to be used for different types of file systems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Separates file-system generic operations from implementation details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Implementation can be one of many file systems types, or network file system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Implements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vnodes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which hold inodes or network file details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Then dispatches operation to appropriate file system implementation routines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63680" y="1173240"/>
            <a:ext cx="8356680" cy="5311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marL="44784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Have multiple fs on same machine</a:t>
            </a:r>
            <a:endParaRPr b="0" lang="en-US" sz="2800" spc="-1" strike="noStrike">
              <a:latin typeface="Arial"/>
            </a:endParaRPr>
          </a:p>
          <a:p>
            <a:pPr marL="44784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Windows specifies fs (drives)</a:t>
            </a:r>
            <a:endParaRPr b="0" lang="en-US" sz="2800" spc="-1" strike="noStrike">
              <a:latin typeface="Arial"/>
            </a:endParaRPr>
          </a:p>
          <a:p>
            <a:pPr marL="44784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Unix integrates into VFS</a:t>
            </a:r>
            <a:endParaRPr b="0" lang="en-US" sz="2800" spc="-1" strike="noStrike">
              <a:latin typeface="Arial"/>
            </a:endParaRPr>
          </a:p>
          <a:p>
            <a:pPr lvl="1" marL="89532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VFS calls from user</a:t>
            </a:r>
            <a:endParaRPr b="0" lang="en-US" sz="2800" spc="-1" strike="noStrike">
              <a:latin typeface="Arial"/>
            </a:endParaRPr>
          </a:p>
          <a:p>
            <a:pPr lvl="1" marL="89532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Lower calls to actual fs</a:t>
            </a:r>
            <a:endParaRPr b="0" lang="en-US" sz="2800" spc="-1" strike="noStrike">
              <a:latin typeface="Arial"/>
            </a:endParaRPr>
          </a:p>
          <a:p>
            <a:pPr marL="44784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Supports Network File System-file can be on a remote machine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23640" y="116640"/>
            <a:ext cx="8244000" cy="810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Virtual File Systems 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177840" y="6566040"/>
            <a:ext cx="8712000" cy="256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98989"/>
                </a:solidFill>
                <a:latin typeface="Arial"/>
              </a:rPr>
              <a:t>Tanenbaum, Modern Operating Systems 3 e, (c) 2008 Prentice-Hall, Inc. All rights reserved. 0-13-</a:t>
            </a:r>
            <a:r>
              <a:rPr b="1" lang="en-US" sz="1200" spc="-1" strike="noStrike">
                <a:solidFill>
                  <a:srgbClr val="898989"/>
                </a:solidFill>
                <a:latin typeface="Arial"/>
              </a:rPr>
              <a:t>6006639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5715000"/>
            <a:ext cx="9143640" cy="837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"/>
          <p:cNvSpPr/>
          <p:nvPr/>
        </p:nvSpPr>
        <p:spPr>
          <a:xfrm>
            <a:off x="179640" y="188640"/>
            <a:ext cx="8748000" cy="882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Virtual File Systems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177840" y="6566040"/>
            <a:ext cx="8712000" cy="256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98989"/>
                </a:solidFill>
                <a:latin typeface="Arial"/>
              </a:rPr>
              <a:t>Tanenbaum, Modern Operating Systems 3 e, (c) 2008 Prentice-Hall, Inc. All rights reserved. 0-13-</a:t>
            </a:r>
            <a:r>
              <a:rPr b="1" lang="en-US" sz="1200" spc="-1" strike="noStrike">
                <a:solidFill>
                  <a:srgbClr val="898989"/>
                </a:solidFill>
                <a:latin typeface="Arial"/>
              </a:rPr>
              <a:t>6006639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18" name="Picture 6" descr="D:\b\b4\IBM\04-18.jpg"/>
          <p:cNvPicPr/>
          <p:nvPr/>
        </p:nvPicPr>
        <p:blipFill>
          <a:blip r:embed="rId1"/>
          <a:stretch/>
        </p:blipFill>
        <p:spPr>
          <a:xfrm>
            <a:off x="930240" y="1614600"/>
            <a:ext cx="7283160" cy="3628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683640" y="182520"/>
            <a:ext cx="7848360" cy="941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Virtual File Systems (Cont.)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251640" y="1196640"/>
            <a:ext cx="8712720" cy="1272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API is to the VFS interface, rather than any specific type of file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Picture 5" descr=""/>
          <p:cNvPicPr/>
          <p:nvPr/>
        </p:nvPicPr>
        <p:blipFill>
          <a:blip r:embed="rId1"/>
          <a:stretch/>
        </p:blipFill>
        <p:spPr>
          <a:xfrm>
            <a:off x="1547640" y="2493000"/>
            <a:ext cx="5904360" cy="3883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539640" y="116640"/>
            <a:ext cx="8229240" cy="93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File info Window on Mac OS 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Picture 4" descr="11_01.pdf"/>
          <p:cNvPicPr/>
          <p:nvPr/>
        </p:nvPicPr>
        <p:blipFill>
          <a:blip r:embed="rId1"/>
          <a:stretch/>
        </p:blipFill>
        <p:spPr>
          <a:xfrm>
            <a:off x="3436920" y="1116000"/>
            <a:ext cx="2120400" cy="5697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251640" y="182520"/>
            <a:ext cx="8719200" cy="941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VFS Implementation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251640" y="1154160"/>
            <a:ext cx="8640720" cy="5514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 example, Linux has four object types: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inode, file (open file), superblock (entire fs), dentry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 each of these four objects, VFS defines set of operations on the objects that must be implemented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10000"/>
              </a:lnSpc>
              <a:buClr>
                <a:srgbClr val="c00000"/>
              </a:buClr>
              <a:buFont typeface="Arial"/>
              <a:buChar char="–"/>
            </a:pPr>
            <a:r>
              <a:rPr b="0" lang="en-US" sz="2400" spc="-1" strike="noStrike" u="sng">
                <a:solidFill>
                  <a:srgbClr val="c00000"/>
                </a:solidFill>
                <a:uFillTx/>
                <a:latin typeface="Arial"/>
              </a:rPr>
              <a:t>Every object has a pointer to a function 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Function table has addresses of routines to implement that function on that object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4382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int open(. . .)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—Open a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4382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int close(. . .)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—Close an already-open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4382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ssize t read(. . .)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—Read from a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4382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ssize t write(. . .)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—Write to a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4382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int mmap(. . .)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—Memory-map a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968400" y="277920"/>
            <a:ext cx="771804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File System Mounting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323640" y="836640"/>
            <a:ext cx="8568720" cy="306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file system must be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mounted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before it can be accessed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unmounted file system is mounted at a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mount point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6" name="Picture 1" descr="11_14.pdf"/>
          <p:cNvPicPr/>
          <p:nvPr/>
        </p:nvPicPr>
        <p:blipFill>
          <a:blip r:embed="rId1"/>
          <a:stretch/>
        </p:blipFill>
        <p:spPr>
          <a:xfrm>
            <a:off x="1415520" y="2926080"/>
            <a:ext cx="6265440" cy="3628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Mount Point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8" name="Picture 5" descr=""/>
          <p:cNvPicPr/>
          <p:nvPr/>
        </p:nvPicPr>
        <p:blipFill>
          <a:blip r:embed="rId1"/>
          <a:stretch/>
        </p:blipFill>
        <p:spPr>
          <a:xfrm>
            <a:off x="2514600" y="1406520"/>
            <a:ext cx="3684240" cy="42256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798480" y="277920"/>
            <a:ext cx="788796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File Sharing – Failure Modes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251640" y="1052640"/>
            <a:ext cx="8712720" cy="5363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All file systems have failure modes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 example corruption of directory structures or other non-user data, called 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metadata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Remote file systems add new failure modes, due to network failure, server failure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Recovery from failure can involve 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state information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about status of each remote request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Stateless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protocols such as NFS v3 include all information in each request, allowing easy recovery but less security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57200" y="72000"/>
            <a:ext cx="8229240" cy="98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Open Files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323640" y="1233360"/>
            <a:ext cx="8496720" cy="5291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Several pieces of data are needed to manage open files: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Open-file table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tracks open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File pointer:  pointer to last read/write location, per process that has the file open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File-open count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counter of number of times a file is open – to allow removal of data from open-file table when last processes closes 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Disk location of the file: cache of data access information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Access rights: per-process access mode information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251640" y="116640"/>
            <a:ext cx="8434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Open File Locking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23640" y="1233360"/>
            <a:ext cx="8568720" cy="5435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Provided by some operating systems and file systems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Similar to reader-writer locks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Shared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lock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similar to reader lock – several processes can acquire concurrently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Exclusive lock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similar to writer lock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Mediates access to a file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Mandatory or advisory: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Mandatory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access is denied depending on locks held and requested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Advisory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processes can find status of locks and decide what to do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909720" y="277920"/>
            <a:ext cx="777672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File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251640" y="980640"/>
            <a:ext cx="8712720" cy="5616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Simple record structure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Lines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Fixed length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Variable length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Complex Structures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Formatted document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Relocatable load file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Who decides: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Operating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57200" y="274680"/>
            <a:ext cx="8229240" cy="92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Allocation Methods - Contiguous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251640" y="1233360"/>
            <a:ext cx="8712720" cy="5363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 allocation method refers to how disk blocks are allocated for files: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Contiguous allocation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– each file occupies set of contiguous blocks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Best performance in most cases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Simple – only starting location (block #) and length (number of blocks) are required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Problems include finding space for file, knowing file size, external fragmentation, need for 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compaction off-line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downtime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 or 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on-line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Sequential-access File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Picture 5" descr=""/>
          <p:cNvPicPr/>
          <p:nvPr/>
        </p:nvPicPr>
        <p:blipFill>
          <a:blip r:embed="rId1"/>
          <a:stretch/>
        </p:blipFill>
        <p:spPr>
          <a:xfrm>
            <a:off x="1103400" y="1962000"/>
            <a:ext cx="7009920" cy="2241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57200" y="72000"/>
            <a:ext cx="8229240" cy="98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Access Methods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179640" y="836640"/>
            <a:ext cx="8784720" cy="5949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3203640"/>
                <a:tab algn="l" pos="40561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Sequential Access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read next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write next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 read after last write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(rewrite)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3203640"/>
                <a:tab algn="l" pos="40561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Direct Access 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file is fixed length </a:t>
            </a:r>
            <a:r>
              <a:rPr b="0" lang="en-US" sz="2400" spc="-1" strike="noStrike">
                <a:solidFill>
                  <a:srgbClr val="0033cc"/>
                </a:solidFill>
                <a:latin typeface="Arial"/>
              </a:rPr>
              <a:t>logical records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read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write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position to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read next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write next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rewrite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= </a:t>
            </a:r>
            <a:r>
              <a:rPr b="0" lang="en-US" sz="2400" spc="-1" strike="noStrike">
                <a:solidFill>
                  <a:srgbClr val="0033cc"/>
                </a:solidFill>
                <a:latin typeface="Arial"/>
              </a:rPr>
              <a:t>relative block number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3203640"/>
                <a:tab algn="l" pos="4056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Relative block numbers allow OS to decide where file should be placed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188640"/>
            <a:ext cx="822924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File Operations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251640" y="1233360"/>
            <a:ext cx="8496720" cy="5291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3000"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File is an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abstract data type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Create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Write 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at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write pointer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Read 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at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read pointer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Reposition within file -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seek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Delete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Truncate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Open(F</a:t>
            </a:r>
            <a:r>
              <a:rPr b="1" i="1" lang="en-US" sz="32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– search the directory structure on disk for entry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1" i="1" lang="en-US" sz="32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 and move the content of entry to memory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Close (F</a:t>
            </a:r>
            <a:r>
              <a:rPr b="1" i="1" lang="en-US" sz="32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– move the content of entry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1" i="1" lang="en-US" sz="32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memory to directory structure on disk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323640" y="116640"/>
            <a:ext cx="8160480" cy="136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Contiguous Allocation of Disk Space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4" name="Picture 5" descr=""/>
          <p:cNvPicPr/>
          <p:nvPr/>
        </p:nvPicPr>
        <p:blipFill>
          <a:blip r:embed="rId1"/>
          <a:stretch/>
        </p:blipFill>
        <p:spPr>
          <a:xfrm>
            <a:off x="1562040" y="1323000"/>
            <a:ext cx="5659560" cy="5130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116640"/>
            <a:ext cx="8229240" cy="100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Extent-Based Systems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323640" y="1196640"/>
            <a:ext cx="8640720" cy="5472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Many newer file systems (i.e., Veritas File System) use a modified contiguous allocation scheme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Extent-based file systems allocate disk blocks in extents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extent</a:t>
            </a:r>
            <a:r>
              <a:rPr b="0" lang="en-US" sz="32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is a contiguous block of disks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Extents are allocated for file allocation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file consists of one or more extents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188640"/>
            <a:ext cx="8229240" cy="93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Allocation Methods - Linked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251640" y="1268640"/>
            <a:ext cx="8640720" cy="540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33cc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33cc"/>
                </a:solidFill>
                <a:latin typeface="Arial"/>
              </a:rPr>
              <a:t>Linked allocation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– each file a linked list of blocks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File ends at nil pointer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 external fragmentation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Each block contains pointer to next block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 compaction, external fragmentation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Free space management system called when new block needed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Improve efficiency by clustering blocks into groups but increases internal fragmentation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Reliability can be a 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Locating a block can take many I/Os and disk seeks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FAT (File Allocation Table) variation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Beginning of volume has table, indexed by block number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Much like a linked list, but faster on disk and cacheable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New block allocation simple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1041480" y="277560"/>
            <a:ext cx="764496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Linked Allocation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0" name="Picture 5" descr=""/>
          <p:cNvPicPr/>
          <p:nvPr/>
        </p:nvPicPr>
        <p:blipFill>
          <a:blip r:embed="rId1"/>
          <a:stretch/>
        </p:blipFill>
        <p:spPr>
          <a:xfrm>
            <a:off x="1695600" y="1019160"/>
            <a:ext cx="5440680" cy="5100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Allocation Methods - Indexed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251640" y="1124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33cc"/>
                </a:solidFill>
                <a:latin typeface="Arial"/>
              </a:rPr>
              <a:t>Indexed allocation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file has its own </a:t>
            </a:r>
            <a:r>
              <a:rPr b="1" lang="en-US" sz="2400" spc="-1" strike="noStrike">
                <a:solidFill>
                  <a:srgbClr val="0033cc"/>
                </a:solidFill>
                <a:latin typeface="Arial"/>
              </a:rPr>
              <a:t>index bloc</a:t>
            </a:r>
            <a:r>
              <a:rPr b="1" lang="en-US" sz="2400" spc="-1" strike="noStrike">
                <a:solidFill>
                  <a:srgbClr val="3366ff"/>
                </a:solidFill>
                <a:latin typeface="Arial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(s) of pointers to its data blocks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Logical view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2860560" y="2828880"/>
            <a:ext cx="606240" cy="331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4"/>
          <p:cNvSpPr/>
          <p:nvPr/>
        </p:nvSpPr>
        <p:spPr>
          <a:xfrm>
            <a:off x="2860560" y="3153960"/>
            <a:ext cx="606240" cy="331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5"/>
          <p:cNvSpPr/>
          <p:nvPr/>
        </p:nvSpPr>
        <p:spPr>
          <a:xfrm>
            <a:off x="2860560" y="3480120"/>
            <a:ext cx="606240" cy="3304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6"/>
          <p:cNvSpPr/>
          <p:nvPr/>
        </p:nvSpPr>
        <p:spPr>
          <a:xfrm>
            <a:off x="2860560" y="3805200"/>
            <a:ext cx="606240" cy="331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7"/>
          <p:cNvSpPr/>
          <p:nvPr/>
        </p:nvSpPr>
        <p:spPr>
          <a:xfrm>
            <a:off x="2860560" y="4130280"/>
            <a:ext cx="606240" cy="331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8"/>
          <p:cNvSpPr/>
          <p:nvPr/>
        </p:nvSpPr>
        <p:spPr>
          <a:xfrm>
            <a:off x="4419720" y="2843280"/>
            <a:ext cx="201960" cy="172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9"/>
          <p:cNvSpPr/>
          <p:nvPr/>
        </p:nvSpPr>
        <p:spPr>
          <a:xfrm>
            <a:off x="4419720" y="3211200"/>
            <a:ext cx="201960" cy="1735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0"/>
          <p:cNvSpPr/>
          <p:nvPr/>
        </p:nvSpPr>
        <p:spPr>
          <a:xfrm>
            <a:off x="4419720" y="3580200"/>
            <a:ext cx="201960" cy="172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1"/>
          <p:cNvSpPr/>
          <p:nvPr/>
        </p:nvSpPr>
        <p:spPr>
          <a:xfrm>
            <a:off x="4419720" y="3948120"/>
            <a:ext cx="201960" cy="172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2"/>
          <p:cNvSpPr/>
          <p:nvPr/>
        </p:nvSpPr>
        <p:spPr>
          <a:xfrm>
            <a:off x="4419720" y="4287600"/>
            <a:ext cx="201960" cy="1735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13"/>
          <p:cNvSpPr/>
          <p:nvPr/>
        </p:nvSpPr>
        <p:spPr>
          <a:xfrm>
            <a:off x="3485880" y="2930040"/>
            <a:ext cx="924120" cy="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14"/>
          <p:cNvSpPr/>
          <p:nvPr/>
        </p:nvSpPr>
        <p:spPr>
          <a:xfrm>
            <a:off x="3470040" y="3299040"/>
            <a:ext cx="924120" cy="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15"/>
          <p:cNvSpPr/>
          <p:nvPr/>
        </p:nvSpPr>
        <p:spPr>
          <a:xfrm>
            <a:off x="3478680" y="3671640"/>
            <a:ext cx="923760" cy="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16"/>
          <p:cNvSpPr/>
          <p:nvPr/>
        </p:nvSpPr>
        <p:spPr>
          <a:xfrm>
            <a:off x="3481560" y="4025160"/>
            <a:ext cx="924120" cy="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17"/>
          <p:cNvSpPr/>
          <p:nvPr/>
        </p:nvSpPr>
        <p:spPr>
          <a:xfrm>
            <a:off x="3456360" y="4370760"/>
            <a:ext cx="923760" cy="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8"/>
          <p:cNvSpPr/>
          <p:nvPr/>
        </p:nvSpPr>
        <p:spPr>
          <a:xfrm>
            <a:off x="2996640" y="4565160"/>
            <a:ext cx="128592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index table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395640" y="188640"/>
            <a:ext cx="8229240" cy="100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Example of Indexed Allocation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Picture 4" descr="11"/>
          <p:cNvPicPr/>
          <p:nvPr/>
        </p:nvPicPr>
        <p:blipFill>
          <a:blip r:embed="rId1"/>
          <a:stretch/>
        </p:blipFill>
        <p:spPr>
          <a:xfrm>
            <a:off x="1193760" y="975240"/>
            <a:ext cx="6154920" cy="5402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992880" y="277560"/>
            <a:ext cx="769356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Indexed Allocation (Cont.)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179640" y="836640"/>
            <a:ext cx="8640720" cy="5688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Need index table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Random access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Dynamic access without external fragmentation, but have overhead of index block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Mapping from logical to physical in a file of maximum size of 256K bytes and block size of 512 bytes.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 need only 1 block for index table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457200" y="188640"/>
            <a:ext cx="822924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c00000"/>
                </a:solidFill>
                <a:latin typeface="Arial"/>
              </a:rPr>
              <a:t>Multilevel Index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179640" y="1124640"/>
            <a:ext cx="8712720" cy="5616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6000"/>
          </a:bodyPr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A variant of linked representation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Uses a first-level index block to point to a set of second-level index blocks, which in turn point to the file blocks.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To access a block, the operating system uses the first-level index to find a second-level index block and then uses that block to find the desired data block.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Approach could be continued to a third or fourth level, depending on the desired maximum file size.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With 4,096-byte blocks, we could store 1,024 four-byte pointers in an index block.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Two levels of indexes allow 1,048,576 data blocks and a file size of up to 4 GB.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828720" y="116640"/>
            <a:ext cx="822924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Combined Scheme:  UNIX UFS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(4K bytes per block, 32-bit addresses)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Picture 5" descr=""/>
          <p:cNvPicPr/>
          <p:nvPr/>
        </p:nvPicPr>
        <p:blipFill>
          <a:blip r:embed="rId1"/>
          <a:stretch/>
        </p:blipFill>
        <p:spPr>
          <a:xfrm>
            <a:off x="1247760" y="1101240"/>
            <a:ext cx="6580440" cy="4942080"/>
          </a:xfrm>
          <a:prstGeom prst="rect">
            <a:avLst/>
          </a:prstGeom>
          <a:ln w="9525">
            <a:noFill/>
          </a:ln>
        </p:spPr>
      </p:pic>
      <p:sp>
        <p:nvSpPr>
          <p:cNvPr id="377" name="CustomShape 2"/>
          <p:cNvSpPr/>
          <p:nvPr/>
        </p:nvSpPr>
        <p:spPr>
          <a:xfrm>
            <a:off x="6577560" y="1243080"/>
            <a:ext cx="1515240" cy="1737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Note: More index blocks than can be addressed with 32-bit file pointer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 flipV="1">
            <a:off x="933840" y="5804280"/>
            <a:ext cx="133380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225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4"/>
          <p:cNvSpPr/>
          <p:nvPr/>
        </p:nvSpPr>
        <p:spPr>
          <a:xfrm>
            <a:off x="257760" y="6309360"/>
            <a:ext cx="1351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Arial"/>
              </a:rPr>
              <a:t>Unix Inode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467640" y="198360"/>
            <a:ext cx="8218800" cy="853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Directory Implementation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179640" y="1154160"/>
            <a:ext cx="8784720" cy="5514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Linear list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of file names with pointer to the data blocks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Simple to program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Time-consuming to execute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Linear search time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Could keep ordered alphabetically via linked list or use B+ tree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Hash Table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linear list with hash data structure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Decreases directory search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Collisions</a:t>
            </a:r>
            <a:r>
              <a:rPr b="0" lang="en-US" sz="24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– situations where two file names hash to the same location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Only good if entries are fixed size, or use chained-overflow 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Open Files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323640" y="1233360"/>
            <a:ext cx="8496720" cy="5291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Several pieces of data are needed to manage open files: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Open-file table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tracks open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File pointer:  pointer to last read/write location, per process that has the file open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File-open count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counter of number of times a file is open – to allow removal of data from open-file table when last processes closes 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Disk location of the file: cache of data access information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Access rights: per-process access mode information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446760" y="260640"/>
            <a:ext cx="822924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2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Operations Performed on Directory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467640" y="1268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Search for a file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Create a file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Delete a file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List a directory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Rename a file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Traverse the file system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251640" y="116640"/>
            <a:ext cx="8544600" cy="151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Organize the Directory (Logically) to Obtain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179640" y="1772640"/>
            <a:ext cx="8784720" cy="4824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Efficiency – locating a file quickly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Naming – convenient to users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Two users can have same name for different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same file can have several different names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Grouping – logical grouping of files by properties, (e.g., all Java programs, all games, …)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Single-Level Directory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323640" y="1482840"/>
            <a:ext cx="7477200" cy="5616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single directory for all users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467640" y="4293000"/>
            <a:ext cx="7698960" cy="1944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Naming problem</a:t>
            </a:r>
            <a:br/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Grouping problem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89" name="Picture 7" descr=""/>
          <p:cNvPicPr/>
          <p:nvPr/>
        </p:nvPicPr>
        <p:blipFill>
          <a:blip r:embed="rId1"/>
          <a:stretch/>
        </p:blipFill>
        <p:spPr>
          <a:xfrm>
            <a:off x="1219320" y="2100240"/>
            <a:ext cx="7076880" cy="1722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457200" y="188640"/>
            <a:ext cx="8229240" cy="93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Two-Level Directory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806400" y="1233360"/>
            <a:ext cx="7868880" cy="555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Separate directory for each user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798480" y="4575240"/>
            <a:ext cx="7002000" cy="1409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Path name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Can have the same file name for different user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Efficient searching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 grouping capability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3" name="Picture 8" descr=""/>
          <p:cNvPicPr/>
          <p:nvPr/>
        </p:nvPicPr>
        <p:blipFill>
          <a:blip r:embed="rId1"/>
          <a:stretch/>
        </p:blipFill>
        <p:spPr>
          <a:xfrm>
            <a:off x="1182600" y="1887480"/>
            <a:ext cx="7102080" cy="2422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457200" y="188640"/>
            <a:ext cx="8229240" cy="99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Tree-Structured Directories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5" name="Picture 6" descr=""/>
          <p:cNvPicPr/>
          <p:nvPr/>
        </p:nvPicPr>
        <p:blipFill>
          <a:blip r:embed="rId1"/>
          <a:stretch/>
        </p:blipFill>
        <p:spPr>
          <a:xfrm>
            <a:off x="1270080" y="1386000"/>
            <a:ext cx="7305480" cy="46508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467640" y="116640"/>
            <a:ext cx="822924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Acyclic-Graph Directories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467640" y="980640"/>
            <a:ext cx="7029000" cy="522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31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Have shared subdirectories and files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8" name="Picture 7" descr="10"/>
          <p:cNvPicPr/>
          <p:nvPr/>
        </p:nvPicPr>
        <p:blipFill>
          <a:blip r:embed="rId1"/>
          <a:stretch/>
        </p:blipFill>
        <p:spPr>
          <a:xfrm>
            <a:off x="539640" y="1556640"/>
            <a:ext cx="8136720" cy="5112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457200" y="116640"/>
            <a:ext cx="822924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Acyclic-Graph Directories (Cont.)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179640" y="1052640"/>
            <a:ext cx="8712720" cy="5544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Two different names (aliasing)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1" i="1" lang="en-US" sz="2800" spc="-1" strike="noStrike">
                <a:solidFill>
                  <a:srgbClr val="000000"/>
                </a:solidFill>
                <a:latin typeface="Arial"/>
              </a:rPr>
              <a:t>dict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deletes </a:t>
            </a:r>
            <a:r>
              <a:rPr b="1" i="1" lang="en-US" sz="2800" spc="-1" strike="noStrike">
                <a:solidFill>
                  <a:srgbClr val="000000"/>
                </a:solidFill>
                <a:latin typeface="Arial"/>
              </a:rPr>
              <a:t>list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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dangling pointer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Solutions: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Backpointers, so we can delete all pointers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Variable size records a 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Backpointers using a daisy chain organization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Entry-hold-count solution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New directory entry type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3366ff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Link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another name (pointer) to an existing file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3366ff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Resolve the link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– follow pointer to locate the file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1030320" y="277920"/>
            <a:ext cx="765612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General Graph Directory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2" name="Picture 6" descr="10"/>
          <p:cNvPicPr/>
          <p:nvPr/>
        </p:nvPicPr>
        <p:blipFill>
          <a:blip r:embed="rId1"/>
          <a:stretch/>
        </p:blipFill>
        <p:spPr>
          <a:xfrm>
            <a:off x="816120" y="1260360"/>
            <a:ext cx="7235640" cy="4285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979560" y="277920"/>
            <a:ext cx="770688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2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General Graph Directory (Cont.)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251640" y="1052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How do we guarantee no cycles?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Allow only links to file not subdirectories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Garbage collection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Every time a new link is added use a cycle detection algorithm to determine whether it is OK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To keep track of free disk space, the system maintains a free-space list.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The free-space list records all free device blocks—those not allocated to some file or directory.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To create a file, we search the free-space list for the required amount of space and allocate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Free-Space Management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Open File Locking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323640" y="1233360"/>
            <a:ext cx="8568720" cy="5435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Provided by some operating systems and file systems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Similar to reader-writer locks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Shared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lock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similar to reader lock – several processes can acquire concurrently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Exclusive lock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similar to writer lock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Mediates access to a file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Mandatory or advisory: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Mandatory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access is denied depending on locks held and requested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Advisory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processes can find status of locks and decide what to do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395640" y="144000"/>
            <a:ext cx="8229240" cy="90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c00000"/>
                </a:solidFill>
                <a:latin typeface="Arial"/>
              </a:rPr>
              <a:t>Bit Vector Scheme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251640" y="980640"/>
            <a:ext cx="8712720" cy="5616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Implemented as a bitmap or bit vector.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Each block is represented by 1 bit.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If the block is free, the bit is 1; if the block is allocated, the bit is 0.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For example, consider a disk where blocks 2, 3, 4, 5, 8, 9, 10, 11, 12, 13, 17, 18, 25, 26, and 27 are free and the rest of the blocks are allocated.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The free-space bitmap would be  001111001111110001100000011100000 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457200" y="116640"/>
            <a:ext cx="8229240" cy="93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c00000"/>
                </a:solidFill>
                <a:latin typeface="Arial"/>
              </a:rPr>
              <a:t>Bit Vector Scheme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179640" y="908640"/>
            <a:ext cx="8784720" cy="576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1000"/>
          </a:bodyPr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Main advantage of this approach is its relative simplicity and its efficiency in finding the first free block or </a:t>
            </a:r>
            <a:r>
              <a:rPr b="0" i="1" lang="en-IN" sz="3200" spc="-1" strike="noStrike">
                <a:solidFill>
                  <a:srgbClr val="000000"/>
                </a:solidFill>
                <a:latin typeface="Arial"/>
              </a:rPr>
              <a:t>n consecutive free blocks on the disk.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CPU may have supply bit-manipulation instructions that can be used effectively for that purpose.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For finding the first free block on a system sequentially check each word in the bitmap to see whether that value is not 0, since a 0-valued word contains only 0 bits and represents a set of allocated blocks.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The first non-0 word is scanned for the first 1 bit, which is the location of the first free block.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323640" y="1268640"/>
            <a:ext cx="8496720" cy="3096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Bit vector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or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bit map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i="1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blocks)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Block number = (number of bits per word) x (number of 0-value words) + offset of first 1 bit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CPUs have instructions to return offset within word of first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“1” bit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1289160" y="5832360"/>
            <a:ext cx="7029000" cy="44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TextShape 3"/>
          <p:cNvSpPr txBox="1"/>
          <p:nvPr/>
        </p:nvSpPr>
        <p:spPr>
          <a:xfrm>
            <a:off x="457200" y="116640"/>
            <a:ext cx="822924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c00000"/>
                </a:solidFill>
                <a:latin typeface="Arial"/>
              </a:rPr>
              <a:t>Bit Vector Scheme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467640" y="214200"/>
            <a:ext cx="8352720" cy="76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Free-Space Management (Cont.)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323640" y="1628640"/>
            <a:ext cx="8712720" cy="453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Bit map requires extra space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Easy to get contiguous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611640" y="182520"/>
            <a:ext cx="8074800" cy="72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Linked Free Space List on Disk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7" name="Picture 4" descr="11"/>
          <p:cNvPicPr/>
          <p:nvPr/>
        </p:nvPicPr>
        <p:blipFill>
          <a:blip r:embed="rId1"/>
          <a:stretch/>
        </p:blipFill>
        <p:spPr>
          <a:xfrm>
            <a:off x="4716000" y="1484640"/>
            <a:ext cx="4320000" cy="5112360"/>
          </a:xfrm>
          <a:prstGeom prst="rect">
            <a:avLst/>
          </a:prstGeom>
          <a:ln w="9525">
            <a:noFill/>
          </a:ln>
        </p:spPr>
      </p:pic>
      <p:sp>
        <p:nvSpPr>
          <p:cNvPr id="418" name="CustomShape 2"/>
          <p:cNvSpPr/>
          <p:nvPr/>
        </p:nvSpPr>
        <p:spPr>
          <a:xfrm>
            <a:off x="179640" y="1196640"/>
            <a:ext cx="4392000" cy="453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64080" rIns="64080" tIns="32040" bIns="32040">
            <a:noAutofit/>
          </a:bodyPr>
          <a:p>
            <a:pPr marL="488880" indent="-488520">
              <a:lnSpc>
                <a:spcPct val="9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800" spc="-1" strike="noStrike">
              <a:latin typeface="Arial"/>
            </a:endParaRPr>
          </a:p>
          <a:p>
            <a:pPr marL="488880" indent="-488520" algn="just">
              <a:lnSpc>
                <a:spcPct val="90000"/>
              </a:lnSpc>
              <a:spcBef>
                <a:spcPts val="981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187488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Linked list (free list)</a:t>
            </a:r>
            <a:endParaRPr b="0" lang="en-US" sz="2800" spc="-1" strike="noStrike">
              <a:latin typeface="Arial"/>
            </a:endParaRPr>
          </a:p>
          <a:p>
            <a:pPr lvl="1" marL="895320" indent="-352080" algn="just">
              <a:lnSpc>
                <a:spcPct val="90000"/>
              </a:lnSpc>
              <a:spcBef>
                <a:spcPts val="839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748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Cannot get contiguous space easily</a:t>
            </a:r>
            <a:endParaRPr b="0" lang="en-US" sz="2400" spc="-1" strike="noStrike">
              <a:latin typeface="Arial"/>
            </a:endParaRPr>
          </a:p>
          <a:p>
            <a:pPr lvl="1" marL="895320" indent="-352080" algn="just">
              <a:lnSpc>
                <a:spcPct val="90000"/>
              </a:lnSpc>
              <a:spcBef>
                <a:spcPts val="839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748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 waste of space</a:t>
            </a:r>
            <a:endParaRPr b="0" lang="en-US" sz="2400" spc="-1" strike="noStrike">
              <a:latin typeface="Arial"/>
            </a:endParaRPr>
          </a:p>
          <a:p>
            <a:pPr lvl="1" marL="895320" indent="-352080" algn="just">
              <a:lnSpc>
                <a:spcPct val="90000"/>
              </a:lnSpc>
              <a:spcBef>
                <a:spcPts val="839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748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 need to traverse the entire list (if # free blocks recorded)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6"/>
              </a:spcBef>
              <a:tabLst>
                <a:tab algn="l" pos="187488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467640" y="11664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1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Free-Space Management (Cont.)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323640" y="1052640"/>
            <a:ext cx="8568720" cy="5616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Grouping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Modify linked list to store address of next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n-1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free blocks in first free block, plus a pointer to next block that contains free-block-pointers (like this one)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13111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Counting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Because space is frequently contiguously used and freed,  with contiguous-allocation allocation, extents, or clustering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address of first free block and count of following free blocks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Free space list then has entries containing addresses and counts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630360" y="182520"/>
            <a:ext cx="8229240" cy="869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Free-Space Management (Cont.)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179640" y="1108080"/>
            <a:ext cx="8712720" cy="5632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0000"/>
          </a:bodyPr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Space Maps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Used in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ZFS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Consider meta-data I/O on very large file systems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Full data structures like bit maps couldn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’t fit in memory -&gt; thousands of I/Os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Divides device space into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metaslab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units and manages metaslabs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Given volume can contain hundreds of metaslabs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Each metaslab has associated space map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But records to log file rather than file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Log of all block activity, in time order, in counting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Metaslab activity -&gt; load space map into memory in balanced-tree structure, indexed  by offset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Replay log into that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Combine contiguous free blocks into single entry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539640" y="166680"/>
            <a:ext cx="8146800" cy="88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Efficiency and Performance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179640" y="1233360"/>
            <a:ext cx="8784720" cy="453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Efficiency dependent on: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Disk allocation and directory algorithms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Types of data kept in file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’s directory entry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Pre-allocation or as-needed allocation of metadata structures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Fixed-size or varying-size data structures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868320" y="277920"/>
            <a:ext cx="781812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File Types – Name, Extension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Picture 4" descr=""/>
          <p:cNvPicPr/>
          <p:nvPr/>
        </p:nvPicPr>
        <p:blipFill>
          <a:blip r:embed="rId1"/>
          <a:srcRect l="15715" t="1186" r="15715" b="1186"/>
          <a:stretch/>
        </p:blipFill>
        <p:spPr>
          <a:xfrm>
            <a:off x="2209680" y="1251000"/>
            <a:ext cx="4654080" cy="4970160"/>
          </a:xfrm>
          <a:prstGeom prst="rect">
            <a:avLst/>
          </a:prstGeom>
          <a:ln w="38100">
            <a:solidFill>
              <a:schemeClr val="tx1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909720" y="277920"/>
            <a:ext cx="777672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File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251640" y="1233360"/>
            <a:ext cx="8712720" cy="5363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5000"/>
          </a:bodyPr>
          <a:p>
            <a:pPr marL="343080" indent="-342720" algn="just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None - sequence of words, bytes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Simple record structure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Lines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Fixed length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Variable length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Complex Structures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Formatted document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Relocatable load file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Can simulate last two with first method by inserting appropriate control characters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Who decides: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Operating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Application>LibreOffice/7.0.5.2$Windows_X86_64 LibreOffice_project/64390860c6cd0aca4beafafcfd84613dd9dfb63a</Application>
  <AppVersion>15.0000</AppVersion>
  <Words>3731</Words>
  <Paragraphs>523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2019-04-11T02:48:39Z</dcterms:created>
  <dc:creator>MAYANK</dc:creator>
  <dc:description/>
  <dc:language>en-US</dc:language>
  <cp:lastModifiedBy/>
  <dcterms:modified xsi:type="dcterms:W3CDTF">2021-04-30T10:11:54Z</dcterms:modified>
  <cp:revision>4</cp:revision>
  <dc:subject/>
  <dc:title>File-System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53</vt:i4>
  </property>
  <property fmtid="{D5CDD505-2E9C-101B-9397-08002B2CF9AE}" pid="3" name="PresentationFormat">
    <vt:lpwstr>On-screen Show (4:3)</vt:lpwstr>
  </property>
  <property fmtid="{D5CDD505-2E9C-101B-9397-08002B2CF9AE}" pid="4" name="Slides">
    <vt:i4>77</vt:i4>
  </property>
</Properties>
</file>