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406" r:id="rId3"/>
    <p:sldId id="407" r:id="rId4"/>
    <p:sldId id="408" r:id="rId5"/>
    <p:sldId id="358" r:id="rId6"/>
    <p:sldId id="359" r:id="rId7"/>
    <p:sldId id="272" r:id="rId8"/>
    <p:sldId id="273" r:id="rId9"/>
    <p:sldId id="276" r:id="rId10"/>
    <p:sldId id="277" r:id="rId11"/>
    <p:sldId id="412" r:id="rId12"/>
    <p:sldId id="274" r:id="rId13"/>
    <p:sldId id="275" r:id="rId14"/>
    <p:sldId id="278" r:id="rId15"/>
    <p:sldId id="279" r:id="rId16"/>
    <p:sldId id="280" r:id="rId17"/>
    <p:sldId id="385" r:id="rId18"/>
    <p:sldId id="281" r:id="rId19"/>
    <p:sldId id="386" r:id="rId20"/>
    <p:sldId id="282" r:id="rId21"/>
    <p:sldId id="387" r:id="rId22"/>
    <p:sldId id="388" r:id="rId23"/>
    <p:sldId id="283" r:id="rId24"/>
    <p:sldId id="409" r:id="rId25"/>
    <p:sldId id="410" r:id="rId26"/>
    <p:sldId id="389" r:id="rId27"/>
    <p:sldId id="284" r:id="rId28"/>
    <p:sldId id="285" r:id="rId29"/>
    <p:sldId id="286" r:id="rId30"/>
    <p:sldId id="390" r:id="rId31"/>
    <p:sldId id="287" r:id="rId32"/>
    <p:sldId id="288" r:id="rId33"/>
    <p:sldId id="289" r:id="rId34"/>
    <p:sldId id="391" r:id="rId35"/>
    <p:sldId id="394" r:id="rId36"/>
    <p:sldId id="392" r:id="rId37"/>
    <p:sldId id="393" r:id="rId38"/>
    <p:sldId id="290" r:id="rId39"/>
    <p:sldId id="413" r:id="rId40"/>
    <p:sldId id="291" r:id="rId41"/>
    <p:sldId id="292" r:id="rId42"/>
    <p:sldId id="414" r:id="rId43"/>
    <p:sldId id="403" r:id="rId44"/>
    <p:sldId id="293" r:id="rId45"/>
    <p:sldId id="395" r:id="rId46"/>
    <p:sldId id="294" r:id="rId47"/>
    <p:sldId id="404" r:id="rId48"/>
    <p:sldId id="295" r:id="rId49"/>
    <p:sldId id="411" r:id="rId50"/>
    <p:sldId id="296" r:id="rId51"/>
    <p:sldId id="40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96" r:id="rId66"/>
    <p:sldId id="397" r:id="rId67"/>
    <p:sldId id="398" r:id="rId68"/>
    <p:sldId id="310" r:id="rId69"/>
    <p:sldId id="399" r:id="rId70"/>
    <p:sldId id="311" r:id="rId71"/>
    <p:sldId id="312" r:id="rId72"/>
    <p:sldId id="400" r:id="rId73"/>
    <p:sldId id="401" r:id="rId74"/>
    <p:sldId id="402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F94"/>
    <a:srgbClr val="0B28A1"/>
    <a:srgbClr val="0C16E2"/>
    <a:srgbClr val="0B3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660"/>
  </p:normalViewPr>
  <p:slideViewPr>
    <p:cSldViewPr>
      <p:cViewPr varScale="1">
        <p:scale>
          <a:sx n="81" d="100"/>
          <a:sy n="81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5547F-07FA-4FAC-B377-FF24CA7C8812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5D0E1-9E97-48CB-BB72-BB9133D4EB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56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2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1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4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7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78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3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64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1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4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69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64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91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90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55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9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47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19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9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9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26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88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49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92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00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32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07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44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84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77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5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69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710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5D0E1-9E97-48CB-BB72-BB9133D4EBB3}" type="slidenum">
              <a:rPr lang="en-IN" smtClean="0"/>
              <a:pPr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56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017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9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402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2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2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8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5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1336-1D9A-4EB2-95E9-4973BBF5FB89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75FA-6CFB-414C-8E5D-20751C71911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Processes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23529" y="1350963"/>
            <a:ext cx="8820472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3200" dirty="0">
                <a:latin typeface="Arial" charset="0"/>
              </a:rPr>
              <a:t>Events which cause process termination:</a:t>
            </a:r>
          </a:p>
          <a:p>
            <a:pPr marL="361950" indent="-361950" algn="l">
              <a:spcBef>
                <a:spcPct val="20000"/>
              </a:spcBef>
              <a:buClr>
                <a:srgbClr val="080F94"/>
              </a:buClr>
              <a:buFontTx/>
              <a:buChar char="•"/>
            </a:pPr>
            <a:r>
              <a:rPr lang="en-US" sz="2800" dirty="0" smtClean="0">
                <a:latin typeface="Arial" charset="0"/>
              </a:rPr>
              <a:t>Normal </a:t>
            </a:r>
            <a:r>
              <a:rPr lang="en-US" sz="2800" dirty="0">
                <a:latin typeface="Arial" charset="0"/>
              </a:rPr>
              <a:t>exit (voluntary).</a:t>
            </a:r>
          </a:p>
          <a:p>
            <a:pPr marL="361950" indent="-361950" algn="l">
              <a:spcBef>
                <a:spcPct val="20000"/>
              </a:spcBef>
              <a:buClr>
                <a:srgbClr val="080F94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Error exit (voluntary).</a:t>
            </a:r>
          </a:p>
          <a:p>
            <a:pPr marL="361950" indent="-361950" algn="l">
              <a:spcBef>
                <a:spcPct val="20000"/>
              </a:spcBef>
              <a:buClr>
                <a:srgbClr val="080F94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Fatal error (involuntary).</a:t>
            </a:r>
          </a:p>
          <a:p>
            <a:pPr marL="361950" indent="-361950" algn="l">
              <a:spcBef>
                <a:spcPct val="20000"/>
              </a:spcBef>
              <a:buClr>
                <a:srgbClr val="080F94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Killed by another process (involuntary).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" charset="0"/>
              </a:rPr>
              <a:t>Process Termination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3565" y="1196752"/>
            <a:ext cx="463867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005064"/>
            <a:ext cx="49685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Tracing Process State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3" y="136525"/>
            <a:ext cx="8147248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5688632" cy="583264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Monotype Sorts" pitchFamily="-84" charset="2"/>
              <a:buNone/>
            </a:pPr>
            <a:r>
              <a:rPr lang="en-US" altLang="en-US" b="1" u="sng" dirty="0" smtClean="0">
                <a:solidFill>
                  <a:srgbClr val="0C16E2"/>
                </a:solidFill>
              </a:rPr>
              <a:t>Information associated with each process </a:t>
            </a:r>
          </a:p>
          <a:p>
            <a:pPr algn="just">
              <a:buFont typeface="Monotype Sorts" pitchFamily="-84" charset="2"/>
              <a:buNone/>
            </a:pPr>
            <a:r>
              <a:rPr lang="en-US" altLang="en-US" dirty="0" smtClean="0"/>
              <a:t>(also called </a:t>
            </a:r>
            <a:r>
              <a:rPr lang="en-US" altLang="en-US" b="1" dirty="0" smtClean="0">
                <a:solidFill>
                  <a:srgbClr val="0B28A1"/>
                </a:solidFill>
              </a:rPr>
              <a:t>task control block</a:t>
            </a:r>
            <a:r>
              <a:rPr lang="en-US" altLang="en-US" dirty="0" smtClean="0"/>
              <a:t>)</a:t>
            </a:r>
          </a:p>
          <a:p>
            <a:pPr algn="just"/>
            <a:r>
              <a:rPr lang="en-US" altLang="en-US" dirty="0" smtClean="0"/>
              <a:t>Process state – running, waiting, etc</a:t>
            </a:r>
          </a:p>
          <a:p>
            <a:pPr algn="just"/>
            <a:r>
              <a:rPr lang="en-US" altLang="en-US" dirty="0" smtClean="0"/>
              <a:t>Program counter – location of instruction to next execute</a:t>
            </a:r>
          </a:p>
          <a:p>
            <a:pPr algn="just"/>
            <a:r>
              <a:rPr lang="en-US" altLang="en-US" dirty="0" smtClean="0"/>
              <a:t>CPU registers – contents of all process-centric registers</a:t>
            </a:r>
          </a:p>
          <a:p>
            <a:pPr algn="just"/>
            <a:r>
              <a:rPr lang="en-US" altLang="en-US" dirty="0" smtClean="0"/>
              <a:t>CPU scheduling information- priorities, scheduling queue pointers</a:t>
            </a:r>
          </a:p>
          <a:p>
            <a:pPr algn="just"/>
            <a:r>
              <a:rPr lang="en-US" altLang="en-US" dirty="0" smtClean="0"/>
              <a:t>Memory-management information – memory allocated to the process</a:t>
            </a:r>
          </a:p>
          <a:p>
            <a:pPr algn="just"/>
            <a:r>
              <a:rPr lang="en-US" altLang="en-US" dirty="0" smtClean="0"/>
              <a:t>Accounting information – CPU used, clock time elapsed since start, time limits</a:t>
            </a:r>
          </a:p>
          <a:p>
            <a:pPr algn="just"/>
            <a:r>
              <a:rPr lang="en-US" altLang="en-US" dirty="0" smtClean="0"/>
              <a:t>I/O status information – I/O devices allocated to process, list of open files</a:t>
            </a:r>
          </a:p>
          <a:p>
            <a:pPr algn="just"/>
            <a:endParaRPr lang="en-US" altLang="en-US" dirty="0" smtClean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892" y="1393825"/>
            <a:ext cx="2795588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13681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577144" cy="508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36525"/>
            <a:ext cx="8075240" cy="8442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93788"/>
            <a:ext cx="8352928" cy="5503564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So far, process has a single thread of execution</a:t>
            </a:r>
          </a:p>
          <a:p>
            <a:pPr algn="just"/>
            <a:r>
              <a:rPr lang="en-US" altLang="en-US" dirty="0" smtClean="0"/>
              <a:t>Consider having multiple program counters per process</a:t>
            </a:r>
          </a:p>
          <a:p>
            <a:pPr lvl="1" algn="just"/>
            <a:r>
              <a:rPr lang="en-US" altLang="en-US" dirty="0" smtClean="0"/>
              <a:t>Multiple locations can execute at once</a:t>
            </a:r>
          </a:p>
          <a:p>
            <a:pPr lvl="2" algn="just"/>
            <a:r>
              <a:rPr lang="en-US" altLang="en-US" dirty="0" smtClean="0"/>
              <a:t>Need Multiple threads of control -&gt; </a:t>
            </a:r>
            <a:r>
              <a:rPr lang="en-US" altLang="en-US" dirty="0" smtClean="0">
                <a:solidFill>
                  <a:srgbClr val="0B28A1"/>
                </a:solidFill>
              </a:rPr>
              <a:t>Use </a:t>
            </a:r>
            <a:r>
              <a:rPr lang="en-US" altLang="en-US" b="1" dirty="0" smtClean="0">
                <a:solidFill>
                  <a:srgbClr val="0B28A1"/>
                </a:solidFill>
              </a:rPr>
              <a:t>threads</a:t>
            </a:r>
          </a:p>
          <a:p>
            <a:pPr algn="just"/>
            <a:r>
              <a:rPr lang="en-US" altLang="en-US" dirty="0" smtClean="0"/>
              <a:t>Must then have storage for thread details, multiple program counters in PCB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3312367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800" dirty="0" smtClean="0"/>
              <a:t>Represented by the C structure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*parent; 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/* this process</a:t>
            </a:r>
            <a:r>
              <a:rPr lang="ja-JP" altLang="en-US" sz="1800" b="1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800" b="1" dirty="0" smtClean="0">
                <a:latin typeface="Courier New" pitchFamily="49" charset="0"/>
                <a:cs typeface="Courier New" pitchFamily="49" charset="0"/>
              </a:rPr>
              <a:t>s parent */ 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b="1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> children; </a:t>
            </a:r>
            <a:r>
              <a:rPr lang="en-US" altLang="ja-JP" sz="1800" b="1" dirty="0" smtClean="0">
                <a:latin typeface="Courier New" pitchFamily="49" charset="0"/>
                <a:cs typeface="Courier New" pitchFamily="49" charset="0"/>
              </a:rPr>
              <a:t>/* this process</a:t>
            </a:r>
            <a:r>
              <a:rPr lang="ja-JP" altLang="en-US" sz="1800" b="1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800" b="1" dirty="0" smtClean="0">
                <a:latin typeface="Courier New" pitchFamily="49" charset="0"/>
                <a:cs typeface="Courier New" pitchFamily="49" charset="0"/>
              </a:rPr>
              <a:t>s children */ 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b="1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> *files; /* list of open files */ </a:t>
            </a:r>
            <a:b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b="1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> *mm; </a:t>
            </a:r>
            <a:r>
              <a:rPr lang="en-US" altLang="ja-JP" sz="1800" b="1" dirty="0" smtClean="0">
                <a:latin typeface="Courier New" pitchFamily="49" charset="0"/>
                <a:cs typeface="Courier New" pitchFamily="49" charset="0"/>
              </a:rPr>
              <a:t>/* address space of this process */</a:t>
            </a:r>
            <a:endParaRPr lang="en-US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365104"/>
            <a:ext cx="626469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36525"/>
            <a:ext cx="8075240" cy="7721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68951" cy="5544616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dirty="0" smtClean="0"/>
              <a:t>Maximize CPU use, quickly switch processes onto CPU for time sharing</a:t>
            </a:r>
          </a:p>
          <a:p>
            <a:pPr algn="just"/>
            <a:r>
              <a:rPr lang="en-US" altLang="en-US" b="1" dirty="0" smtClean="0">
                <a:solidFill>
                  <a:srgbClr val="0C16E2"/>
                </a:solidFill>
              </a:rPr>
              <a:t>Process scheduler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selects among available processes for next execution on CPU</a:t>
            </a:r>
          </a:p>
          <a:p>
            <a:pPr algn="just"/>
            <a:r>
              <a:rPr lang="en-US" altLang="en-US" dirty="0" smtClean="0"/>
              <a:t>Maintains </a:t>
            </a:r>
            <a:r>
              <a:rPr lang="en-US" altLang="en-US" b="1" dirty="0" smtClean="0">
                <a:solidFill>
                  <a:srgbClr val="0C16E2"/>
                </a:solidFill>
              </a:rPr>
              <a:t>scheduling queues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of processes</a:t>
            </a:r>
          </a:p>
          <a:p>
            <a:pPr lvl="1" algn="just"/>
            <a:r>
              <a:rPr lang="en-US" altLang="en-US" b="1" dirty="0" smtClean="0">
                <a:solidFill>
                  <a:srgbClr val="0C16E2"/>
                </a:solidFill>
              </a:rPr>
              <a:t>Job queue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set of all processes in the system</a:t>
            </a:r>
          </a:p>
          <a:p>
            <a:pPr lvl="1" algn="just"/>
            <a:r>
              <a:rPr lang="en-US" altLang="en-US" b="1" dirty="0" smtClean="0">
                <a:solidFill>
                  <a:srgbClr val="0C16E2"/>
                </a:solidFill>
              </a:rPr>
              <a:t>Ready queue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set of all processes residing in main memory, ready and waiting to execute</a:t>
            </a:r>
          </a:p>
          <a:p>
            <a:pPr lvl="1" algn="just"/>
            <a:r>
              <a:rPr lang="en-US" altLang="en-US" b="1" dirty="0" smtClean="0">
                <a:solidFill>
                  <a:srgbClr val="0C16E2"/>
                </a:solidFill>
              </a:rPr>
              <a:t>Device queues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set of processes waiting for an I/O device</a:t>
            </a:r>
          </a:p>
          <a:p>
            <a:pPr lvl="1" algn="just"/>
            <a:r>
              <a:rPr lang="en-US" altLang="en-US" dirty="0" smtClean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Process Scheduling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dirty="0" smtClean="0"/>
              <a:t>The objective of multiprogramming is to have some process running at all times, to maximize CPU utilization.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IN" dirty="0" smtClean="0"/>
              <a:t>The objective of time sharing is to switch the CPU among processes so frequently that users can interact with each program while it is running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dirty="0" smtClean="0"/>
              <a:t>To meet these objectives, the </a:t>
            </a:r>
            <a:r>
              <a:rPr lang="en-IN" b="1" dirty="0" smtClean="0"/>
              <a:t>process scheduler selects </a:t>
            </a:r>
            <a:r>
              <a:rPr lang="en-IN" dirty="0" smtClean="0"/>
              <a:t>an available process (possibly from a set of several available processes) for program execution on the CPU.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IN" dirty="0" smtClean="0"/>
              <a:t>For a single-processor system, there will never be more than one running process.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983538" cy="115212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>
                <a:solidFill>
                  <a:srgbClr val="C00000"/>
                </a:solidFill>
              </a:rPr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8475" y="1504082"/>
            <a:ext cx="582295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After Process is Dispatched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Once the process is allocated the CPU and is executing, one of several events could occur:</a:t>
            </a:r>
          </a:p>
          <a:p>
            <a:pPr algn="just"/>
            <a:r>
              <a:rPr lang="en-IN" dirty="0" smtClean="0"/>
              <a:t>The process could issue an I/O request and then be placed in an I/O queue.</a:t>
            </a:r>
          </a:p>
          <a:p>
            <a:pPr algn="just"/>
            <a:r>
              <a:rPr lang="en-IN" dirty="0" smtClean="0"/>
              <a:t>The process could create a new child process and wait for the child’s termination.</a:t>
            </a:r>
          </a:p>
          <a:p>
            <a:pPr algn="just"/>
            <a:r>
              <a:rPr lang="en-IN" dirty="0" smtClean="0"/>
              <a:t>The process could be removed forcibly from the CPU, as a result of an interrupt, and be put back in the ready queue.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61071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40960" cy="554461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altLang="en-US" sz="2800" dirty="0" smtClean="0"/>
              <a:t>An operating system executes a variety of programs: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 smtClean="0"/>
              <a:t>Batch system – </a:t>
            </a:r>
            <a:r>
              <a:rPr lang="en-US" altLang="en-US" sz="2400" b="1" dirty="0" smtClean="0">
                <a:solidFill>
                  <a:srgbClr val="0B28A1"/>
                </a:solidFill>
              </a:rPr>
              <a:t>jobs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 smtClean="0"/>
              <a:t>Time-shared systems – </a:t>
            </a:r>
            <a:r>
              <a:rPr lang="en-US" altLang="en-US" sz="2400" b="1" dirty="0" smtClean="0">
                <a:solidFill>
                  <a:srgbClr val="0B28A1"/>
                </a:solidFill>
              </a:rPr>
              <a:t>user programs </a:t>
            </a:r>
            <a:r>
              <a:rPr lang="en-US" altLang="en-US" sz="2400" dirty="0" smtClean="0">
                <a:solidFill>
                  <a:srgbClr val="0B28A1"/>
                </a:solidFill>
              </a:rPr>
              <a:t>or </a:t>
            </a:r>
            <a:r>
              <a:rPr lang="en-US" altLang="en-US" sz="2400" b="1" dirty="0" smtClean="0">
                <a:solidFill>
                  <a:srgbClr val="0B28A1"/>
                </a:solidFill>
              </a:rPr>
              <a:t>tasks</a:t>
            </a:r>
          </a:p>
          <a:p>
            <a:pPr algn="just">
              <a:spcBef>
                <a:spcPts val="0"/>
              </a:spcBef>
            </a:pPr>
            <a:r>
              <a:rPr lang="en-US" altLang="en-US" sz="2800" b="1" dirty="0" smtClean="0"/>
              <a:t>Program is a passive entity (executable having instructions)</a:t>
            </a:r>
          </a:p>
          <a:p>
            <a:pPr algn="just">
              <a:spcBef>
                <a:spcPts val="0"/>
              </a:spcBef>
            </a:pPr>
            <a:r>
              <a:rPr lang="en-US" altLang="en-US" sz="2800" b="1" u="sng" dirty="0" smtClean="0">
                <a:solidFill>
                  <a:srgbClr val="0B28A1"/>
                </a:solidFill>
              </a:rPr>
              <a:t>Process is an active entity</a:t>
            </a:r>
          </a:p>
          <a:p>
            <a:pPr algn="just">
              <a:spcBef>
                <a:spcPts val="0"/>
              </a:spcBef>
            </a:pPr>
            <a:r>
              <a:rPr lang="en-US" altLang="en-US" sz="2800" dirty="0" smtClean="0"/>
              <a:t>Loading executable file – Double click its icon or enter its name on the command line</a:t>
            </a:r>
          </a:p>
          <a:p>
            <a:pPr algn="just"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0B28A1"/>
                </a:solidFill>
              </a:rPr>
              <a:t>Process</a:t>
            </a:r>
            <a:r>
              <a:rPr lang="en-US" altLang="en-US" sz="2800" dirty="0" smtClean="0"/>
              <a:t> – is a program in execution; 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400" dirty="0" smtClean="0"/>
              <a:t>process execution must progress in sequential fashion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17632" cy="10081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smtClean="0">
                <a:solidFill>
                  <a:srgbClr val="C00000"/>
                </a:solidFill>
              </a:rPr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527895"/>
            <a:ext cx="65468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95536" y="1447354"/>
            <a:ext cx="8280920" cy="10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 algn="just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800" b="1" dirty="0" smtClean="0">
                <a:solidFill>
                  <a:srgbClr val="0C16E2"/>
                </a:solidFill>
                <a:latin typeface="Helvetica" pitchFamily="-84" charset="0"/>
              </a:rPr>
              <a:t>Queuing </a:t>
            </a:r>
            <a:r>
              <a:rPr kumimoji="1" lang="en-US" altLang="en-US" sz="2800" b="1" dirty="0">
                <a:solidFill>
                  <a:srgbClr val="0C16E2"/>
                </a:solidFill>
                <a:latin typeface="Helvetica" pitchFamily="-84" charset="0"/>
              </a:rPr>
              <a:t>diagram</a:t>
            </a:r>
            <a:r>
              <a:rPr kumimoji="1" lang="en-US" altLang="en-US" sz="2800" b="1" dirty="0">
                <a:solidFill>
                  <a:srgbClr val="3366FF"/>
                </a:solidFill>
                <a:latin typeface="Helvetica" pitchFamily="-84" charset="0"/>
              </a:rPr>
              <a:t> </a:t>
            </a:r>
            <a:r>
              <a:rPr kumimoji="1" lang="en-US" altLang="en-US" sz="2800" dirty="0">
                <a:latin typeface="Helvetica" pitchFamily="-84" charset="0"/>
              </a:rPr>
              <a:t>represents queues, resources,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785395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What happens when a process terminates?</a:t>
            </a:r>
          </a:p>
          <a:p>
            <a:pPr algn="just"/>
            <a:r>
              <a:rPr lang="en-IN" dirty="0" err="1" smtClean="0"/>
              <a:t>Ans</a:t>
            </a:r>
            <a:r>
              <a:rPr lang="en-IN" dirty="0" smtClean="0"/>
              <a:t>: At this time it is removed from all queues and has its PCB and resources </a:t>
            </a:r>
            <a:r>
              <a:rPr lang="en-IN" dirty="0" err="1" smtClean="0"/>
              <a:t>deallocated</a:t>
            </a:r>
            <a:endParaRPr lang="en-IN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Schedulers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29411"/>
          </a:xfrm>
        </p:spPr>
        <p:txBody>
          <a:bodyPr/>
          <a:lstStyle/>
          <a:p>
            <a:pPr algn="just"/>
            <a:r>
              <a:rPr lang="en-IN" dirty="0" smtClean="0"/>
              <a:t>The operating system must select, for scheduling purposes, processes from various queues in some fashion. </a:t>
            </a:r>
          </a:p>
          <a:p>
            <a:pPr algn="just"/>
            <a:r>
              <a:rPr lang="en-IN" dirty="0" smtClean="0"/>
              <a:t>The selection process is carried out by the appropriate </a:t>
            </a:r>
            <a:r>
              <a:rPr lang="en-IN" b="1" dirty="0" smtClean="0"/>
              <a:t>scheduler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200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altLang="en-US" b="1" dirty="0" smtClean="0">
                <a:solidFill>
                  <a:srgbClr val="0B28A1"/>
                </a:solidFill>
              </a:rPr>
              <a:t>Long-term scheduler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u="sng" dirty="0" smtClean="0">
                <a:solidFill>
                  <a:srgbClr val="0B28A1"/>
                </a:solidFill>
              </a:rPr>
              <a:t>or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B28A1"/>
                </a:solidFill>
              </a:rPr>
              <a:t>job scheduler</a:t>
            </a:r>
            <a:r>
              <a:rPr lang="en-US" altLang="en-US" dirty="0" smtClean="0"/>
              <a:t>) – Selects which processes should be brought into the ready queue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>
                <a:sym typeface="Symbol" pitchFamily="18" charset="2"/>
              </a:rPr>
              <a:t>Long-term scheduler is invoked infrequently (seconds, minutes)  (may be slow)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>
                <a:sym typeface="Symbol" pitchFamily="18" charset="2"/>
              </a:rPr>
              <a:t>The long-term scheduler controls the </a:t>
            </a:r>
            <a:r>
              <a:rPr lang="en-US" altLang="en-US" b="1" dirty="0" smtClean="0">
                <a:solidFill>
                  <a:srgbClr val="C00000"/>
                </a:solidFill>
                <a:sym typeface="Symbol" pitchFamily="18" charset="2"/>
              </a:rPr>
              <a:t>degree of multiprogramming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80F94"/>
                </a:solidFill>
              </a:rPr>
              <a:t>Short-term scheduler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en-US" dirty="0" smtClean="0"/>
              <a:t>(Or </a:t>
            </a:r>
            <a:r>
              <a:rPr lang="en-US" altLang="en-US" b="1" dirty="0" smtClean="0">
                <a:solidFill>
                  <a:srgbClr val="080F94"/>
                </a:solidFill>
              </a:rPr>
              <a:t>CPU scheduler</a:t>
            </a:r>
            <a:r>
              <a:rPr lang="en-US" altLang="en-US" dirty="0" smtClean="0"/>
              <a:t>) – Selects which process should be executed next and allocates CPU</a:t>
            </a:r>
          </a:p>
          <a:p>
            <a:pPr lvl="1" algn="just">
              <a:spcBef>
                <a:spcPts val="0"/>
              </a:spcBef>
            </a:pPr>
            <a:r>
              <a:rPr lang="en-US" altLang="en-US" b="1" dirty="0" smtClean="0">
                <a:solidFill>
                  <a:srgbClr val="080F94"/>
                </a:solidFill>
              </a:rPr>
              <a:t>Sometimes the only scheduler in a system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/>
              <a:t>Short-term scheduler is invoked frequently (milliseconds) </a:t>
            </a:r>
            <a:r>
              <a:rPr lang="en-US" altLang="en-US" dirty="0" smtClean="0">
                <a:sym typeface="Symbol" pitchFamily="18" charset="2"/>
              </a:rPr>
              <a:t> (must be fast)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Long Term Scheduler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006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en-US" dirty="0" smtClean="0">
                <a:sym typeface="Symbol" pitchFamily="18" charset="2"/>
              </a:rPr>
              <a:t>Processes can be described as either:</a:t>
            </a:r>
          </a:p>
          <a:p>
            <a:pPr lvl="1" algn="just">
              <a:spcBef>
                <a:spcPts val="0"/>
              </a:spcBef>
            </a:pPr>
            <a:r>
              <a:rPr lang="en-US" altLang="en-US" b="1" dirty="0" smtClean="0">
                <a:solidFill>
                  <a:srgbClr val="0B28A1"/>
                </a:solidFill>
                <a:sym typeface="Symbol" pitchFamily="18" charset="2"/>
              </a:rPr>
              <a:t>I/O-bound process</a:t>
            </a:r>
            <a:r>
              <a:rPr lang="en-US" altLang="en-US" dirty="0" smtClean="0">
                <a:solidFill>
                  <a:srgbClr val="0B28A1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 algn="just">
              <a:spcBef>
                <a:spcPts val="0"/>
              </a:spcBef>
            </a:pPr>
            <a:r>
              <a:rPr lang="en-US" altLang="en-US" b="1" dirty="0" smtClean="0">
                <a:solidFill>
                  <a:srgbClr val="0B28A1"/>
                </a:solidFill>
                <a:sym typeface="Symbol" pitchFamily="18" charset="2"/>
              </a:rPr>
              <a:t>CPU-bound process </a:t>
            </a:r>
            <a:r>
              <a:rPr lang="en-US" altLang="en-US" dirty="0" smtClean="0">
                <a:sym typeface="Symbol" pitchFamily="18" charset="2"/>
              </a:rPr>
              <a:t>– spends more time doing computations; few very long CPU bursts</a:t>
            </a:r>
          </a:p>
          <a:p>
            <a:pPr algn="just">
              <a:spcBef>
                <a:spcPts val="0"/>
              </a:spcBef>
            </a:pPr>
            <a:r>
              <a:rPr lang="en-US" altLang="en-US" dirty="0" smtClean="0">
                <a:sym typeface="Symbol" pitchFamily="18" charset="2"/>
              </a:rPr>
              <a:t>Long-term scheduler strives for good </a:t>
            </a:r>
            <a:r>
              <a:rPr lang="en-US" altLang="en-US" b="1" i="1" dirty="0" smtClean="0">
                <a:sym typeface="Symbol" pitchFamily="18" charset="2"/>
              </a:rPr>
              <a:t>process mix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Long Term Scheduler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If the degree of multiprogramming is stable, then the average rate of process creation must be equal to the average departure rate of processes leaving the system. </a:t>
            </a:r>
          </a:p>
          <a:p>
            <a:pPr algn="just"/>
            <a:r>
              <a:rPr lang="en-IN" sz="2800" dirty="0" smtClean="0"/>
              <a:t>Thus, the long-term scheduler may need to be invoked only when a process leaves the system. </a:t>
            </a:r>
          </a:p>
          <a:p>
            <a:pPr algn="just"/>
            <a:r>
              <a:rPr lang="en-IN" sz="2800" dirty="0" smtClean="0"/>
              <a:t>Because of the longer interval between executions, the long-term scheduler can afford to take more time to decide which process should be selected for execution.</a:t>
            </a:r>
            <a:endParaRPr lang="en-IN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661648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3715916"/>
            <a:ext cx="732790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49694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361950" indent="-361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800" b="1" dirty="0">
                <a:solidFill>
                  <a:srgbClr val="0B28A1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 sz="2800" dirty="0">
                <a:latin typeface="Helvetica" pitchFamily="-84" charset="0"/>
              </a:rPr>
              <a:t>can be added if degree of multiple programming needs to decrease</a:t>
            </a:r>
          </a:p>
          <a:p>
            <a:pPr marL="714375" lvl="1" indent="-352425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800" dirty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sz="2800" b="1" dirty="0" smtClean="0">
                <a:solidFill>
                  <a:srgbClr val="080F94"/>
                </a:solidFill>
                <a:latin typeface="Helvetica" pitchFamily="-84" charset="0"/>
              </a:rPr>
              <a:t>swapping</a:t>
            </a:r>
            <a:endParaRPr kumimoji="1" lang="en-US" altLang="en-US" sz="2800" b="1" dirty="0">
              <a:solidFill>
                <a:srgbClr val="080F94"/>
              </a:solidFill>
              <a:latin typeface="Helvetic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2563"/>
            <a:ext cx="871296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9"/>
            <a:ext cx="8568952" cy="554461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en-US" dirty="0" smtClean="0"/>
              <a:t>Some mobile systems (e.g., early version of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)  allow only one process to run, others suspended</a:t>
            </a:r>
          </a:p>
          <a:p>
            <a:pPr algn="just"/>
            <a:r>
              <a:rPr lang="en-US" altLang="en-US" dirty="0" smtClean="0"/>
              <a:t>Due to user interface limits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provides for a </a:t>
            </a:r>
          </a:p>
          <a:p>
            <a:pPr lvl="1" algn="just"/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0B33B5"/>
                </a:solidFill>
              </a:rPr>
              <a:t>foreground</a:t>
            </a:r>
            <a:r>
              <a:rPr lang="en-US" altLang="en-US" dirty="0" smtClean="0"/>
              <a:t> process- controlled via user interface</a:t>
            </a:r>
          </a:p>
          <a:p>
            <a:pPr lvl="1" algn="just"/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0B33B5"/>
                </a:solidFill>
              </a:rPr>
              <a:t>background</a:t>
            </a:r>
            <a:r>
              <a:rPr lang="en-US" altLang="en-US" dirty="0" smtClean="0"/>
              <a:t> processes– in memory, running, but not on the display, and with limits</a:t>
            </a:r>
          </a:p>
          <a:p>
            <a:pPr lvl="1" algn="just"/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pPr algn="just"/>
            <a:r>
              <a:rPr lang="en-US" altLang="en-US" dirty="0" smtClean="0"/>
              <a:t>Android runs foreground and background, with fewer limits</a:t>
            </a:r>
          </a:p>
          <a:p>
            <a:pPr lvl="1" algn="just"/>
            <a:r>
              <a:rPr lang="en-US" altLang="en-US" dirty="0" smtClean="0"/>
              <a:t>Background process uses a </a:t>
            </a:r>
            <a:r>
              <a:rPr lang="en-US" altLang="en-US" b="1" dirty="0" smtClean="0">
                <a:solidFill>
                  <a:srgbClr val="0B33B5"/>
                </a:solidFill>
              </a:rPr>
              <a:t>service</a:t>
            </a:r>
            <a:r>
              <a:rPr lang="en-US" altLang="en-US" dirty="0" smtClean="0"/>
              <a:t> to perform tasks</a:t>
            </a:r>
          </a:p>
          <a:p>
            <a:pPr lvl="1" algn="just"/>
            <a:r>
              <a:rPr lang="en-US" altLang="en-US" b="1" dirty="0" smtClean="0">
                <a:solidFill>
                  <a:srgbClr val="C00000"/>
                </a:solidFill>
              </a:rPr>
              <a:t>Service can keep running even if background process is suspended</a:t>
            </a:r>
          </a:p>
          <a:p>
            <a:pPr lvl="1" algn="just"/>
            <a:r>
              <a:rPr lang="en-US" altLang="en-US" dirty="0" smtClean="0"/>
              <a:t>Service has no user interface, small memory use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680"/>
            <a:ext cx="8229600" cy="8860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08075"/>
            <a:ext cx="8568952" cy="5561285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 smtClean="0"/>
              <a:t>When CPU switches to another process, the system must </a:t>
            </a:r>
            <a:r>
              <a:rPr lang="en-US" altLang="en-US" sz="2800" b="1" dirty="0" smtClean="0">
                <a:solidFill>
                  <a:srgbClr val="0B33B5"/>
                </a:solidFill>
              </a:rPr>
              <a:t>save the state</a:t>
            </a:r>
            <a:r>
              <a:rPr lang="en-US" altLang="en-US" sz="2800" b="1" dirty="0" smtClean="0">
                <a:solidFill>
                  <a:srgbClr val="080F94"/>
                </a:solidFill>
              </a:rPr>
              <a:t> </a:t>
            </a:r>
            <a:r>
              <a:rPr lang="en-US" altLang="en-US" sz="2800" dirty="0" smtClean="0"/>
              <a:t>of the old process and load the </a:t>
            </a:r>
            <a:r>
              <a:rPr lang="en-US" altLang="en-US" sz="2800" b="1" dirty="0" smtClean="0">
                <a:solidFill>
                  <a:srgbClr val="0B33B5"/>
                </a:solidFill>
              </a:rPr>
              <a:t>saved state</a:t>
            </a:r>
            <a:r>
              <a:rPr lang="en-US" altLang="en-US" sz="2800" b="1" dirty="0" smtClean="0">
                <a:solidFill>
                  <a:srgbClr val="080F94"/>
                </a:solidFill>
              </a:rPr>
              <a:t> </a:t>
            </a:r>
            <a:r>
              <a:rPr lang="en-US" altLang="en-US" sz="2800" dirty="0" smtClean="0"/>
              <a:t>for the new process via a </a:t>
            </a:r>
            <a:r>
              <a:rPr lang="en-US" altLang="en-US" sz="2800" b="1" dirty="0" smtClean="0">
                <a:solidFill>
                  <a:srgbClr val="0B33B5"/>
                </a:solidFill>
              </a:rPr>
              <a:t>context switch</a:t>
            </a:r>
            <a:endParaRPr lang="en-US" altLang="en-US" sz="2800" dirty="0" smtClean="0">
              <a:solidFill>
                <a:srgbClr val="0B33B5"/>
              </a:solidFill>
            </a:endParaRPr>
          </a:p>
          <a:p>
            <a:pPr algn="just"/>
            <a:r>
              <a:rPr lang="en-US" altLang="en-US" sz="2800" b="1" dirty="0" smtClean="0">
                <a:solidFill>
                  <a:srgbClr val="0B33B5"/>
                </a:solidFill>
              </a:rPr>
              <a:t>Context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2800" dirty="0" smtClean="0"/>
              <a:t>of a process represented in the PCB</a:t>
            </a:r>
          </a:p>
          <a:p>
            <a:pPr algn="just"/>
            <a:r>
              <a:rPr lang="en-IN" sz="2800" dirty="0" smtClean="0"/>
              <a:t>Switching speed varies from machine to machine, depending on the memory speed, the number of registers that must be copied, and the existence of special instructions (such as a single instruction to load or store all registers)</a:t>
            </a:r>
            <a:endParaRPr lang="en-US" alt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Process Concept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Each instance of the same executing program e.g. application is a separate process</a:t>
            </a:r>
          </a:p>
          <a:p>
            <a:pPr algn="just"/>
            <a:r>
              <a:rPr lang="en-IN" dirty="0" smtClean="0"/>
              <a:t>Why?</a:t>
            </a:r>
          </a:p>
          <a:p>
            <a:pPr algn="just"/>
            <a:r>
              <a:rPr lang="en-IN" dirty="0" smtClean="0">
                <a:solidFill>
                  <a:srgbClr val="0B28A1"/>
                </a:solidFill>
              </a:rPr>
              <a:t>Text section is same but data, heap and stack sections vary.</a:t>
            </a:r>
          </a:p>
          <a:p>
            <a:pPr algn="just"/>
            <a:r>
              <a:rPr lang="en-IN" dirty="0" smtClean="0"/>
              <a:t>A process can itself be an execution environment for other code</a:t>
            </a:r>
          </a:p>
          <a:p>
            <a:pPr algn="just"/>
            <a:r>
              <a:rPr lang="en-IN" dirty="0" smtClean="0"/>
              <a:t>Interpret the code and take actions on behalf of the code (virtual machine)</a:t>
            </a:r>
          </a:p>
          <a:p>
            <a:pPr algn="just"/>
            <a:r>
              <a:rPr lang="en-IN" dirty="0" smtClean="0"/>
              <a:t>Same concept is used in simulation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145435"/>
          </a:xfrm>
        </p:spPr>
        <p:txBody>
          <a:bodyPr/>
          <a:lstStyle/>
          <a:p>
            <a:pPr algn="just"/>
            <a:r>
              <a:rPr lang="en-US" altLang="en-US" dirty="0" smtClean="0"/>
              <a:t>Context-switch time is overhead; the system does no useful work while switching</a:t>
            </a:r>
          </a:p>
          <a:p>
            <a:pPr lvl="1" algn="just"/>
            <a:r>
              <a:rPr lang="en-US" altLang="en-US" dirty="0" smtClean="0"/>
              <a:t>The more complex the OS and the PCB </a:t>
            </a:r>
          </a:p>
          <a:p>
            <a:pPr lvl="1" algn="just">
              <a:buNone/>
            </a:pPr>
            <a:r>
              <a:rPr lang="en-US" altLang="en-US" dirty="0" smtClean="0">
                <a:sym typeface="Wingdings" pitchFamily="2" charset="2"/>
              </a:rPr>
              <a:t> the </a:t>
            </a:r>
            <a:r>
              <a:rPr lang="en-US" altLang="en-US" dirty="0" smtClean="0"/>
              <a:t>longer the context switch</a:t>
            </a:r>
          </a:p>
          <a:p>
            <a:pPr algn="just"/>
            <a:r>
              <a:rPr lang="en-US" altLang="en-US" dirty="0" smtClean="0"/>
              <a:t>Time dependent on hardware support</a:t>
            </a:r>
          </a:p>
          <a:p>
            <a:pPr lvl="1" algn="just"/>
            <a:r>
              <a:rPr lang="en-US" altLang="en-US" dirty="0" smtClean="0"/>
              <a:t>Some hardware provides multiple sets of registers per CPU </a:t>
            </a:r>
          </a:p>
          <a:p>
            <a:pPr lvl="1" algn="just">
              <a:buNone/>
            </a:pP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dirty="0" smtClean="0"/>
              <a:t> multiple contexts loaded at once</a:t>
            </a:r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Context Switch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8542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33488"/>
            <a:ext cx="8208912" cy="4448175"/>
          </a:xfrm>
        </p:spPr>
        <p:txBody>
          <a:bodyPr/>
          <a:lstStyle/>
          <a:p>
            <a:pPr algn="just"/>
            <a:r>
              <a:rPr lang="en-US" altLang="en-US" dirty="0" smtClean="0"/>
              <a:t>System must provide mechanisms for:</a:t>
            </a:r>
          </a:p>
          <a:p>
            <a:pPr lvl="1" algn="just"/>
            <a:r>
              <a:rPr lang="en-US" altLang="en-US" dirty="0" smtClean="0"/>
              <a:t> process creation,</a:t>
            </a:r>
          </a:p>
          <a:p>
            <a:pPr lvl="1" algn="just"/>
            <a:r>
              <a:rPr lang="en-US" altLang="en-US" dirty="0" smtClean="0"/>
              <a:t> process termination, </a:t>
            </a:r>
          </a:p>
          <a:p>
            <a:pPr lvl="1" algn="just"/>
            <a:r>
              <a:rPr lang="en-US" altLang="en-US" dirty="0" smtClean="0"/>
              <a:t> and so 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12967" cy="55446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b="1" dirty="0" smtClean="0">
                <a:solidFill>
                  <a:srgbClr val="0C16E2"/>
                </a:solidFill>
              </a:rPr>
              <a:t>Parent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 creates </a:t>
            </a:r>
            <a:r>
              <a:rPr lang="en-US" altLang="en-US" b="1" dirty="0" smtClean="0">
                <a:solidFill>
                  <a:srgbClr val="0C16E2"/>
                </a:solidFill>
              </a:rPr>
              <a:t>children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processes, which, in turn create other processes, forming a </a:t>
            </a:r>
            <a:r>
              <a:rPr lang="en-US" altLang="en-US" b="1" dirty="0" smtClean="0">
                <a:solidFill>
                  <a:srgbClr val="0C16E2"/>
                </a:solidFill>
              </a:rPr>
              <a:t>tree</a:t>
            </a:r>
            <a:r>
              <a:rPr lang="en-US" altLang="en-US" dirty="0" smtClean="0"/>
              <a:t> of processes</a:t>
            </a:r>
            <a:endParaRPr lang="en-US" altLang="en-US" sz="800" dirty="0" smtClean="0"/>
          </a:p>
          <a:p>
            <a:pPr algn="just"/>
            <a:r>
              <a:rPr lang="en-US" altLang="en-US" dirty="0" smtClean="0"/>
              <a:t>Generally, process identified and managed via a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0C16E2"/>
                </a:solidFill>
              </a:rPr>
              <a:t>process identifier </a:t>
            </a:r>
            <a:r>
              <a:rPr lang="en-US" altLang="en-US" dirty="0" smtClean="0"/>
              <a:t>(also called its </a:t>
            </a:r>
            <a:r>
              <a:rPr lang="en-US" altLang="en-US" b="1" dirty="0" err="1" smtClean="0">
                <a:solidFill>
                  <a:srgbClr val="0B28A1"/>
                </a:solidFill>
              </a:rPr>
              <a:t>pid</a:t>
            </a:r>
            <a:r>
              <a:rPr lang="en-US" altLang="en-US" dirty="0" smtClean="0"/>
              <a:t>)</a:t>
            </a:r>
            <a:endParaRPr lang="en-US" altLang="en-US" sz="800" dirty="0" smtClean="0"/>
          </a:p>
          <a:p>
            <a:pPr algn="just"/>
            <a:r>
              <a:rPr lang="en-US" altLang="en-US" dirty="0" smtClean="0"/>
              <a:t>Resource sharing options</a:t>
            </a:r>
          </a:p>
          <a:p>
            <a:pPr lvl="1" algn="just"/>
            <a:r>
              <a:rPr lang="en-US" altLang="en-US" dirty="0" smtClean="0"/>
              <a:t>Parent and children share all resources</a:t>
            </a:r>
          </a:p>
          <a:p>
            <a:pPr lvl="1" algn="just"/>
            <a:r>
              <a:rPr lang="en-US" altLang="en-US" dirty="0" smtClean="0"/>
              <a:t>Children share subset of parent</a:t>
            </a:r>
            <a:r>
              <a:rPr lang="en-IN" altLang="en-US" dirty="0" smtClean="0"/>
              <a:t>’</a:t>
            </a:r>
            <a:r>
              <a:rPr lang="en-US" altLang="ja-JP" dirty="0" smtClean="0"/>
              <a:t>s resources</a:t>
            </a:r>
          </a:p>
          <a:p>
            <a:pPr lvl="1" algn="just"/>
            <a:r>
              <a:rPr lang="en-US" altLang="en-US" dirty="0" smtClean="0"/>
              <a:t>Parent and child share no resources</a:t>
            </a:r>
            <a:endParaRPr lang="en-US" altLang="en-US" sz="800" dirty="0" smtClean="0"/>
          </a:p>
          <a:p>
            <a:pPr algn="just"/>
            <a:r>
              <a:rPr lang="en-US" altLang="en-US" dirty="0" smtClean="0"/>
              <a:t>Execution options</a:t>
            </a:r>
          </a:p>
          <a:p>
            <a:pPr lvl="1" algn="just"/>
            <a:r>
              <a:rPr lang="en-US" altLang="en-US" dirty="0" smtClean="0"/>
              <a:t>Parent and children execute concurrently</a:t>
            </a:r>
          </a:p>
          <a:p>
            <a:pPr lvl="1" algn="just"/>
            <a:r>
              <a:rPr lang="en-US" altLang="en-US" dirty="0" smtClean="0"/>
              <a:t>Parent waits until children terminate</a:t>
            </a:r>
          </a:p>
          <a:p>
            <a:pPr algn="just"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229600" cy="72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683" y="1484784"/>
            <a:ext cx="853878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Process Creation …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052736"/>
            <a:ext cx="8579296" cy="5544616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When a process creates a child process, that child process will need certain resources (CPU time, memory, files, I/O devices) to accomplish its task. </a:t>
            </a:r>
          </a:p>
          <a:p>
            <a:pPr algn="just"/>
            <a:r>
              <a:rPr lang="en-IN" u="sng" dirty="0" smtClean="0"/>
              <a:t>A child process may be able to obtain its resources directly from the operating system</a:t>
            </a:r>
            <a:r>
              <a:rPr lang="en-IN" dirty="0" smtClean="0"/>
              <a:t>, or it may be constrained to a subset of the resources of the parent process.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Process Creation …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32859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parent may have to partition its resources among its children, or it may be able to share some resources (such as memory or files) among several of its children. </a:t>
            </a:r>
          </a:p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Restricting a child process to a subset of the parent’s resources </a:t>
            </a:r>
            <a:r>
              <a:rPr lang="en-IN" u="sng" dirty="0" smtClean="0"/>
              <a:t>prevents</a:t>
            </a:r>
            <a:r>
              <a:rPr lang="en-IN" dirty="0" smtClean="0"/>
              <a:t> </a:t>
            </a:r>
            <a:r>
              <a:rPr lang="en-IN" u="sng" dirty="0" smtClean="0"/>
              <a:t>any process from overloading </a:t>
            </a:r>
            <a:r>
              <a:rPr lang="en-IN" dirty="0" smtClean="0"/>
              <a:t>the </a:t>
            </a:r>
            <a:r>
              <a:rPr lang="en-IN" i="1" dirty="0" smtClean="0"/>
              <a:t>system by creating too many child processes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Process Creation …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8863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4000" dirty="0" smtClean="0"/>
              <a:t>In addition to supplying various physical and logical resources, the </a:t>
            </a:r>
            <a:r>
              <a:rPr lang="en-IN" sz="4000" b="1" dirty="0" smtClean="0">
                <a:solidFill>
                  <a:srgbClr val="C00000"/>
                </a:solidFill>
              </a:rPr>
              <a:t>parent process may pass along initialization data </a:t>
            </a:r>
            <a:r>
              <a:rPr lang="en-IN" sz="4000" dirty="0" smtClean="0"/>
              <a:t>(input) to the child process.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4000" dirty="0" smtClean="0"/>
              <a:t>For example, consider a process whose function is to display the contents of a file —say, </a:t>
            </a:r>
            <a:r>
              <a:rPr lang="en-IN" sz="4000" b="1" i="1" dirty="0" smtClean="0"/>
              <a:t>image.jpg</a:t>
            </a:r>
            <a:r>
              <a:rPr lang="en-IN" sz="4000" dirty="0" smtClean="0"/>
              <a:t>—on the screen of a terminal. </a:t>
            </a:r>
          </a:p>
          <a:p>
            <a:pPr marL="990600" indent="-6286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3400" dirty="0" smtClean="0"/>
              <a:t>When the process is created, it will get, as an input from its parent process, the name of the file </a:t>
            </a:r>
            <a:r>
              <a:rPr lang="en-IN" sz="3400" b="1" i="1" dirty="0" smtClean="0"/>
              <a:t>image.jpg.</a:t>
            </a:r>
          </a:p>
          <a:p>
            <a:pPr marL="1257300" lvl="1" indent="-266700" algn="just">
              <a:lnSpc>
                <a:spcPct val="120000"/>
              </a:lnSpc>
              <a:spcBef>
                <a:spcPts val="0"/>
              </a:spcBef>
            </a:pPr>
            <a:r>
              <a:rPr lang="en-IN" sz="3400" dirty="0" smtClean="0"/>
              <a:t>Using that file name, it will open the file and write the contents out.</a:t>
            </a:r>
          </a:p>
          <a:p>
            <a:pPr marL="1257300" lvl="1" indent="-266700" algn="just">
              <a:lnSpc>
                <a:spcPct val="120000"/>
              </a:lnSpc>
              <a:spcBef>
                <a:spcPts val="0"/>
              </a:spcBef>
            </a:pPr>
            <a:r>
              <a:rPr lang="en-IN" sz="3400" dirty="0" smtClean="0"/>
              <a:t>It may also get the name of the output device. </a:t>
            </a:r>
          </a:p>
          <a:p>
            <a:pPr marL="990600" indent="-6286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IN" sz="3400" dirty="0" smtClean="0"/>
              <a:t>Alternatively, some operating systems pass resources to child processes. </a:t>
            </a:r>
          </a:p>
          <a:p>
            <a:pPr marL="1257300" lvl="1" indent="-266700" algn="just">
              <a:lnSpc>
                <a:spcPct val="120000"/>
              </a:lnSpc>
              <a:spcBef>
                <a:spcPts val="0"/>
              </a:spcBef>
            </a:pPr>
            <a:r>
              <a:rPr lang="en-IN" sz="3400" dirty="0" smtClean="0"/>
              <a:t>On such a system, the new process may get two open files, image.jpg and the terminal device, and may simply transfer the datum between the two.</a:t>
            </a:r>
            <a:endParaRPr lang="en-IN" sz="3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Process Creation - Conclusion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507288" cy="4857403"/>
          </a:xfrm>
        </p:spPr>
        <p:txBody>
          <a:bodyPr>
            <a:normAutofit/>
          </a:bodyPr>
          <a:lstStyle/>
          <a:p>
            <a:pPr marL="542925" indent="-542925" algn="just"/>
            <a:r>
              <a:rPr lang="en-IN" sz="2800" dirty="0" smtClean="0"/>
              <a:t>When a process creates a new process, </a:t>
            </a:r>
            <a:r>
              <a:rPr lang="en-IN" sz="2800" u="sng" dirty="0" smtClean="0"/>
              <a:t>two</a:t>
            </a:r>
            <a:r>
              <a:rPr lang="en-IN" sz="2800" dirty="0" smtClean="0"/>
              <a:t> possibilities for execution exist:</a:t>
            </a:r>
          </a:p>
          <a:p>
            <a:pPr marL="1076325" indent="-514350" algn="just">
              <a:buFont typeface="+mj-lt"/>
              <a:buAutoNum type="arabicPeriod"/>
            </a:pPr>
            <a:r>
              <a:rPr lang="en-IN" sz="2800" b="1" dirty="0" smtClean="0"/>
              <a:t>The parent continues to execute concurrently with its children.</a:t>
            </a:r>
          </a:p>
          <a:p>
            <a:pPr marL="1076325" indent="-514350" algn="just">
              <a:buFont typeface="+mj-lt"/>
              <a:buAutoNum type="arabicPeriod"/>
            </a:pPr>
            <a:r>
              <a:rPr lang="en-IN" sz="2800" b="1" dirty="0" smtClean="0"/>
              <a:t>The parent waits until some or all of its children have terminated</a:t>
            </a:r>
            <a:endParaRPr lang="en-IN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3" y="152400"/>
            <a:ext cx="8147248" cy="7563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568952" cy="4530725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 smtClean="0"/>
              <a:t>Address space</a:t>
            </a:r>
          </a:p>
          <a:p>
            <a:pPr lvl="1" algn="just"/>
            <a:r>
              <a:rPr lang="en-US" altLang="en-US" sz="2400" dirty="0" smtClean="0"/>
              <a:t>Child duplicate of parent</a:t>
            </a:r>
          </a:p>
          <a:p>
            <a:pPr lvl="1" algn="just"/>
            <a:r>
              <a:rPr lang="en-US" altLang="en-US" sz="2400" dirty="0" smtClean="0"/>
              <a:t>Child has a program loaded into it</a:t>
            </a:r>
          </a:p>
          <a:p>
            <a:pPr algn="just"/>
            <a:r>
              <a:rPr lang="en-US" altLang="en-US" sz="2800" dirty="0" smtClean="0"/>
              <a:t>UNIX examples</a:t>
            </a:r>
          </a:p>
          <a:p>
            <a:pPr lvl="1" algn="just"/>
            <a:r>
              <a:rPr lang="en-US" alt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/>
              <a:t>system call creates new process</a:t>
            </a:r>
          </a:p>
          <a:p>
            <a:pPr lvl="1" algn="just"/>
            <a:r>
              <a:rPr lang="en-IN" sz="2400" u="sng" dirty="0" smtClean="0"/>
              <a:t>The new process consists of a copy of the address space of the original process</a:t>
            </a:r>
            <a:endParaRPr lang="en-US" altLang="en-US" sz="6200" u="sng" dirty="0" smtClean="0"/>
          </a:p>
          <a:p>
            <a:pPr lvl="1" algn="just"/>
            <a:r>
              <a:rPr lang="en-US" alt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sz="2400" dirty="0" smtClean="0"/>
              <a:t> system call used after a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z="2400" dirty="0" smtClean="0"/>
              <a:t> to replace the process</a:t>
            </a:r>
            <a:r>
              <a:rPr lang="ja-JP" altLang="en-US" sz="2400" smtClean="0"/>
              <a:t>’</a:t>
            </a:r>
            <a:r>
              <a:rPr lang="en-US" altLang="ja-JP" sz="2400" dirty="0" smtClean="0"/>
              <a:t> memory space with a new program</a:t>
            </a:r>
            <a:endParaRPr lang="en-US" altLang="en-US" sz="2400" dirty="0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125293"/>
            <a:ext cx="6419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6976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fork( )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 #include &lt;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2 #include &lt;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3 #include &lt;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6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("hello world 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:%d)\n", 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getpid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7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 = fork();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8 if 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 &lt; 0) { // fork failed; exit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9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, "fork failed\n");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10 exit(1);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11 } else if 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 == 0) { // child (new process)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12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("hello, I am child 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:%d)\n", 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getpid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13 } else { // parent goes down this path (main)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14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("hello, I am parent of %d 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:%d)\n",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15 		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1800" b="1" dirty="0" err="1" smtClean="0">
                <a:latin typeface="Courier New" pitchFamily="49" charset="0"/>
                <a:cs typeface="Courier New" pitchFamily="49" charset="0"/>
              </a:rPr>
              <a:t>getpid</a:t>
            </a: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16 }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17 return 0;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18 }</a:t>
            </a:r>
          </a:p>
          <a:p>
            <a:pPr>
              <a:spcBef>
                <a:spcPts val="0"/>
              </a:spcBef>
              <a:buNone/>
            </a:pPr>
            <a:r>
              <a:rPr lang="en-IN" sz="1800" b="1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IN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79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in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5184576" cy="5544616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altLang="en-US" sz="3000" dirty="0"/>
              <a:t>Multiple parts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600" dirty="0"/>
              <a:t>The program code, also called </a:t>
            </a:r>
            <a:r>
              <a:rPr lang="en-US" altLang="en-US" sz="2600" b="1" dirty="0">
                <a:solidFill>
                  <a:srgbClr val="0B33B5"/>
                </a:solidFill>
              </a:rPr>
              <a:t>text section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600" dirty="0"/>
              <a:t>Current activity including</a:t>
            </a:r>
            <a:r>
              <a:rPr lang="en-US" altLang="en-US" sz="2600" b="1" dirty="0">
                <a:solidFill>
                  <a:srgbClr val="3366FF"/>
                </a:solidFill>
              </a:rPr>
              <a:t> </a:t>
            </a:r>
            <a:r>
              <a:rPr lang="en-US" altLang="en-US" sz="2600" b="1" dirty="0">
                <a:solidFill>
                  <a:srgbClr val="0B33B5"/>
                </a:solidFill>
              </a:rPr>
              <a:t>program counter</a:t>
            </a:r>
            <a:r>
              <a:rPr lang="en-US" altLang="en-US" sz="2600" dirty="0"/>
              <a:t>, processor registers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600" b="1" dirty="0">
                <a:solidFill>
                  <a:srgbClr val="0B33B5"/>
                </a:solidFill>
              </a:rPr>
              <a:t>Stack</a:t>
            </a:r>
            <a:r>
              <a:rPr lang="en-US" altLang="en-US" sz="2600" b="1" dirty="0"/>
              <a:t> </a:t>
            </a:r>
            <a:r>
              <a:rPr lang="en-US" altLang="en-US" sz="2600" dirty="0"/>
              <a:t>containing temporary data</a:t>
            </a:r>
          </a:p>
          <a:p>
            <a:pPr lvl="2" algn="just">
              <a:spcBef>
                <a:spcPts val="0"/>
              </a:spcBef>
            </a:pPr>
            <a:r>
              <a:rPr lang="en-US" altLang="en-US" sz="2200" dirty="0"/>
              <a:t>Function parameters, return addresses, local variables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600" b="1" dirty="0">
                <a:solidFill>
                  <a:srgbClr val="0B33B5"/>
                </a:solidFill>
              </a:rPr>
              <a:t>Data section </a:t>
            </a:r>
            <a:r>
              <a:rPr lang="en-US" altLang="en-US" sz="2600" dirty="0"/>
              <a:t>containing global variables</a:t>
            </a:r>
          </a:p>
          <a:p>
            <a:pPr lvl="1" algn="just">
              <a:spcBef>
                <a:spcPts val="0"/>
              </a:spcBef>
            </a:pPr>
            <a:r>
              <a:rPr lang="en-US" altLang="en-US" sz="2600" b="1" dirty="0">
                <a:solidFill>
                  <a:srgbClr val="0B33B5"/>
                </a:solidFill>
              </a:rPr>
              <a:t>Heap</a:t>
            </a:r>
            <a:r>
              <a:rPr lang="en-US" altLang="en-US" sz="2600" b="1" dirty="0"/>
              <a:t> </a:t>
            </a:r>
            <a:r>
              <a:rPr lang="en-US" altLang="en-US" sz="2600" dirty="0"/>
              <a:t>containing memory dynamically allocated during run </a:t>
            </a:r>
            <a:r>
              <a:rPr lang="en-US" altLang="en-US" sz="2600" dirty="0" smtClean="0"/>
              <a:t>time</a:t>
            </a:r>
            <a:endParaRPr lang="en-IN" dirty="0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484784"/>
            <a:ext cx="2911475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764704"/>
            <a:ext cx="6624736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7822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568952" cy="511256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 smtClean="0"/>
              <a:t>Process executes last statement and then asks the operating system to delete it using the </a:t>
            </a:r>
            <a:r>
              <a:rPr lang="en-US" altLang="en-US" sz="2800" b="1" dirty="0" smtClean="0">
                <a:solidFill>
                  <a:srgbClr val="080F94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sz="2800" dirty="0" smtClean="0">
                <a:cs typeface="Courier New" pitchFamily="49" charset="0"/>
              </a:rPr>
              <a:t> system call.</a:t>
            </a:r>
            <a:endParaRPr lang="en-US" altLang="en-US" sz="2800" dirty="0" smtClean="0"/>
          </a:p>
          <a:p>
            <a:pPr lvl="1" algn="just"/>
            <a:r>
              <a:rPr lang="en-US" altLang="en-US" sz="2400" dirty="0" smtClean="0"/>
              <a:t>Returns  status data from child to parent (via </a:t>
            </a:r>
            <a:r>
              <a:rPr lang="en-US" altLang="en-US" sz="2400" b="1" dirty="0" smtClean="0">
                <a:solidFill>
                  <a:srgbClr val="080F94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2400" dirty="0" smtClean="0"/>
              <a:t>)</a:t>
            </a:r>
          </a:p>
          <a:p>
            <a:pPr lvl="1" algn="just"/>
            <a:r>
              <a:rPr lang="en-US" altLang="en-US" sz="2400" dirty="0" smtClean="0"/>
              <a:t>Process’ </a:t>
            </a:r>
            <a:r>
              <a:rPr lang="en-US" altLang="ja-JP" sz="2400" dirty="0" smtClean="0"/>
              <a:t>resources are </a:t>
            </a:r>
            <a:r>
              <a:rPr lang="en-US" altLang="ja-JP" sz="2400" dirty="0" err="1" smtClean="0"/>
              <a:t>deallocated</a:t>
            </a:r>
            <a:r>
              <a:rPr lang="en-US" altLang="ja-JP" sz="2400" dirty="0" smtClean="0"/>
              <a:t> by operating system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106613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fork</a:t>
            </a:r>
            <a:r>
              <a:rPr lang="en-IN" dirty="0" smtClean="0">
                <a:solidFill>
                  <a:srgbClr val="C00000"/>
                </a:solidFill>
              </a:rPr>
              <a:t> with </a:t>
            </a:r>
            <a:r>
              <a:rPr lang="en-IN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IN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 #include &lt;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2 #include &lt;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3 #include &lt;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4 #include &lt;sys/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wait.h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6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7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("hello world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:%d)\n",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getpid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8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= fork();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9 if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&lt; 0) { // fork failed; exit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, "fork failed\n");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11 exit(1);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12 } else if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== 0) { // child (new process)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13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("hello, I am child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:%d)\n",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getpid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14 } else { // parent goes down this path (main)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15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rc_wait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= wait(NULL);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16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("hello, I am parent of %d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rc_wait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:%d)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:%d)\n",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17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rc_wait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getpid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18 }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19 return 0;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20 }</a:t>
            </a:r>
          </a:p>
          <a:p>
            <a:pPr>
              <a:spcBef>
                <a:spcPts val="0"/>
              </a:spcBef>
              <a:buNone/>
            </a:pP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21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997152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Parent may terminate the execution of children processes  using the </a:t>
            </a:r>
            <a:r>
              <a:rPr lang="en-US" altLang="en-US" b="1" dirty="0" smtClean="0">
                <a:solidFill>
                  <a:srgbClr val="080F94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dirty="0" smtClean="0">
                <a:cs typeface="Courier New" pitchFamily="49" charset="0"/>
              </a:rPr>
              <a:t> system call.  </a:t>
            </a:r>
          </a:p>
          <a:p>
            <a:pPr algn="just"/>
            <a:r>
              <a:rPr lang="en-US" altLang="en-US" dirty="0" smtClean="0">
                <a:cs typeface="Courier New" pitchFamily="49" charset="0"/>
              </a:rPr>
              <a:t>Some reasons for doing so:</a:t>
            </a:r>
            <a:endParaRPr lang="en-US" altLang="en-US" dirty="0" smtClean="0"/>
          </a:p>
          <a:p>
            <a:pPr lvl="1" algn="just"/>
            <a:r>
              <a:rPr lang="en-US" altLang="en-US" dirty="0" smtClean="0"/>
              <a:t>Child has exceeded allocated resources</a:t>
            </a:r>
          </a:p>
          <a:p>
            <a:pPr lvl="1" algn="just"/>
            <a:r>
              <a:rPr lang="en-US" altLang="en-US" dirty="0" smtClean="0"/>
              <a:t>Task assigned to child is no longer required</a:t>
            </a:r>
          </a:p>
          <a:p>
            <a:pPr lvl="1" algn="just"/>
            <a:r>
              <a:rPr lang="en-US" altLang="en-US" dirty="0" smtClean="0"/>
              <a:t>The parent is exiting and the operating systems does not allow  a child to continue if its parent terminates</a:t>
            </a:r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Termination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2"/>
            <a:ext cx="8229600" cy="7261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42988"/>
            <a:ext cx="8640959" cy="5554364"/>
          </a:xfrm>
        </p:spPr>
        <p:txBody>
          <a:bodyPr>
            <a:normAutofit/>
          </a:bodyPr>
          <a:lstStyle/>
          <a:p>
            <a:pPr lvl="1" algn="just">
              <a:spcBef>
                <a:spcPts val="0"/>
              </a:spcBef>
            </a:pPr>
            <a:endParaRPr lang="en-US" altLang="en-US" sz="800" dirty="0" smtClean="0"/>
          </a:p>
          <a:p>
            <a:pPr algn="just">
              <a:spcBef>
                <a:spcPts val="0"/>
              </a:spcBef>
            </a:pPr>
            <a:r>
              <a:rPr lang="en-US" altLang="en-US" dirty="0" smtClean="0"/>
              <a:t>Some operating systems do not allow child to exist if its parent has terminated.  </a:t>
            </a:r>
          </a:p>
          <a:p>
            <a:pPr algn="just">
              <a:spcBef>
                <a:spcPts val="0"/>
              </a:spcBef>
            </a:pPr>
            <a:r>
              <a:rPr lang="en-US" altLang="en-US" dirty="0" smtClean="0"/>
              <a:t>If a process terminates, then all its children must also be terminated.</a:t>
            </a:r>
          </a:p>
          <a:p>
            <a:pPr lvl="1" algn="just">
              <a:spcBef>
                <a:spcPts val="0"/>
              </a:spcBef>
            </a:pPr>
            <a:r>
              <a:rPr lang="en-US" altLang="en-US" b="1" dirty="0" smtClean="0"/>
              <a:t>cascading termination.  </a:t>
            </a:r>
            <a:r>
              <a:rPr lang="en-US" altLang="en-US" dirty="0" smtClean="0"/>
              <a:t>All children, grandchildren, etc.  are  terminated.</a:t>
            </a:r>
            <a:endParaRPr lang="en-US" altLang="en-US" b="1" dirty="0" smtClean="0"/>
          </a:p>
          <a:p>
            <a:pPr lvl="1" algn="just">
              <a:spcBef>
                <a:spcPts val="0"/>
              </a:spcBef>
            </a:pPr>
            <a:r>
              <a:rPr lang="en-US" altLang="en-US" dirty="0" smtClean="0"/>
              <a:t>The termination is initiated by the operating system.</a:t>
            </a: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Process Termination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25658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en-US" dirty="0" smtClean="0"/>
              <a:t>The parent process may wait for termination of a child process by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/>
              <a:t>system call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/>
              <a:t>The call returns status information and the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of the terminated process</a:t>
            </a:r>
            <a:endParaRPr lang="en-US" alt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wait(&amp;status); </a:t>
            </a:r>
          </a:p>
          <a:p>
            <a:pPr algn="just">
              <a:spcBef>
                <a:spcPts val="0"/>
              </a:spcBef>
            </a:pPr>
            <a:r>
              <a:rPr lang="en-US" altLang="en-US" dirty="0" smtClean="0"/>
              <a:t>If no parent waiting (did not invoke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>
                <a:cs typeface="Courier New" pitchFamily="49" charset="0"/>
              </a:rPr>
              <a:t>) </a:t>
            </a:r>
            <a:r>
              <a:rPr lang="en-US" altLang="en-US" dirty="0" smtClean="0"/>
              <a:t>process is a </a:t>
            </a:r>
            <a:r>
              <a:rPr lang="en-US" altLang="en-US" b="1" dirty="0" smtClean="0">
                <a:solidFill>
                  <a:srgbClr val="0C16E2"/>
                </a:solidFill>
              </a:rPr>
              <a:t>zombie.</a:t>
            </a:r>
          </a:p>
          <a:p>
            <a:pPr algn="just">
              <a:spcBef>
                <a:spcPts val="0"/>
              </a:spcBef>
            </a:pPr>
            <a:r>
              <a:rPr lang="en-US" altLang="en-US" dirty="0" smtClean="0"/>
              <a:t>If parent terminated without invoking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dirty="0" smtClean="0"/>
              <a:t>, process is an </a:t>
            </a:r>
            <a:r>
              <a:rPr lang="en-US" altLang="en-US" b="1" dirty="0" smtClean="0">
                <a:solidFill>
                  <a:srgbClr val="0C16E2"/>
                </a:solidFill>
              </a:rPr>
              <a:t>orphan.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008112"/>
          </a:xfrm>
        </p:spPr>
        <p:txBody>
          <a:bodyPr>
            <a:noAutofit/>
          </a:bodyPr>
          <a:lstStyle/>
          <a:p>
            <a:r>
              <a:rPr lang="en-US" altLang="en-US" sz="3600" dirty="0" err="1" smtClean="0">
                <a:solidFill>
                  <a:srgbClr val="C00000"/>
                </a:solidFill>
              </a:rPr>
              <a:t>Multiprocess</a:t>
            </a:r>
            <a:r>
              <a:rPr lang="en-US" altLang="en-US" sz="3600" dirty="0" smtClean="0">
                <a:solidFill>
                  <a:srgbClr val="C00000"/>
                </a:solidFill>
              </a:rPr>
              <a:t> Architecture – </a:t>
            </a:r>
            <a:r>
              <a:rPr lang="en-US" altLang="en-US" sz="3200" dirty="0" smtClean="0">
                <a:solidFill>
                  <a:srgbClr val="C00000"/>
                </a:solidFill>
              </a:rPr>
              <a:t>Chrome Browser</a:t>
            </a:r>
            <a:endParaRPr lang="en-US" alt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4746749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0"/>
              </a:spcBef>
            </a:pPr>
            <a:r>
              <a:rPr lang="en-US" altLang="en-US" dirty="0" smtClean="0"/>
              <a:t>Many web browsers ran as single process (some still do)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/>
              <a:t>If one web site causes trouble, entire browser can hang or crash</a:t>
            </a:r>
          </a:p>
          <a:p>
            <a:pPr algn="just">
              <a:spcBef>
                <a:spcPts val="0"/>
              </a:spcBef>
            </a:pPr>
            <a:r>
              <a:rPr lang="en-US" altLang="en-US" dirty="0" smtClean="0"/>
              <a:t>Google Chrome Browser is </a:t>
            </a:r>
            <a:r>
              <a:rPr lang="en-US" altLang="en-US" dirty="0" err="1" smtClean="0"/>
              <a:t>multiprocess</a:t>
            </a:r>
            <a:r>
              <a:rPr lang="en-US" altLang="en-US" dirty="0" smtClean="0"/>
              <a:t> with 3 different types of processes: </a:t>
            </a:r>
          </a:p>
          <a:p>
            <a:pPr lvl="1" algn="just">
              <a:spcBef>
                <a:spcPts val="0"/>
              </a:spcBef>
            </a:pPr>
            <a:r>
              <a:rPr lang="en-US" altLang="en-US" b="1" dirty="0" smtClean="0">
                <a:solidFill>
                  <a:srgbClr val="3366FF"/>
                </a:solidFill>
              </a:rPr>
              <a:t>Browser</a:t>
            </a:r>
            <a:r>
              <a:rPr lang="en-US" altLang="en-US" dirty="0" smtClean="0"/>
              <a:t> process manages user interface, disk and network I/O</a:t>
            </a:r>
          </a:p>
          <a:p>
            <a:pPr lvl="1" algn="just">
              <a:spcBef>
                <a:spcPts val="0"/>
              </a:spcBef>
            </a:pPr>
            <a:r>
              <a:rPr lang="en-US" altLang="en-US" b="1" dirty="0" smtClean="0">
                <a:solidFill>
                  <a:srgbClr val="3366FF"/>
                </a:solidFill>
              </a:rPr>
              <a:t>Renderer</a:t>
            </a:r>
            <a:r>
              <a:rPr lang="en-US" altLang="en-US" dirty="0" smtClean="0"/>
              <a:t> process renders web pages, deals with HTML,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. A new renderer created for each website opened</a:t>
            </a:r>
          </a:p>
          <a:p>
            <a:pPr lvl="2" algn="just">
              <a:spcBef>
                <a:spcPts val="0"/>
              </a:spcBef>
            </a:pPr>
            <a:r>
              <a:rPr lang="en-US" altLang="en-US" dirty="0" smtClean="0"/>
              <a:t>Runs in </a:t>
            </a:r>
            <a:r>
              <a:rPr lang="en-US" altLang="en-US" b="1" dirty="0" smtClean="0">
                <a:solidFill>
                  <a:srgbClr val="3366FF"/>
                </a:solidFill>
              </a:rPr>
              <a:t>sandbox</a:t>
            </a:r>
            <a:r>
              <a:rPr lang="en-US" altLang="en-US" dirty="0" smtClean="0"/>
              <a:t> restricting disk and network I/O, minimizing effect of security exploits</a:t>
            </a:r>
          </a:p>
          <a:p>
            <a:pPr lvl="1" algn="just">
              <a:spcBef>
                <a:spcPts val="0"/>
              </a:spcBef>
            </a:pPr>
            <a:r>
              <a:rPr lang="en-US" altLang="en-US" b="1" dirty="0" smtClean="0">
                <a:solidFill>
                  <a:srgbClr val="3366FF"/>
                </a:solidFill>
              </a:rPr>
              <a:t>Plug-in </a:t>
            </a:r>
            <a:r>
              <a:rPr lang="en-US" altLang="en-US" dirty="0" smtClean="0"/>
              <a:t>process for each type of plug-in</a:t>
            </a:r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589240"/>
            <a:ext cx="629285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Exercise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97971"/>
          </a:xfrm>
        </p:spPr>
        <p:txBody>
          <a:bodyPr/>
          <a:lstStyle/>
          <a:p>
            <a:pPr algn="just"/>
            <a:r>
              <a:rPr lang="en-IN" dirty="0" smtClean="0"/>
              <a:t>Find out the current design (processes / threads etc.) of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Google Chrome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Mozilla Firefox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Microsoft Edge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Chromium</a:t>
            </a:r>
          </a:p>
          <a:p>
            <a:pPr marL="514350" indent="-514350" algn="just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>
                <a:solidFill>
                  <a:srgbClr val="C00000"/>
                </a:solidFill>
              </a:rPr>
              <a:t>Interprocess</a:t>
            </a:r>
            <a:r>
              <a:rPr lang="en-US" altLang="en-US" dirty="0" smtClean="0">
                <a:solidFill>
                  <a:srgbClr val="C00000"/>
                </a:solidFill>
              </a:rPr>
              <a:t>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altLang="en-US" dirty="0" smtClean="0"/>
              <a:t>Processes within a system may be </a:t>
            </a:r>
            <a:r>
              <a:rPr lang="en-US" altLang="en-US" b="1" i="1" dirty="0" smtClean="0"/>
              <a:t>independent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or </a:t>
            </a:r>
            <a:r>
              <a:rPr lang="en-US" altLang="en-US" b="1" i="1" dirty="0" smtClean="0"/>
              <a:t>cooperating</a:t>
            </a:r>
          </a:p>
          <a:p>
            <a:pPr algn="just">
              <a:spcBef>
                <a:spcPts val="0"/>
              </a:spcBef>
            </a:pPr>
            <a:r>
              <a:rPr lang="en-US" altLang="en-US" dirty="0" smtClean="0"/>
              <a:t>Cooperating process can affect or be affected by other processes, including sharing data</a:t>
            </a:r>
          </a:p>
          <a:p>
            <a:pPr algn="just">
              <a:spcBef>
                <a:spcPts val="0"/>
              </a:spcBef>
            </a:pPr>
            <a:r>
              <a:rPr lang="en-US" altLang="en-US" dirty="0" smtClean="0"/>
              <a:t>Reasons for cooperating processes: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/>
              <a:t>Information sharing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/>
              <a:t>Computation speedup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/>
              <a:t>Modularity</a:t>
            </a:r>
          </a:p>
          <a:p>
            <a:pPr lvl="1" algn="just">
              <a:spcBef>
                <a:spcPts val="0"/>
              </a:spcBef>
            </a:pPr>
            <a:r>
              <a:rPr lang="en-US" altLang="en-US" dirty="0" smtClean="0"/>
              <a:t>Convenience	</a:t>
            </a:r>
          </a:p>
          <a:p>
            <a:pPr algn="just">
              <a:spcBef>
                <a:spcPts val="0"/>
              </a:spcBef>
            </a:pPr>
            <a:endParaRPr lang="en-US" altLang="en-US" sz="2800" dirty="0" smtClean="0">
              <a:solidFill>
                <a:srgbClr val="0C16E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C00000"/>
                </a:solidFill>
              </a:rPr>
              <a:t>Interprocess</a:t>
            </a:r>
            <a:r>
              <a:rPr lang="en-US" altLang="en-US" dirty="0" smtClean="0">
                <a:solidFill>
                  <a:srgbClr val="C00000"/>
                </a:solidFill>
              </a:rPr>
              <a:t>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en-US" dirty="0" smtClean="0"/>
              <a:t>Cooperating processes need </a:t>
            </a:r>
            <a:r>
              <a:rPr lang="en-US" altLang="en-US" b="1" dirty="0" err="1" smtClean="0">
                <a:solidFill>
                  <a:srgbClr val="0C16E2"/>
                </a:solidFill>
              </a:rPr>
              <a:t>interprocess</a:t>
            </a:r>
            <a:r>
              <a:rPr lang="en-US" altLang="en-US" b="1" dirty="0" smtClean="0">
                <a:solidFill>
                  <a:srgbClr val="0C16E2"/>
                </a:solidFill>
              </a:rPr>
              <a:t> communication </a:t>
            </a:r>
            <a:r>
              <a:rPr lang="en-US" altLang="en-US" dirty="0" smtClean="0">
                <a:solidFill>
                  <a:srgbClr val="0C16E2"/>
                </a:solidFill>
              </a:rPr>
              <a:t>(</a:t>
            </a:r>
            <a:r>
              <a:rPr lang="en-US" altLang="en-US" b="1" dirty="0" smtClean="0">
                <a:solidFill>
                  <a:srgbClr val="0C16E2"/>
                </a:solidFill>
              </a:rPr>
              <a:t>IPC</a:t>
            </a:r>
            <a:r>
              <a:rPr lang="en-US" altLang="en-US" dirty="0" smtClean="0">
                <a:solidFill>
                  <a:srgbClr val="0C16E2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Two models of IPC</a:t>
            </a:r>
          </a:p>
          <a:p>
            <a:pPr lvl="1">
              <a:spcBef>
                <a:spcPts val="0"/>
              </a:spcBef>
            </a:pPr>
            <a:r>
              <a:rPr lang="en-US" altLang="en-US" b="1" dirty="0" smtClean="0">
                <a:solidFill>
                  <a:srgbClr val="0C16E2"/>
                </a:solidFill>
              </a:rPr>
              <a:t>Shared memory</a:t>
            </a:r>
          </a:p>
          <a:p>
            <a:pPr lvl="1">
              <a:spcBef>
                <a:spcPts val="0"/>
              </a:spcBef>
            </a:pPr>
            <a:r>
              <a:rPr lang="en-US" altLang="en-US" b="1" dirty="0" smtClean="0">
                <a:solidFill>
                  <a:srgbClr val="0C16E2"/>
                </a:solidFill>
              </a:rPr>
              <a:t>Message passing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Process Address Space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412875"/>
            <a:ext cx="4492625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2"/>
            <a:ext cx="8229600" cy="8701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</a:rPr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725613"/>
            <a:ext cx="610076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611560" y="1143000"/>
            <a:ext cx="80648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cs typeface="Courier New" pitchFamily="49" charset="0"/>
              </a:rPr>
              <a:t>a) Message passing.  </a:t>
            </a:r>
            <a:r>
              <a:rPr lang="en-US" altLang="en-US" sz="2800" dirty="0" smtClean="0">
                <a:solidFill>
                  <a:srgbClr val="000000"/>
                </a:solidFill>
                <a:cs typeface="Courier New" pitchFamily="49" charset="0"/>
              </a:rPr>
              <a:t>		(</a:t>
            </a:r>
            <a:r>
              <a:rPr lang="en-US" altLang="en-US" sz="2800" dirty="0">
                <a:solidFill>
                  <a:srgbClr val="000000"/>
                </a:solidFill>
                <a:cs typeface="Courier New" pitchFamily="49" charset="0"/>
              </a:rPr>
              <a:t>b) </a:t>
            </a:r>
            <a:r>
              <a:rPr lang="en-US" altLang="en-US" sz="2800" dirty="0" smtClean="0">
                <a:solidFill>
                  <a:srgbClr val="000000"/>
                </a:solidFill>
                <a:cs typeface="Courier New" pitchFamily="49" charset="0"/>
              </a:rPr>
              <a:t>Shared </a:t>
            </a:r>
            <a:r>
              <a:rPr lang="en-US" altLang="en-US" sz="2800" dirty="0">
                <a:solidFill>
                  <a:srgbClr val="000000"/>
                </a:solidFill>
                <a:cs typeface="Courier New" pitchFamily="49" charset="0"/>
              </a:rPr>
              <a:t>memory. </a:t>
            </a:r>
            <a:r>
              <a:rPr lang="en-US" altLang="en-US" sz="2800" dirty="0"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1008112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Communications Models 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544616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en-IN" sz="3000" dirty="0" smtClean="0"/>
              <a:t>Message passing is easier to implement in a distributed system than shared memory.</a:t>
            </a:r>
          </a:p>
          <a:p>
            <a:pPr algn="just">
              <a:spcBef>
                <a:spcPts val="0"/>
              </a:spcBef>
            </a:pPr>
            <a:r>
              <a:rPr lang="en-IN" sz="3000" dirty="0" smtClean="0"/>
              <a:t>Shared memory can be faster than message passing, since message-passing systems are typically implemented using system calls (therefore slower)</a:t>
            </a:r>
          </a:p>
          <a:p>
            <a:pPr lvl="1" algn="just">
              <a:spcBef>
                <a:spcPts val="0"/>
              </a:spcBef>
            </a:pPr>
            <a:r>
              <a:rPr lang="en-IN" dirty="0" smtClean="0"/>
              <a:t>In shared-memory systems, system calls are required only to establish shared memory regions. </a:t>
            </a:r>
          </a:p>
          <a:p>
            <a:pPr lvl="2" algn="just">
              <a:spcBef>
                <a:spcPts val="0"/>
              </a:spcBef>
            </a:pPr>
            <a:r>
              <a:rPr lang="en-IN" dirty="0" smtClean="0"/>
              <a:t>Once shared memory is established, all accesses are treated as routine memory accesses, and no assistance from the kernel is required.</a:t>
            </a:r>
          </a:p>
          <a:p>
            <a:pPr lvl="2" algn="just">
              <a:spcBef>
                <a:spcPts val="0"/>
              </a:spcBef>
            </a:pPr>
            <a:r>
              <a:rPr lang="en-IN" dirty="0" smtClean="0"/>
              <a:t>Shared memory suffers from cache coherency issues, which arise because shared data migrate among the several caches.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7812"/>
            <a:ext cx="8147248" cy="77492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33488"/>
            <a:ext cx="8568952" cy="514784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/>
              <a:t>Independent</a:t>
            </a:r>
            <a:r>
              <a:rPr lang="en-US" dirty="0" smtClean="0"/>
              <a:t> process cannot affect or be affected by the execution of another process</a:t>
            </a:r>
          </a:p>
          <a:p>
            <a:pPr algn="just"/>
            <a:r>
              <a:rPr lang="en-US" b="1" i="1" dirty="0" smtClean="0">
                <a:solidFill>
                  <a:srgbClr val="000000"/>
                </a:solidFill>
              </a:rPr>
              <a:t>Cooperating</a:t>
            </a:r>
            <a:r>
              <a:rPr lang="en-US" dirty="0" smtClean="0"/>
              <a:t> process can affect or be affected by the execution of another process</a:t>
            </a:r>
          </a:p>
          <a:p>
            <a:pPr algn="just"/>
            <a:r>
              <a:rPr lang="en-US" dirty="0" smtClean="0"/>
              <a:t>Advantages of process cooperation</a:t>
            </a:r>
          </a:p>
          <a:p>
            <a:pPr lvl="1" algn="just"/>
            <a:r>
              <a:rPr lang="en-US" dirty="0" smtClean="0"/>
              <a:t>Information sharing </a:t>
            </a:r>
          </a:p>
          <a:p>
            <a:pPr lvl="1" algn="just"/>
            <a:r>
              <a:rPr lang="en-US" dirty="0" smtClean="0"/>
              <a:t>Computation speed-up</a:t>
            </a:r>
          </a:p>
          <a:p>
            <a:pPr lvl="1" algn="just"/>
            <a:r>
              <a:rPr lang="en-US" dirty="0" smtClean="0"/>
              <a:t>Modularity</a:t>
            </a:r>
          </a:p>
          <a:p>
            <a:pPr lvl="1" algn="just"/>
            <a:r>
              <a:rPr lang="en-US" dirty="0" smtClean="0"/>
              <a:t>Convenience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85863"/>
            <a:ext cx="8496944" cy="4498975"/>
          </a:xfrm>
        </p:spPr>
        <p:txBody>
          <a:bodyPr/>
          <a:lstStyle/>
          <a:p>
            <a:pPr algn="just"/>
            <a:r>
              <a:rPr lang="en-US" dirty="0" smtClean="0"/>
              <a:t>Paradigm for cooperating processes, </a:t>
            </a:r>
            <a:r>
              <a:rPr lang="en-US" i="1" dirty="0" smtClean="0"/>
              <a:t>producer</a:t>
            </a:r>
            <a:r>
              <a:rPr lang="en-US" dirty="0" smtClean="0"/>
              <a:t> process produces information that is consumed by a </a:t>
            </a:r>
            <a:r>
              <a:rPr lang="en-US" i="1" dirty="0" smtClean="0"/>
              <a:t>consumer</a:t>
            </a:r>
            <a:r>
              <a:rPr lang="en-US" dirty="0" smtClean="0"/>
              <a:t> process</a:t>
            </a:r>
          </a:p>
          <a:p>
            <a:pPr lvl="1" algn="just"/>
            <a:r>
              <a:rPr lang="en-US" b="1" dirty="0" smtClean="0">
                <a:solidFill>
                  <a:srgbClr val="080F94"/>
                </a:solidFill>
              </a:rPr>
              <a:t>unbounded-buffer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places no practical limit on the size of the buffer</a:t>
            </a:r>
          </a:p>
          <a:p>
            <a:pPr lvl="1" algn="just"/>
            <a:r>
              <a:rPr lang="en-US" b="1" dirty="0" smtClean="0">
                <a:solidFill>
                  <a:srgbClr val="080F94"/>
                </a:solidFill>
              </a:rPr>
              <a:t>bounded-buffer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assumes that there is a fixed buffer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074025" cy="108012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707114" cy="4700588"/>
          </a:xfrm>
        </p:spPr>
        <p:txBody>
          <a:bodyPr/>
          <a:lstStyle/>
          <a:p>
            <a:r>
              <a:rPr lang="en-US" sz="1600" dirty="0" smtClean="0"/>
              <a:t>Shared data</a:t>
            </a:r>
          </a:p>
          <a:p>
            <a:pPr marL="1598613" lvl="3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out = 0;</a:t>
            </a:r>
          </a:p>
          <a:p>
            <a:pPr marL="1598613" lvl="3">
              <a:buFontTx/>
              <a:buNone/>
            </a:pPr>
            <a:endParaRPr lang="en-US" sz="1600" dirty="0" smtClean="0"/>
          </a:p>
          <a:p>
            <a:r>
              <a:rPr lang="en-US" sz="1600" dirty="0" smtClean="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569200" cy="72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item </a:t>
            </a:r>
            <a:r>
              <a:rPr lang="en-US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next_produced</a:t>
            </a: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/* produce an item in </a:t>
            </a:r>
            <a:r>
              <a:rPr lang="en-US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next_produced</a:t>
            </a: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buffer[in] = </a:t>
            </a:r>
            <a:r>
              <a:rPr lang="en-US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next_produced</a:t>
            </a: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}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; /* do nothing */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/* consume the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92888" cy="10081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err="1" smtClean="0"/>
              <a:t>Interprocess</a:t>
            </a:r>
            <a:r>
              <a:rPr lang="en-US" altLang="en-US" sz="4000" dirty="0" smtClean="0"/>
              <a:t> Communication –  </a:t>
            </a:r>
            <a:r>
              <a:rPr lang="en-US" altLang="en-US" sz="4000" dirty="0" smtClean="0">
                <a:solidFill>
                  <a:srgbClr val="080F94"/>
                </a:solidFill>
              </a:rPr>
              <a:t>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34579"/>
            <a:ext cx="8568951" cy="45307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 smtClean="0"/>
              <a:t>An area of memory shared among the processes that wish to communicate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The communication is under the control of the users processes not the operating system.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Major issues is to provide mechanism that will allow the user processes to synchronize their actions when they access shared memory.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80920" cy="12241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err="1" smtClean="0"/>
              <a:t>Interprocess</a:t>
            </a:r>
            <a:r>
              <a:rPr lang="en-US" altLang="en-US" sz="4000" dirty="0" smtClean="0"/>
              <a:t> Communication – </a:t>
            </a:r>
            <a:r>
              <a:rPr lang="en-US" altLang="en-US" sz="4000" dirty="0" smtClean="0">
                <a:solidFill>
                  <a:srgbClr val="080F94"/>
                </a:solidFill>
              </a:rPr>
              <a:t>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568952" cy="396044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en-US" altLang="en-US" dirty="0" smtClean="0"/>
              <a:t>Mechanism for processes to communicate and to synchronize their actions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</a:pPr>
            <a:endParaRPr lang="en-US" altLang="en-US" sz="800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en-US" altLang="en-US" dirty="0" smtClean="0"/>
              <a:t>Message system – processes communicate with each other </a:t>
            </a:r>
            <a:r>
              <a:rPr lang="en-US" altLang="en-US" i="1" dirty="0" smtClean="0">
                <a:solidFill>
                  <a:srgbClr val="C00000"/>
                </a:solidFill>
              </a:rPr>
              <a:t>without resorting to shared variables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</a:pPr>
            <a:endParaRPr lang="en-US" altLang="en-US" sz="800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en-US" altLang="en-US" dirty="0" smtClean="0"/>
              <a:t>IPC facility provides two operations: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endParaRPr lang="en-US" altLang="en-US" sz="800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fixed or variable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96944" cy="507729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 smtClean="0"/>
              <a:t>If processes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wish to communicate, they need to: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Establish a </a:t>
            </a:r>
            <a:r>
              <a:rPr lang="en-US" altLang="en-US" b="1" i="1" dirty="0" smtClean="0"/>
              <a:t>communication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link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between them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Exchange messages via send/receive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Implementation issues:</a:t>
            </a:r>
          </a:p>
          <a:p>
            <a:pPr lvl="1" algn="just"/>
            <a:r>
              <a:rPr lang="en-US" altLang="en-US" dirty="0" smtClean="0"/>
              <a:t>How are links established?</a:t>
            </a:r>
          </a:p>
          <a:p>
            <a:pPr lvl="1" algn="just"/>
            <a:r>
              <a:rPr lang="en-US" altLang="en-US" dirty="0" smtClean="0"/>
              <a:t>Can a link be associated with more than two processes?</a:t>
            </a:r>
          </a:p>
          <a:p>
            <a:pPr lvl="1" algn="just"/>
            <a:r>
              <a:rPr lang="en-US" altLang="en-US" dirty="0" smtClean="0"/>
              <a:t>How many links can there be between every pair of communicating processes?</a:t>
            </a:r>
          </a:p>
          <a:p>
            <a:pPr lvl="1" algn="just"/>
            <a:r>
              <a:rPr lang="en-US" altLang="en-US" dirty="0" smtClean="0"/>
              <a:t>What is the capacity of a link?</a:t>
            </a:r>
          </a:p>
          <a:p>
            <a:pPr lvl="1" algn="just"/>
            <a:r>
              <a:rPr lang="en-US" altLang="en-US" dirty="0" smtClean="0"/>
              <a:t>Is the size of a message that the link can accommodate fixed or variable?</a:t>
            </a:r>
          </a:p>
          <a:p>
            <a:pPr lvl="1" algn="just"/>
            <a:r>
              <a:rPr lang="en-US" altLang="en-US" dirty="0" smtClean="0"/>
              <a:t>Is a link unidirectional or bi-directional?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Call Stack / Activation Record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806489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86409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Automatic or explicit buffering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8749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74539"/>
            <a:ext cx="8424935" cy="453072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en-US" dirty="0" smtClean="0"/>
              <a:t>Processes must name each other explicitly:</a:t>
            </a:r>
          </a:p>
          <a:p>
            <a:pPr lvl="1" algn="just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P, message</a:t>
            </a:r>
            <a:r>
              <a:rPr lang="en-US" altLang="en-US" dirty="0" smtClean="0"/>
              <a:t>) – send a message to process P</a:t>
            </a:r>
          </a:p>
          <a:p>
            <a:pPr lvl="1" algn="just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Q, message</a:t>
            </a:r>
            <a:r>
              <a:rPr lang="en-US" altLang="en-US" dirty="0" smtClean="0"/>
              <a:t>) – receive a message from process Q</a:t>
            </a:r>
          </a:p>
          <a:p>
            <a:pPr algn="just"/>
            <a:r>
              <a:rPr lang="en-US" altLang="en-US" dirty="0" smtClean="0"/>
              <a:t>Properties of communication link</a:t>
            </a:r>
          </a:p>
          <a:p>
            <a:pPr lvl="1" algn="just"/>
            <a:r>
              <a:rPr lang="en-US" altLang="en-US" dirty="0" smtClean="0"/>
              <a:t>Links are established automatically</a:t>
            </a:r>
          </a:p>
          <a:p>
            <a:pPr lvl="1" algn="just"/>
            <a:r>
              <a:rPr lang="en-US" altLang="en-US" dirty="0" smtClean="0"/>
              <a:t>A link is associated with exactly one pair of communicating processes</a:t>
            </a:r>
          </a:p>
          <a:p>
            <a:pPr lvl="1" algn="just"/>
            <a:r>
              <a:rPr lang="en-US" altLang="en-US" dirty="0" smtClean="0"/>
              <a:t>Between each pair there exists exactly one link</a:t>
            </a:r>
          </a:p>
          <a:p>
            <a:pPr lvl="1" algn="just"/>
            <a:r>
              <a:rPr lang="en-US" altLang="en-US" dirty="0" smtClean="0"/>
              <a:t>Link may be unidirectional, but is usually bi-directional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66812"/>
            <a:ext cx="8352928" cy="49984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 smtClean="0"/>
              <a:t>Messages are directed and received from mailboxes (also referred to as ports)</a:t>
            </a:r>
          </a:p>
          <a:p>
            <a:pPr lvl="1" algn="just"/>
            <a:r>
              <a:rPr lang="en-US" altLang="en-US" dirty="0" smtClean="0"/>
              <a:t>Each mailbox has a unique id</a:t>
            </a:r>
          </a:p>
          <a:p>
            <a:pPr lvl="1" algn="just"/>
            <a:r>
              <a:rPr lang="en-US" altLang="en-US" dirty="0" smtClean="0"/>
              <a:t>Processes can communicate only if they share a mailbox</a:t>
            </a:r>
          </a:p>
          <a:p>
            <a:pPr algn="just"/>
            <a:r>
              <a:rPr lang="en-US" altLang="en-US" dirty="0" smtClean="0"/>
              <a:t>Properties of communication link</a:t>
            </a:r>
          </a:p>
          <a:p>
            <a:pPr lvl="1" algn="just"/>
            <a:r>
              <a:rPr lang="en-US" altLang="en-US" dirty="0" smtClean="0"/>
              <a:t>Link established only if processes share a common mailbox</a:t>
            </a:r>
          </a:p>
          <a:p>
            <a:pPr lvl="1" algn="just"/>
            <a:r>
              <a:rPr lang="en-US" altLang="en-US" dirty="0" smtClean="0"/>
              <a:t>A link may be associated with many processes</a:t>
            </a:r>
          </a:p>
          <a:p>
            <a:pPr lvl="1" algn="just"/>
            <a:r>
              <a:rPr lang="en-US" altLang="en-US" dirty="0" smtClean="0"/>
              <a:t>Each pair of processes may share several communication links</a:t>
            </a:r>
          </a:p>
          <a:p>
            <a:pPr lvl="1" algn="just"/>
            <a:r>
              <a:rPr lang="en-US" altLang="en-US" dirty="0" smtClean="0"/>
              <a:t>Link may be unidirectional or bi-directional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79208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5062"/>
            <a:ext cx="8640960" cy="5462290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 smtClean="0"/>
              <a:t>Operations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sz="3200" dirty="0" smtClean="0"/>
              <a:t>create a new mailbox (port)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sz="3200" dirty="0" smtClean="0"/>
              <a:t>send and receive messages through mailbox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sz="3200" dirty="0" smtClean="0"/>
              <a:t>destroy a mailbox</a:t>
            </a:r>
          </a:p>
          <a:p>
            <a:pPr algn="just"/>
            <a:r>
              <a:rPr lang="en-US" altLang="en-US" dirty="0" smtClean="0"/>
              <a:t>Primitives are defined as:</a:t>
            </a:r>
          </a:p>
          <a:p>
            <a:pPr marL="962025" indent="-514350" algn="just">
              <a:buSzPct val="95000"/>
              <a:buFont typeface="+mj-lt"/>
              <a:buAutoNum type="arabicPeriod"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send(</a:t>
            </a:r>
            <a:r>
              <a:rPr lang="en-US" altLang="en-US" sz="2400" i="1" dirty="0" smtClean="0">
                <a:latin typeface="Arial" pitchFamily="34" charset="0"/>
                <a:cs typeface="Arial" pitchFamily="34" charset="0"/>
              </a:rPr>
              <a:t>A, message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) – send a message to mailbox A</a:t>
            </a:r>
          </a:p>
          <a:p>
            <a:pPr marL="962025" indent="-514350" algn="just">
              <a:buSzPct val="95000"/>
              <a:buFont typeface="+mj-lt"/>
              <a:buAutoNum type="arabicPeriod"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receive(</a:t>
            </a:r>
            <a:r>
              <a:rPr lang="en-US" altLang="en-US" sz="2400" i="1" dirty="0" smtClean="0">
                <a:latin typeface="Arial" pitchFamily="34" charset="0"/>
                <a:cs typeface="Arial" pitchFamily="34" charset="0"/>
              </a:rPr>
              <a:t>A, message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) – receive a message from mailbox A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2"/>
            <a:ext cx="7810500" cy="8701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7125"/>
            <a:ext cx="8424936" cy="5254203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dirty="0" smtClean="0"/>
              <a:t>Mailbox sharing</a:t>
            </a:r>
          </a:p>
          <a:p>
            <a:pPr lvl="1" algn="just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</a:t>
            </a:r>
            <a:r>
              <a:rPr lang="en-US" altLang="en-US" dirty="0" smtClean="0"/>
              <a:t> 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share mailbox A</a:t>
            </a:r>
          </a:p>
          <a:p>
            <a:pPr lvl="1" algn="just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, sends;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receive</a:t>
            </a:r>
          </a:p>
          <a:p>
            <a:pPr lvl="1" algn="just"/>
            <a:r>
              <a:rPr lang="en-US" altLang="en-US" dirty="0" smtClean="0"/>
              <a:t>Who gets the message?</a:t>
            </a:r>
          </a:p>
          <a:p>
            <a:pPr algn="just"/>
            <a:r>
              <a:rPr lang="en-US" altLang="en-US" dirty="0" smtClean="0"/>
              <a:t>Solutions</a:t>
            </a:r>
          </a:p>
          <a:p>
            <a:pPr lvl="1" algn="just"/>
            <a:r>
              <a:rPr lang="en-US" altLang="en-US" dirty="0" smtClean="0"/>
              <a:t>Allow a link to be associated with at most two processes</a:t>
            </a:r>
          </a:p>
          <a:p>
            <a:pPr lvl="1" algn="just"/>
            <a:r>
              <a:rPr lang="en-US" altLang="en-US" dirty="0" smtClean="0"/>
              <a:t>Allow only one process at a time to execute a receive operation</a:t>
            </a:r>
          </a:p>
          <a:p>
            <a:pPr lvl="1" algn="just"/>
            <a:r>
              <a:rPr lang="en-US" altLang="en-US" dirty="0" smtClean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Mailbox Ownership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76064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/>
              <a:t>A mailbox may be owned either by a process or by the operating system.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If the mailbox is owned by a process </a:t>
            </a:r>
            <a:r>
              <a:rPr lang="en-US" sz="2400" dirty="0" smtClean="0"/>
              <a:t>(that is, the </a:t>
            </a:r>
            <a:r>
              <a:rPr lang="en-US" sz="2400" b="1" u="sng" dirty="0" smtClean="0">
                <a:solidFill>
                  <a:srgbClr val="0B33B5"/>
                </a:solidFill>
              </a:rPr>
              <a:t>mailbox is part of the address space of the process</a:t>
            </a:r>
            <a:r>
              <a:rPr lang="en-US" sz="2400" dirty="0" smtClean="0"/>
              <a:t>)</a:t>
            </a:r>
            <a:r>
              <a:rPr lang="en-US" sz="2800" dirty="0" smtClean="0"/>
              <a:t>, then we distinguish between the </a:t>
            </a:r>
            <a:r>
              <a:rPr lang="en-US" sz="2800" b="1" u="sng" dirty="0" smtClean="0">
                <a:solidFill>
                  <a:srgbClr val="FF0000"/>
                </a:solidFill>
              </a:rPr>
              <a:t>owner</a:t>
            </a:r>
            <a:r>
              <a:rPr lang="en-US" sz="2800" dirty="0" smtClean="0"/>
              <a:t> (which </a:t>
            </a:r>
            <a:r>
              <a:rPr lang="en-US" sz="2800" u="sng" dirty="0" smtClean="0">
                <a:solidFill>
                  <a:srgbClr val="FF0000"/>
                </a:solidFill>
              </a:rPr>
              <a:t>can only receive messages </a:t>
            </a:r>
            <a:r>
              <a:rPr lang="en-US" sz="2800" dirty="0" smtClean="0"/>
              <a:t>through this mailbox) and the </a:t>
            </a:r>
            <a:r>
              <a:rPr lang="en-US" sz="2800" b="1" u="sng" dirty="0" smtClean="0"/>
              <a:t>user</a:t>
            </a:r>
            <a:r>
              <a:rPr lang="en-US" sz="2800" dirty="0" smtClean="0"/>
              <a:t> </a:t>
            </a:r>
            <a:r>
              <a:rPr lang="en-US" sz="2400" dirty="0" smtClean="0"/>
              <a:t>(which </a:t>
            </a:r>
            <a:r>
              <a:rPr lang="en-US" sz="2400" u="sng" dirty="0" smtClean="0"/>
              <a:t>can only send messages </a:t>
            </a:r>
            <a:r>
              <a:rPr lang="en-US" sz="2400" dirty="0" smtClean="0"/>
              <a:t>to the mailbox). </a:t>
            </a:r>
            <a:endParaRPr lang="en-US" sz="2800" dirty="0" smtClean="0"/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Since each mailbox has a unique owner, there can be no confusion about which process should receive a message sent to this mailbox.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When a process that owns a mailbox terminates, the mailbox disappears. 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Any process that subsequently sends a message to this mailbox must be notified that the mailbox no longer exists.</a:t>
            </a:r>
            <a:endParaRPr 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dirty="0" smtClean="0"/>
              <a:t>Mailbox Ownership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446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mailbox that is owned by the operating system has an existence of its own. </a:t>
            </a:r>
          </a:p>
          <a:p>
            <a:pPr algn="just"/>
            <a:r>
              <a:rPr lang="en-US" dirty="0" smtClean="0"/>
              <a:t>It is independent and is not attached to any particular process. </a:t>
            </a:r>
          </a:p>
          <a:p>
            <a:pPr algn="just"/>
            <a:r>
              <a:rPr lang="en-US" dirty="0" smtClean="0"/>
              <a:t>The operating system then must provide a </a:t>
            </a:r>
            <a:r>
              <a:rPr lang="en-US" u="sng" dirty="0" smtClean="0"/>
              <a:t>mechanism</a:t>
            </a:r>
            <a:r>
              <a:rPr lang="en-US" dirty="0" smtClean="0"/>
              <a:t> that allows a process to do the following:</a:t>
            </a:r>
          </a:p>
          <a:p>
            <a:pPr lvl="1" algn="just"/>
            <a:r>
              <a:rPr lang="en-US" dirty="0" smtClean="0"/>
              <a:t>Create a new mailbox.</a:t>
            </a:r>
          </a:p>
          <a:p>
            <a:pPr lvl="1" algn="just"/>
            <a:r>
              <a:rPr lang="en-US" dirty="0" smtClean="0"/>
              <a:t>Send and receive messages through the mailbox.</a:t>
            </a:r>
          </a:p>
          <a:p>
            <a:pPr lvl="1" algn="just"/>
            <a:r>
              <a:rPr lang="en-US" dirty="0" smtClean="0"/>
              <a:t>Delete a mailbox.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process that creates a new mailbox is that mailbox’s owner by default.</a:t>
            </a:r>
          </a:p>
          <a:p>
            <a:pPr algn="just"/>
            <a:r>
              <a:rPr lang="en-US" dirty="0" smtClean="0"/>
              <a:t>Initially, the owner is the only process that can receive messages through this mailbox. </a:t>
            </a:r>
          </a:p>
          <a:p>
            <a:pPr algn="just"/>
            <a:r>
              <a:rPr lang="en-US" dirty="0" smtClean="0"/>
              <a:t>However, the ownership and receiving privilege may be passed to other processes through appropriate system calls. </a:t>
            </a:r>
          </a:p>
          <a:p>
            <a:pPr algn="just"/>
            <a:r>
              <a:rPr lang="en-US" dirty="0" smtClean="0"/>
              <a:t>Of course, this provision could result in multiple receivers for each mailbox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 Ownership …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88446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0924"/>
            <a:ext cx="8424935" cy="5474419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between processes takes place through calls to send() and receive() primitives.</a:t>
            </a:r>
          </a:p>
          <a:p>
            <a:r>
              <a:rPr lang="en-US" dirty="0" smtClean="0">
                <a:ea typeface="MS PGothic" pitchFamily="34" charset="-128"/>
              </a:rPr>
              <a:t>Message passing may be either </a:t>
            </a:r>
            <a:r>
              <a:rPr lang="en-US" b="1" dirty="0" smtClean="0">
                <a:solidFill>
                  <a:srgbClr val="0B33B5"/>
                </a:solidFill>
                <a:ea typeface="MS PGothic" pitchFamily="34" charset="-128"/>
              </a:rPr>
              <a:t>blocking</a:t>
            </a:r>
            <a:r>
              <a:rPr lang="en-US" dirty="0" smtClean="0">
                <a:ea typeface="MS PGothic" pitchFamily="34" charset="-128"/>
              </a:rPr>
              <a:t> or </a:t>
            </a:r>
            <a:r>
              <a:rPr lang="en-US" b="1" dirty="0" smtClean="0">
                <a:solidFill>
                  <a:srgbClr val="C00000"/>
                </a:solidFill>
                <a:ea typeface="MS PGothic" pitchFamily="34" charset="-128"/>
              </a:rPr>
              <a:t>non-blocking</a:t>
            </a:r>
            <a:r>
              <a:rPr lang="en-US" dirty="0" smtClean="0">
                <a:ea typeface="MS PGothic" pitchFamily="34" charset="-128"/>
              </a:rPr>
              <a:t> </a:t>
            </a:r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0B33B5"/>
                </a:solidFill>
              </a:rPr>
              <a:t>synchronous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asynchronous</a:t>
            </a:r>
            <a:r>
              <a:rPr lang="en-US" b="1" dirty="0" smtClean="0"/>
              <a:t>.</a:t>
            </a:r>
            <a:endParaRPr lang="en-US" dirty="0" smtClean="0">
              <a:ea typeface="MS PGothic" pitchFamily="34" charset="-128"/>
            </a:endParaRPr>
          </a:p>
          <a:p>
            <a:pPr marL="379413" indent="-379413" algn="just">
              <a:buFont typeface="Wingdings" pitchFamily="2" charset="2"/>
              <a:buChar char="§"/>
              <a:defRPr/>
            </a:pPr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 fontScale="92500" lnSpcReduction="20000"/>
          </a:bodyPr>
          <a:lstStyle/>
          <a:p>
            <a:pPr marL="379413" indent="-379413" algn="just"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3366FF"/>
                </a:solidFill>
                <a:ea typeface="MS PGothic" pitchFamily="34" charset="-128"/>
              </a:rPr>
              <a:t>Blocking</a:t>
            </a:r>
            <a:r>
              <a:rPr lang="en-US" dirty="0" smtClean="0">
                <a:ea typeface="MS PGothic" pitchFamily="34" charset="-128"/>
              </a:rPr>
              <a:t> is considered </a:t>
            </a:r>
            <a:r>
              <a:rPr lang="en-US" b="1" dirty="0" smtClean="0">
                <a:solidFill>
                  <a:srgbClr val="3366FF"/>
                </a:solidFill>
                <a:ea typeface="MS PGothic" pitchFamily="34" charset="-128"/>
              </a:rPr>
              <a:t>synchronous</a:t>
            </a:r>
          </a:p>
          <a:p>
            <a:pPr marL="798513" lvl="1" indent="-341313" algn="just">
              <a:buFont typeface="Wingdings" pitchFamily="2" charset="2"/>
              <a:buChar char="ü"/>
              <a:defRPr/>
            </a:pPr>
            <a:r>
              <a:rPr lang="en-US" b="1" dirty="0" smtClean="0">
                <a:ea typeface="MS PGothic" pitchFamily="34" charset="-128"/>
              </a:rPr>
              <a:t>Blocking send </a:t>
            </a:r>
            <a:r>
              <a:rPr lang="en-US" dirty="0" smtClean="0">
                <a:ea typeface="MS PGothic" pitchFamily="34" charset="-128"/>
              </a:rPr>
              <a:t>--</a:t>
            </a:r>
            <a:r>
              <a:rPr lang="en-US" b="1" dirty="0" smtClean="0">
                <a:ea typeface="MS PGothic" pitchFamily="34" charset="-128"/>
              </a:rPr>
              <a:t> </a:t>
            </a:r>
            <a:r>
              <a:rPr lang="en-US" dirty="0" smtClean="0">
                <a:ea typeface="MS PGothic" pitchFamily="34" charset="-128"/>
              </a:rPr>
              <a:t>the sender is blocked until the message is received</a:t>
            </a:r>
          </a:p>
          <a:p>
            <a:pPr marL="798513" lvl="1" indent="-341313" algn="just">
              <a:buFont typeface="Wingdings" pitchFamily="2" charset="2"/>
              <a:buChar char="ü"/>
              <a:defRPr/>
            </a:pPr>
            <a:r>
              <a:rPr lang="en-US" b="1" dirty="0" smtClean="0">
                <a:ea typeface="MS PGothic" pitchFamily="34" charset="-128"/>
              </a:rPr>
              <a:t>Blocking receive </a:t>
            </a:r>
            <a:r>
              <a:rPr lang="en-US" dirty="0" smtClean="0">
                <a:ea typeface="MS PGothic" pitchFamily="34" charset="-128"/>
              </a:rPr>
              <a:t>--</a:t>
            </a:r>
            <a:r>
              <a:rPr lang="en-US" b="1" dirty="0" smtClean="0">
                <a:ea typeface="MS PGothic" pitchFamily="34" charset="-128"/>
              </a:rPr>
              <a:t> </a:t>
            </a:r>
            <a:r>
              <a:rPr lang="en-US" dirty="0" smtClean="0">
                <a:ea typeface="MS PGothic" pitchFamily="34" charset="-128"/>
              </a:rPr>
              <a:t>the receiver is  blocked until a message is available</a:t>
            </a:r>
          </a:p>
          <a:p>
            <a:pPr marL="379413" indent="-379413" algn="just"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3366FF"/>
                </a:solidFill>
                <a:ea typeface="MS PGothic" pitchFamily="34" charset="-128"/>
              </a:rPr>
              <a:t>Non-blocking</a:t>
            </a:r>
            <a:r>
              <a:rPr lang="en-US" dirty="0" smtClean="0">
                <a:ea typeface="MS PGothic" pitchFamily="34" charset="-128"/>
              </a:rPr>
              <a:t> is considered </a:t>
            </a:r>
            <a:r>
              <a:rPr lang="en-US" b="1" dirty="0" smtClean="0">
                <a:solidFill>
                  <a:srgbClr val="3366FF"/>
                </a:solidFill>
                <a:ea typeface="MS PGothic" pitchFamily="34" charset="-128"/>
              </a:rPr>
              <a:t>asynchronous</a:t>
            </a:r>
          </a:p>
          <a:p>
            <a:pPr marL="798513" lvl="1" indent="-341313" algn="just">
              <a:buFont typeface="Wingdings" pitchFamily="2" charset="2"/>
              <a:buChar char="ü"/>
              <a:defRPr/>
            </a:pPr>
            <a:r>
              <a:rPr lang="en-US" b="1" dirty="0" smtClean="0">
                <a:ea typeface="MS PGothic" pitchFamily="34" charset="-128"/>
              </a:rPr>
              <a:t>Non-blocking send</a:t>
            </a:r>
            <a:r>
              <a:rPr lang="en-US" dirty="0" smtClean="0">
                <a:ea typeface="MS PGothic" pitchFamily="34" charset="-128"/>
              </a:rPr>
              <a:t> -- the sender sends the message and continue</a:t>
            </a:r>
          </a:p>
          <a:p>
            <a:pPr marL="798513" lvl="1" indent="-341313" algn="just">
              <a:buFont typeface="Wingdings" pitchFamily="2" charset="2"/>
              <a:buChar char="ü"/>
              <a:defRPr/>
            </a:pPr>
            <a:r>
              <a:rPr lang="en-US" b="1" dirty="0" smtClean="0">
                <a:ea typeface="MS PGothic" pitchFamily="34" charset="-128"/>
              </a:rPr>
              <a:t>Non-blocking receive</a:t>
            </a:r>
            <a:r>
              <a:rPr lang="en-US" dirty="0" smtClean="0">
                <a:ea typeface="MS PGothic" pitchFamily="34" charset="-128"/>
              </a:rPr>
              <a:t> -- the receiver receives:</a:t>
            </a:r>
          </a:p>
          <a:p>
            <a:pPr marL="1141413" lvl="2" indent="-341313" algn="just">
              <a:buFont typeface="Wingdings" pitchFamily="2" charset="2"/>
              <a:buChar char="§"/>
              <a:defRPr/>
            </a:pPr>
            <a:r>
              <a:rPr lang="en-US" dirty="0" smtClean="0">
                <a:ea typeface="MS PGothic" pitchFamily="34" charset="-128"/>
              </a:rPr>
              <a:t> A valid message,  or </a:t>
            </a:r>
          </a:p>
          <a:p>
            <a:pPr marL="1141413" lvl="2" indent="-341313" algn="just">
              <a:buFont typeface="Wingdings" pitchFamily="2" charset="2"/>
              <a:buChar char="§"/>
              <a:defRPr/>
            </a:pPr>
            <a:r>
              <a:rPr lang="en-US" dirty="0" smtClean="0">
                <a:ea typeface="MS PGothic" pitchFamily="34" charset="-128"/>
              </a:rPr>
              <a:t> Null message</a:t>
            </a:r>
          </a:p>
          <a:p>
            <a:pPr marL="398939" algn="just">
              <a:buFont typeface="Wingdings" pitchFamily="2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Different combinations possible</a:t>
            </a:r>
          </a:p>
          <a:p>
            <a:pPr marL="798989" lvl="1" algn="just">
              <a:buFont typeface="Wingdings" pitchFamily="2" charset="2"/>
              <a:buChar char="ü"/>
              <a:defRPr/>
            </a:pPr>
            <a:r>
              <a:rPr lang="en-US" dirty="0" smtClean="0">
                <a:ea typeface="ＭＳ Ｐゴシック" charset="0"/>
              </a:rPr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2"/>
            <a:ext cx="6251575" cy="6541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68952" cy="5544616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As a process executes, it changes </a:t>
            </a:r>
            <a:r>
              <a:rPr lang="en-US" altLang="en-US" b="1" dirty="0" smtClean="0">
                <a:solidFill>
                  <a:srgbClr val="0B33B5"/>
                </a:solidFill>
              </a:rPr>
              <a:t>state</a:t>
            </a:r>
          </a:p>
          <a:p>
            <a:pPr lvl="1" algn="just"/>
            <a:r>
              <a:rPr lang="en-US" altLang="en-US" b="1" dirty="0" smtClean="0"/>
              <a:t>new</a:t>
            </a:r>
            <a:r>
              <a:rPr lang="en-US" altLang="en-US" dirty="0" smtClean="0"/>
              <a:t>:  The process is being created</a:t>
            </a:r>
          </a:p>
          <a:p>
            <a:pPr lvl="1" algn="just"/>
            <a:r>
              <a:rPr lang="en-US" altLang="en-US" b="1" dirty="0" smtClean="0"/>
              <a:t>running</a:t>
            </a:r>
            <a:r>
              <a:rPr lang="en-US" altLang="en-US" dirty="0" smtClean="0"/>
              <a:t>:  Instructions are being executed</a:t>
            </a:r>
          </a:p>
          <a:p>
            <a:pPr lvl="1" algn="just"/>
            <a:r>
              <a:rPr lang="en-US" altLang="en-US" b="1" dirty="0" smtClean="0"/>
              <a:t>waiting</a:t>
            </a:r>
            <a:r>
              <a:rPr lang="en-US" altLang="en-US" dirty="0" smtClean="0"/>
              <a:t>:  The process is waiting for some event to occur</a:t>
            </a:r>
          </a:p>
          <a:p>
            <a:pPr lvl="1" algn="just"/>
            <a:r>
              <a:rPr lang="en-US" altLang="en-US" b="1" dirty="0" smtClean="0"/>
              <a:t>ready</a:t>
            </a:r>
            <a:r>
              <a:rPr lang="en-US" altLang="en-US" dirty="0" smtClean="0"/>
              <a:t>:  The process is waiting to be assigned to a processor</a:t>
            </a:r>
          </a:p>
          <a:p>
            <a:pPr lvl="1" algn="just"/>
            <a:r>
              <a:rPr lang="en-US" altLang="en-US" b="1" smtClean="0"/>
              <a:t>terminated</a:t>
            </a:r>
            <a:r>
              <a:rPr lang="en-US" altLang="en-US" smtClean="0"/>
              <a:t>: </a:t>
            </a:r>
            <a:r>
              <a:rPr lang="en-US" altLang="en-US" dirty="0" smtClean="0"/>
              <a:t>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7416824" cy="295232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Producer-consumer becomes trivial</a:t>
            </a:r>
            <a:br>
              <a:rPr lang="en-US" dirty="0" smtClean="0">
                <a:ea typeface="ＭＳ Ｐゴシック" charset="0"/>
              </a:rPr>
            </a:br>
            <a:endParaRPr lang="en-US" dirty="0" smtClean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message </a:t>
            </a:r>
            <a:r>
              <a:rPr lang="en-US" sz="2200" b="1" dirty="0" err="1" smtClean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2200" b="1" dirty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; </a:t>
            </a:r>
            <a:endParaRPr lang="en-US" sz="2200" b="1" dirty="0" smtClean="0">
              <a:solidFill>
                <a:srgbClr val="C00000"/>
              </a:solidFill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while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(true) {</a:t>
            </a:r>
            <a:br>
              <a:rPr lang="en-US" sz="2200" b="1" dirty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</a:br>
            <a:r>
              <a:rPr lang="en-US" sz="2200" b="1" dirty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         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/* </a:t>
            </a:r>
            <a:r>
              <a:rPr lang="en-US" sz="2200" b="1" dirty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produce an item in next produced */ </a:t>
            </a:r>
            <a:endParaRPr lang="en-US" sz="2200" b="1" dirty="0" smtClean="0">
              <a:solidFill>
                <a:srgbClr val="C00000"/>
              </a:solidFill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      send(</a:t>
            </a:r>
            <a:r>
              <a:rPr lang="en-US" sz="2200" b="1" dirty="0" err="1" smtClean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2200" b="1" dirty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); </a:t>
            </a:r>
            <a:endParaRPr lang="en-US" sz="2200" b="1" dirty="0" smtClean="0">
              <a:solidFill>
                <a:srgbClr val="C00000"/>
              </a:solidFill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755576" y="4293096"/>
            <a:ext cx="7018710" cy="191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008" tIns="32004" rIns="64008" bIns="32004">
            <a:spAutoFit/>
          </a:bodyPr>
          <a:lstStyle/>
          <a:p>
            <a:r>
              <a:rPr kumimoji="1" lang="en-US" sz="2000" b="1" dirty="0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kumimoji="1" lang="en-US" sz="2000" b="1" dirty="0" err="1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next_consumed</a:t>
            </a:r>
            <a:r>
              <a:rPr kumimoji="1" lang="en-US" sz="2000" b="1" dirty="0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kumimoji="1" lang="en-US" sz="2000" b="1" dirty="0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r>
              <a:rPr kumimoji="1" lang="en-US" sz="2000" b="1" dirty="0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   receive(</a:t>
            </a:r>
            <a:r>
              <a:rPr kumimoji="1" lang="en-US" sz="2000" b="1" dirty="0" err="1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next_consumed</a:t>
            </a:r>
            <a:r>
              <a:rPr kumimoji="1" lang="en-US" sz="2000" b="1" dirty="0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kumimoji="1" lang="en-US" sz="2000" b="1" dirty="0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kumimoji="1" lang="en-US" sz="2000" b="1" dirty="0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   /* consume the item in next consumed */</a:t>
            </a:r>
          </a:p>
          <a:p>
            <a:r>
              <a:rPr kumimoji="1" lang="en-US" sz="2000" b="1" dirty="0">
                <a:solidFill>
                  <a:srgbClr val="0B28A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1" lang="en-US" sz="1700" b="1" dirty="0">
              <a:solidFill>
                <a:srgbClr val="0B28A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882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Buffering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424936" cy="568863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Whether communication is direct or indirect, messages exchanged by communicating processes reside in a temporary queue (</a:t>
            </a:r>
            <a:r>
              <a:rPr lang="en-US" altLang="en-US" dirty="0" smtClean="0"/>
              <a:t>Queue of messages attached to the link)</a:t>
            </a:r>
          </a:p>
          <a:p>
            <a:pPr algn="just"/>
            <a:r>
              <a:rPr lang="en-US" altLang="en-US" dirty="0" smtClean="0"/>
              <a:t>These queue are implemented in one of three ways</a:t>
            </a:r>
          </a:p>
          <a:p>
            <a:pPr marL="971550" lvl="1" indent="-514350" algn="just">
              <a:buClr>
                <a:srgbClr val="080F94"/>
              </a:buClr>
              <a:buFont typeface="+mj-lt"/>
              <a:buAutoNum type="arabicPeriod"/>
            </a:pPr>
            <a:r>
              <a:rPr lang="en-US" altLang="en-US" dirty="0" smtClean="0"/>
              <a:t>Zero capacity – </a:t>
            </a:r>
            <a:r>
              <a:rPr lang="en-US" dirty="0" smtClean="0"/>
              <a:t>The queue has a maximum length of zero. N</a:t>
            </a:r>
            <a:r>
              <a:rPr lang="en-US" altLang="en-US" dirty="0" smtClean="0"/>
              <a:t>o messages are queued on a link.</a:t>
            </a:r>
            <a:br>
              <a:rPr lang="en-US" altLang="en-US" dirty="0" smtClean="0"/>
            </a:br>
            <a:r>
              <a:rPr lang="en-US" altLang="en-US" dirty="0" smtClean="0"/>
              <a:t>Sender must wait for receiver (rendezvous).</a:t>
            </a:r>
          </a:p>
          <a:p>
            <a:pPr marL="971550" lvl="1" indent="-514350" algn="just">
              <a:buClr>
                <a:srgbClr val="080F94"/>
              </a:buClr>
              <a:buFont typeface="+mj-lt"/>
              <a:buAutoNum type="arabicPeriod"/>
            </a:pPr>
            <a:r>
              <a:rPr lang="en-US" altLang="en-US" dirty="0" smtClean="0"/>
              <a:t>Bounded capacity – finite length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messages.</a:t>
            </a:r>
            <a:br>
              <a:rPr lang="en-US" altLang="en-US" dirty="0" smtClean="0"/>
            </a:br>
            <a:r>
              <a:rPr lang="en-US" dirty="0" smtClean="0"/>
              <a:t>If the queue is not full when a new message is sent, the message is placed in the queue. </a:t>
            </a:r>
            <a:r>
              <a:rPr lang="en-US" altLang="en-US" dirty="0" smtClean="0"/>
              <a:t>Sender must wait if link full</a:t>
            </a:r>
          </a:p>
          <a:p>
            <a:pPr marL="971550" lvl="1" indent="-514350" algn="just">
              <a:buClr>
                <a:srgbClr val="080F94"/>
              </a:buClr>
              <a:buFont typeface="+mj-lt"/>
              <a:buAutoNum type="arabicPeriod"/>
            </a:pPr>
            <a:r>
              <a:rPr lang="en-US" altLang="en-US" dirty="0" smtClean="0"/>
              <a:t>Unbounded capacity – infinite length. </a:t>
            </a:r>
            <a:br>
              <a:rPr lang="en-US" altLang="en-US" dirty="0" smtClean="0"/>
            </a:br>
            <a:r>
              <a:rPr lang="en-US" altLang="en-US" dirty="0" smtClean="0"/>
              <a:t>Sender never waits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49294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Portable Operating System Interface, formerly IEEE-IX</a:t>
            </a:r>
          </a:p>
          <a:p>
            <a:pPr algn="just"/>
            <a:r>
              <a:rPr lang="en-US" dirty="0" smtClean="0"/>
              <a:t>Portable Operating System Interface (POSIX) is a family of standards specified by the IEEE Computer Society for maintaining compatibility between operating systems. </a:t>
            </a:r>
          </a:p>
          <a:p>
            <a:pPr algn="just"/>
            <a:r>
              <a:rPr lang="en-US" dirty="0" smtClean="0"/>
              <a:t>POSIX defines the application programming interface (API), along with command line shells and utility interfaces, for software compatibility with variants of Unix and other operating systems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32859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Each standard in the POSIX set is defined by a decimal following the POSIX. </a:t>
            </a:r>
          </a:p>
          <a:p>
            <a:pPr lvl="1" algn="just"/>
            <a:r>
              <a:rPr lang="en-US" sz="2400" dirty="0" smtClean="0"/>
              <a:t>Thus, POSIX.1 is the standard for an application program interface in the C language. </a:t>
            </a:r>
          </a:p>
          <a:p>
            <a:pPr algn="just"/>
            <a:r>
              <a:rPr lang="en-US" sz="2800" dirty="0" smtClean="0"/>
              <a:t>POSIX.2 is the standard shell and utility interface.</a:t>
            </a:r>
          </a:p>
          <a:p>
            <a:pPr algn="just"/>
            <a:r>
              <a:rPr lang="en-US" sz="2800" dirty="0" smtClean="0"/>
              <a:t>These are the main two interfaces, but additional interfaces, such as POSIX.4 for thread management, have been developed or are being developed.</a:t>
            </a:r>
            <a:endParaRPr lang="en-US" sz="28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2859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POSIX shared memory is organized using memory-mapped files, which associate the region of shared memory with a file.</a:t>
            </a:r>
          </a:p>
          <a:p>
            <a:r>
              <a:rPr lang="en-US" sz="2800" dirty="0" smtClean="0"/>
              <a:t>A process must first create a shared-memory object using the </a:t>
            </a:r>
            <a:r>
              <a:rPr lang="en-US" sz="2800" dirty="0" err="1" smtClean="0"/>
              <a:t>shm</a:t>
            </a:r>
            <a:r>
              <a:rPr lang="en-US" sz="2800" dirty="0" smtClean="0"/>
              <a:t> open() system call: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shm</a:t>
            </a:r>
            <a:r>
              <a:rPr lang="en-US" sz="2400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fd</a:t>
            </a:r>
            <a:r>
              <a:rPr lang="en-US" sz="2400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 = </a:t>
            </a:r>
            <a:r>
              <a:rPr lang="en-US" sz="2400" dirty="0" err="1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shm</a:t>
            </a:r>
            <a:r>
              <a:rPr lang="en-US" sz="2400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 open(name, O CREAT | O RDRW, 0666);</a:t>
            </a:r>
          </a:p>
          <a:p>
            <a:pPr algn="just"/>
            <a:r>
              <a:rPr lang="en-US" sz="2800" dirty="0" smtClean="0"/>
              <a:t>A successful call to </a:t>
            </a:r>
            <a:r>
              <a:rPr lang="en-US" sz="2800" dirty="0" err="1" smtClean="0"/>
              <a:t>shm</a:t>
            </a:r>
            <a:r>
              <a:rPr lang="en-US" sz="2800" dirty="0" smtClean="0"/>
              <a:t> open() returns an integer file descriptor for the shared-memory object.</a:t>
            </a:r>
          </a:p>
          <a:p>
            <a:pPr algn="just"/>
            <a:r>
              <a:rPr lang="en-US" sz="2800" dirty="0" err="1" smtClean="0"/>
              <a:t>mmap</a:t>
            </a:r>
            <a:r>
              <a:rPr lang="en-US" sz="2800" dirty="0" smtClean="0"/>
              <a:t>() function establishes a memory-mapped file containing the shared-memory object</a:t>
            </a:r>
            <a:endParaRPr lang="en-US" sz="2800" dirty="0">
              <a:solidFill>
                <a:srgbClr val="C00000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340768"/>
            <a:ext cx="727280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23528" y="1196752"/>
            <a:ext cx="8640960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3200" dirty="0">
                <a:latin typeface="Arial" charset="0"/>
              </a:rPr>
              <a:t>Events which can cause process creation</a:t>
            </a:r>
          </a:p>
          <a:p>
            <a:pPr marL="361950" indent="-361950" algn="l">
              <a:spcBef>
                <a:spcPct val="20000"/>
              </a:spcBef>
              <a:buClr>
                <a:srgbClr val="080F94"/>
              </a:buClr>
              <a:buFontTx/>
              <a:buChar char="•"/>
            </a:pPr>
            <a:r>
              <a:rPr lang="en-US" sz="2800" dirty="0" smtClean="0">
                <a:latin typeface="Arial" charset="0"/>
              </a:rPr>
              <a:t>System </a:t>
            </a:r>
            <a:r>
              <a:rPr lang="en-US" sz="2800" dirty="0">
                <a:latin typeface="Arial" charset="0"/>
              </a:rPr>
              <a:t>initialization.</a:t>
            </a:r>
          </a:p>
          <a:p>
            <a:pPr marL="361950" indent="-361950" algn="l">
              <a:spcBef>
                <a:spcPct val="20000"/>
              </a:spcBef>
              <a:buClr>
                <a:srgbClr val="080F94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Execution of a process creation system call by a running process.</a:t>
            </a:r>
          </a:p>
          <a:p>
            <a:pPr marL="361950" indent="-361950" algn="l">
              <a:spcBef>
                <a:spcPct val="20000"/>
              </a:spcBef>
              <a:buClr>
                <a:srgbClr val="080F94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A user request to create a new process.</a:t>
            </a:r>
          </a:p>
          <a:p>
            <a:pPr marL="361950" indent="-361950" algn="l">
              <a:spcBef>
                <a:spcPct val="20000"/>
              </a:spcBef>
              <a:buClr>
                <a:srgbClr val="080F94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Initiation of a batch job.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Arial" charset="0"/>
              </a:rPr>
              <a:t>Process Creation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3800</Words>
  <Application>Microsoft Office PowerPoint</Application>
  <PresentationFormat>On-screen Show (4:3)</PresentationFormat>
  <Paragraphs>459</Paragraphs>
  <Slides>74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ＭＳ Ｐゴシック</vt:lpstr>
      <vt:lpstr>ＭＳ Ｐゴシック</vt:lpstr>
      <vt:lpstr>Arial</vt:lpstr>
      <vt:lpstr>Calibri</vt:lpstr>
      <vt:lpstr>Courier New</vt:lpstr>
      <vt:lpstr>Helvetica</vt:lpstr>
      <vt:lpstr>Monaco</vt:lpstr>
      <vt:lpstr>Monotype Sorts</vt:lpstr>
      <vt:lpstr>Symbol</vt:lpstr>
      <vt:lpstr>Times New Roman</vt:lpstr>
      <vt:lpstr>Wingdings</vt:lpstr>
      <vt:lpstr>Office Theme</vt:lpstr>
      <vt:lpstr>Processes</vt:lpstr>
      <vt:lpstr>Process Concept</vt:lpstr>
      <vt:lpstr>Process Concept</vt:lpstr>
      <vt:lpstr>Process in Memory</vt:lpstr>
      <vt:lpstr>Process Address Space</vt:lpstr>
      <vt:lpstr>Call Stack / Activation Record</vt:lpstr>
      <vt:lpstr>Process State</vt:lpstr>
      <vt:lpstr>Diagram of Process State</vt:lpstr>
      <vt:lpstr>PowerPoint Presentation</vt:lpstr>
      <vt:lpstr>PowerPoint Presentation</vt:lpstr>
      <vt:lpstr>Tracing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Process Scheduling</vt:lpstr>
      <vt:lpstr>Ready Queue And Various I/O Device Queues</vt:lpstr>
      <vt:lpstr>After Process is Dispatched</vt:lpstr>
      <vt:lpstr>Representation of Process Scheduling</vt:lpstr>
      <vt:lpstr>Question</vt:lpstr>
      <vt:lpstr>Schedulers</vt:lpstr>
      <vt:lpstr>Schedulers</vt:lpstr>
      <vt:lpstr>Short-term scheduler</vt:lpstr>
      <vt:lpstr>Long Term Scheduler</vt:lpstr>
      <vt:lpstr>Long Term Scheduler</vt:lpstr>
      <vt:lpstr>Addition of Medium Term Scheduling</vt:lpstr>
      <vt:lpstr>Multitasking in Mobile Systems</vt:lpstr>
      <vt:lpstr>Context Switch</vt:lpstr>
      <vt:lpstr>Context Switch</vt:lpstr>
      <vt:lpstr>Operations on Processes</vt:lpstr>
      <vt:lpstr>Process Creation</vt:lpstr>
      <vt:lpstr>A Tree of Processes in Linux</vt:lpstr>
      <vt:lpstr>Process Creation …</vt:lpstr>
      <vt:lpstr>Process Creation …</vt:lpstr>
      <vt:lpstr>Process Creation …</vt:lpstr>
      <vt:lpstr>Process Creation - Conclusion</vt:lpstr>
      <vt:lpstr>Process Creation (Cont.)</vt:lpstr>
      <vt:lpstr>fork( )</vt:lpstr>
      <vt:lpstr>C Program Forking Separate Process</vt:lpstr>
      <vt:lpstr>Process Termination</vt:lpstr>
      <vt:lpstr>fork with wait</vt:lpstr>
      <vt:lpstr>Process Termination</vt:lpstr>
      <vt:lpstr>Process Termination</vt:lpstr>
      <vt:lpstr>Process Termination</vt:lpstr>
      <vt:lpstr>Multiprocess Architecture – Chrome Browser</vt:lpstr>
      <vt:lpstr>Exercise</vt:lpstr>
      <vt:lpstr>Interprocess Communication</vt:lpstr>
      <vt:lpstr>Interprocess Communication</vt:lpstr>
      <vt:lpstr>Communications Models 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Mailbox Ownership</vt:lpstr>
      <vt:lpstr>Mailbox Ownership …</vt:lpstr>
      <vt:lpstr>Mailbox Ownership …</vt:lpstr>
      <vt:lpstr>Synchronization</vt:lpstr>
      <vt:lpstr>Synchronization</vt:lpstr>
      <vt:lpstr>Synchronization (Cont.)</vt:lpstr>
      <vt:lpstr>Buffering</vt:lpstr>
      <vt:lpstr>POSIX</vt:lpstr>
      <vt:lpstr>POSIX</vt:lpstr>
      <vt:lpstr>POSIX Shared Memory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MAYANK</dc:creator>
  <cp:lastModifiedBy>rochak</cp:lastModifiedBy>
  <cp:revision>105</cp:revision>
  <dcterms:created xsi:type="dcterms:W3CDTF">2017-01-09T14:56:53Z</dcterms:created>
  <dcterms:modified xsi:type="dcterms:W3CDTF">2021-02-15T11:37:45Z</dcterms:modified>
</cp:coreProperties>
</file>