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12" r:id="rId4"/>
    <p:sldId id="301" r:id="rId5"/>
    <p:sldId id="258" r:id="rId6"/>
    <p:sldId id="306" r:id="rId7"/>
    <p:sldId id="307" r:id="rId8"/>
    <p:sldId id="302" r:id="rId9"/>
    <p:sldId id="304" r:id="rId10"/>
    <p:sldId id="259" r:id="rId11"/>
    <p:sldId id="305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309" r:id="rId22"/>
    <p:sldId id="269" r:id="rId23"/>
    <p:sldId id="310" r:id="rId24"/>
    <p:sldId id="311" r:id="rId25"/>
    <p:sldId id="303" r:id="rId26"/>
    <p:sldId id="308" r:id="rId27"/>
    <p:sldId id="270" r:id="rId28"/>
    <p:sldId id="271" r:id="rId29"/>
    <p:sldId id="272" r:id="rId30"/>
    <p:sldId id="273" r:id="rId31"/>
    <p:sldId id="274" r:id="rId32"/>
    <p:sldId id="275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D16F2-962F-432A-BD72-1389788E1C1A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5F1C2-439F-4AD1-ADCA-DD65D65AF3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36500B89-3080-4FBC-BC13-DA2635AF4AB5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20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479F0BB9-C7C4-4783-9BF6-81ABB6B70AB5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22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81F9D5B7-3F4B-4E83-87C8-359191C4A1DB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25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909541B1-D70C-4DC3-A4DA-CF1F7B718A2A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33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9EE33466-CA89-4C8E-A9E2-189588799F28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34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50E63ADA-9B2D-4DA1-829E-D0AD3517212B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35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10863F17-EE23-4840-BA7F-D828A4EBB051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36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922475BF-D1CC-4956-B76B-927FD0F3E538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38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4C7D09E5-C36D-449E-A739-FC8A2706C075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43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56D09A0B-1210-4E53-8528-B2B673A392A3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44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76325E4C-EE93-4C08-BCF0-246AEE00E810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45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B69DD91D-ACB3-4085-A358-8567B43FF067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46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79D2C5E4-12FE-4B7B-ADDB-7FCC45A0BF1C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47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A68719DA-CD82-42DF-BDEA-141D4D6841DB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48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AE89A8E2-186C-4FDE-851E-3F680259D186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49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0DC532B3-FEE7-4726-8818-E9C6D9756B4A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50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6C919A65-CB01-4AF3-91C9-1ADC085B65C9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51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5E0C3FC1-26E7-4E86-B638-50BBF2D1E9B5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52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F6C44FD3-03DD-4730-BE1D-41377AD8040F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53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A98DFE10-961F-4EDC-8BD1-F09F4BC1D47A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54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05D4A3B2-0DA8-43E0-A865-B65B177D1DF0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55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0A5C4B2B-DBFE-4367-926C-EF80A1D84100}" type="slidenum">
              <a:rPr lang="en-US" altLang="en-US" smtClean="0">
                <a:latin typeface="Helvetica" pitchFamily="-84" charset="0"/>
              </a:rPr>
              <a:pPr defTabSz="895743"/>
              <a:t>56</a:t>
            </a:fld>
            <a:endParaRPr lang="en-US" altLang="en-US" dirty="0" smtClean="0">
              <a:latin typeface="Helvetica" pitchFamily="-8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743"/>
            <a:fld id="{E78493ED-0B4C-4458-BA39-0F0C73D4E594}" type="slidenum">
              <a:rPr lang="en-US" altLang="en-US" smtClean="0">
                <a:latin typeface="Helvetica" pitchFamily="-84" charset="0"/>
                <a:ea typeface="ＭＳ Ｐゴシック" pitchFamily="34" charset="-128"/>
              </a:rPr>
              <a:pPr defTabSz="895743"/>
              <a:t>16</a:t>
            </a:fld>
            <a:endParaRPr lang="en-US" altLang="en-US" dirty="0" smtClean="0">
              <a:latin typeface="Helvetica" pitchFamily="-84" charset="0"/>
              <a:ea typeface="ＭＳ Ｐゴシック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1864-9805-4F28-A5F2-D3A77A7FE42D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DA01C-195E-4FE4-B87B-6424B01FB92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Threads</a:t>
            </a:r>
            <a:endParaRPr lang="en-IN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51520" y="1124744"/>
            <a:ext cx="871296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47675" indent="-447675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3200" dirty="0" smtClean="0">
                <a:latin typeface="Arial" charset="0"/>
              </a:rPr>
              <a:t>Have </a:t>
            </a:r>
            <a:r>
              <a:rPr lang="en-US" sz="3200" dirty="0">
                <a:latin typeface="Arial" charset="0"/>
              </a:rPr>
              <a:t>same </a:t>
            </a:r>
            <a:r>
              <a:rPr lang="en-US" sz="3200" dirty="0" smtClean="0">
                <a:latin typeface="Arial" charset="0"/>
              </a:rPr>
              <a:t>states (after spawning)</a:t>
            </a:r>
            <a:endParaRPr lang="en-US" sz="3200" dirty="0">
              <a:latin typeface="Arial" charset="0"/>
            </a:endParaRPr>
          </a:p>
          <a:p>
            <a:pPr marL="895350" lvl="1" indent="-447675" algn="just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>
                <a:latin typeface="Arial" charset="0"/>
              </a:rPr>
              <a:t>Running</a:t>
            </a:r>
          </a:p>
          <a:p>
            <a:pPr marL="895350" lvl="1" indent="-447675" algn="just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>
                <a:latin typeface="Arial" charset="0"/>
              </a:rPr>
              <a:t>Ready</a:t>
            </a:r>
          </a:p>
          <a:p>
            <a:pPr marL="895350" lvl="1" indent="-447675" algn="just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>
                <a:latin typeface="Arial" charset="0"/>
              </a:rPr>
              <a:t>Blocked</a:t>
            </a:r>
          </a:p>
          <a:p>
            <a:pPr marL="447675" indent="-36195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>
                <a:latin typeface="Arial" charset="0"/>
              </a:rPr>
              <a:t>Have their own stacks –same as processes</a:t>
            </a:r>
          </a:p>
          <a:p>
            <a:pPr marL="447675" indent="-36195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>
                <a:latin typeface="Arial" charset="0"/>
              </a:rPr>
              <a:t>Stacks contain frames for (un-returned) procedure calls</a:t>
            </a:r>
          </a:p>
          <a:p>
            <a:pPr marL="895350" lvl="1" indent="-43815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Local variables</a:t>
            </a:r>
          </a:p>
          <a:p>
            <a:pPr marL="895350" lvl="1" indent="-43815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Return address to use when procedure comes back</a:t>
            </a:r>
            <a:endParaRPr lang="en-US" sz="3200" dirty="0">
              <a:latin typeface="Arial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55576" y="116632"/>
            <a:ext cx="781236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Arial" charset="0"/>
              </a:rPr>
              <a:t>Threads are like processes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General Concept of Multithreading</a:t>
            </a:r>
            <a:endParaRPr lang="en-IN" sz="3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400" dirty="0" smtClean="0">
                <a:latin typeface="Arial" pitchFamily="34" charset="0"/>
                <a:cs typeface="Arial" pitchFamily="34" charset="0"/>
              </a:rPr>
              <a:t>In a multithreaded environment, a process is the unit of resource allocation and a unit of protection. </a:t>
            </a:r>
            <a:r>
              <a:rPr lang="en-IN" sz="3400" u="sng" dirty="0" smtClean="0">
                <a:latin typeface="Arial" pitchFamily="34" charset="0"/>
                <a:cs typeface="Arial" pitchFamily="34" charset="0"/>
              </a:rPr>
              <a:t>Process has</a:t>
            </a:r>
          </a:p>
          <a:p>
            <a:pPr algn="just"/>
            <a:r>
              <a:rPr lang="en-IN" sz="3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virtual address space that holds the process image</a:t>
            </a:r>
          </a:p>
          <a:p>
            <a:pPr algn="just"/>
            <a:r>
              <a:rPr lang="en-IN" sz="3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 access to processors, other processes (for IPC), files, and I/O resources (devices and channels)</a:t>
            </a:r>
          </a:p>
          <a:p>
            <a:pPr algn="just"/>
            <a:r>
              <a:rPr lang="en-IN" sz="3400" dirty="0" smtClean="0">
                <a:latin typeface="Arial" pitchFamily="34" charset="0"/>
                <a:cs typeface="Arial" pitchFamily="34" charset="0"/>
              </a:rPr>
              <a:t>Within a process, there may be </a:t>
            </a:r>
            <a:r>
              <a:rPr lang="en-IN" sz="3400" u="sng" dirty="0" smtClean="0">
                <a:latin typeface="Arial" pitchFamily="34" charset="0"/>
                <a:cs typeface="Arial" pitchFamily="34" charset="0"/>
              </a:rPr>
              <a:t>one or more threads</a:t>
            </a:r>
            <a:r>
              <a:rPr lang="en-IN" sz="3400" dirty="0" smtClean="0">
                <a:latin typeface="Arial" pitchFamily="34" charset="0"/>
                <a:cs typeface="Arial" pitchFamily="34" charset="0"/>
              </a:rPr>
              <a:t>, each with the following:</a:t>
            </a:r>
          </a:p>
          <a:p>
            <a:pPr marL="895350" indent="-533400" algn="just">
              <a:buFont typeface="+mj-lt"/>
              <a:buAutoNum type="arabicPeriod"/>
            </a:pPr>
            <a:r>
              <a:rPr lang="en-IN" sz="3100" dirty="0" smtClean="0">
                <a:latin typeface="Arial" pitchFamily="34" charset="0"/>
                <a:cs typeface="Arial" pitchFamily="34" charset="0"/>
              </a:rPr>
              <a:t>A thread execution state (Running, Ready, etc.)</a:t>
            </a:r>
          </a:p>
          <a:p>
            <a:pPr marL="895350" indent="-533400" algn="just">
              <a:buFont typeface="+mj-lt"/>
              <a:buAutoNum type="arabicPeriod"/>
            </a:pPr>
            <a:r>
              <a:rPr lang="en-IN" sz="3100" dirty="0" smtClean="0">
                <a:latin typeface="Arial" pitchFamily="34" charset="0"/>
                <a:cs typeface="Arial" pitchFamily="34" charset="0"/>
              </a:rPr>
              <a:t>A saved thread context when not running; one way to view a thread is as an independent program counter operating within a process</a:t>
            </a:r>
          </a:p>
          <a:p>
            <a:pPr marL="895350" indent="-533400" algn="just">
              <a:buFont typeface="+mj-lt"/>
              <a:buAutoNum type="arabicPeriod"/>
            </a:pPr>
            <a:r>
              <a:rPr lang="en-IN" sz="3100" dirty="0" smtClean="0">
                <a:latin typeface="Arial" pitchFamily="34" charset="0"/>
                <a:cs typeface="Arial" pitchFamily="34" charset="0"/>
              </a:rPr>
              <a:t>An execution stack</a:t>
            </a:r>
          </a:p>
          <a:p>
            <a:pPr marL="895350" indent="-533400" algn="just">
              <a:buFont typeface="+mj-lt"/>
              <a:buAutoNum type="arabicPeriod"/>
            </a:pPr>
            <a:r>
              <a:rPr lang="en-IN" sz="3100" dirty="0" smtClean="0">
                <a:latin typeface="Arial" pitchFamily="34" charset="0"/>
                <a:cs typeface="Arial" pitchFamily="34" charset="0"/>
              </a:rPr>
              <a:t>Some per-thread static storage for local variables</a:t>
            </a:r>
          </a:p>
          <a:p>
            <a:pPr marL="895350" indent="-533400" algn="just">
              <a:buFont typeface="+mj-lt"/>
              <a:buAutoNum type="arabicPeriod"/>
            </a:pPr>
            <a:r>
              <a:rPr lang="en-IN" sz="3100" dirty="0" smtClean="0">
                <a:latin typeface="Arial" pitchFamily="34" charset="0"/>
                <a:cs typeface="Arial" pitchFamily="34" charset="0"/>
              </a:rPr>
              <a:t>Access to the memory and resources of its process, shared with all other threads in that proce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ss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51520" y="980728"/>
            <a:ext cx="864096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47675" indent="-447675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Start </a:t>
            </a:r>
            <a:r>
              <a:rPr lang="en-US" sz="2800" dirty="0">
                <a:latin typeface="Arial" charset="0"/>
              </a:rPr>
              <a:t>with one thread in a process</a:t>
            </a:r>
          </a:p>
          <a:p>
            <a:pPr marL="447675" indent="-447675" algn="just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Arial" charset="0"/>
              </a:rPr>
              <a:t>Thread contains (id, registers, attributes)</a:t>
            </a:r>
          </a:p>
          <a:p>
            <a:pPr marL="447675" indent="-447675" algn="just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Arial" charset="0"/>
              </a:rPr>
              <a:t>Use library call to create new threads and to use threads</a:t>
            </a:r>
          </a:p>
          <a:p>
            <a:pPr marL="714375" lvl="1" indent="-266700" algn="just">
              <a:spcBef>
                <a:spcPct val="20000"/>
              </a:spcBef>
              <a:buFont typeface="Arial" charset="0"/>
              <a:buChar char="•"/>
            </a:pPr>
            <a:r>
              <a:rPr lang="en-US" sz="2400" dirty="0" err="1">
                <a:latin typeface="Arial" charset="0"/>
              </a:rPr>
              <a:t>Thread_create</a:t>
            </a:r>
            <a:r>
              <a:rPr lang="en-US" sz="2400" dirty="0">
                <a:latin typeface="Arial" charset="0"/>
              </a:rPr>
              <a:t> includes parameter indicating what procedure to run</a:t>
            </a:r>
          </a:p>
          <a:p>
            <a:pPr marL="714375" lvl="1" indent="-266700" algn="just">
              <a:spcBef>
                <a:spcPct val="20000"/>
              </a:spcBef>
              <a:buFont typeface="Arial" charset="0"/>
              <a:buChar char="•"/>
            </a:pPr>
            <a:r>
              <a:rPr lang="en-US" sz="2400" dirty="0" err="1">
                <a:latin typeface="Arial" charset="0"/>
              </a:rPr>
              <a:t>Thread_exit</a:t>
            </a:r>
            <a:r>
              <a:rPr lang="en-US" sz="2400" dirty="0">
                <a:latin typeface="Arial" charset="0"/>
              </a:rPr>
              <a:t> causes thread to exit and disappear (can’t schedule it)</a:t>
            </a:r>
          </a:p>
          <a:p>
            <a:pPr marL="714375" lvl="1" indent="-266700" algn="just">
              <a:spcBef>
                <a:spcPct val="20000"/>
              </a:spcBef>
              <a:buFont typeface="Arial" charset="0"/>
              <a:buChar char="•"/>
            </a:pPr>
            <a:r>
              <a:rPr lang="en-US" sz="2400" dirty="0" err="1">
                <a:latin typeface="Arial" charset="0"/>
              </a:rPr>
              <a:t>Thread_join</a:t>
            </a:r>
            <a:r>
              <a:rPr lang="en-US" sz="2400" dirty="0">
                <a:latin typeface="Arial" charset="0"/>
              </a:rPr>
              <a:t> Thread blocks until another thread finishes its work</a:t>
            </a:r>
          </a:p>
          <a:p>
            <a:pPr marL="714375" lvl="1" indent="-266700" algn="just">
              <a:spcBef>
                <a:spcPct val="20000"/>
              </a:spcBef>
              <a:buFont typeface="Arial" charset="0"/>
              <a:buChar char="•"/>
            </a:pPr>
            <a:r>
              <a:rPr lang="en-US" sz="2400" dirty="0" err="1">
                <a:latin typeface="Arial" charset="0"/>
              </a:rPr>
              <a:t>Thread_yield</a:t>
            </a:r>
            <a:endParaRPr lang="en-US" sz="2800" dirty="0">
              <a:latin typeface="Arial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2352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Arial" charset="0"/>
              </a:rPr>
              <a:t>How do threads work?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51520" y="4077072"/>
            <a:ext cx="8604448" cy="67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 err="1">
                <a:latin typeface="Arial" charset="0"/>
              </a:rPr>
              <a:t>Pthreads</a:t>
            </a:r>
            <a:r>
              <a:rPr lang="en-US" sz="2400" dirty="0">
                <a:latin typeface="Arial" charset="0"/>
              </a:rPr>
              <a:t> are IEEE Unix standard library calls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95536" y="116632"/>
            <a:ext cx="8460432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rial" charset="0"/>
              </a:rPr>
              <a:t>POSIX Threads (</a:t>
            </a:r>
            <a:r>
              <a:rPr lang="en-US" sz="3600" dirty="0" err="1">
                <a:solidFill>
                  <a:srgbClr val="C00000"/>
                </a:solidFill>
                <a:latin typeface="Arial" charset="0"/>
              </a:rPr>
              <a:t>Pthreads</a:t>
            </a:r>
            <a:r>
              <a:rPr lang="en-US" sz="3600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4277" name="Picture 6" descr="D:\b\b4\IBM\02-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7642225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07504" y="116632"/>
            <a:ext cx="89289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dirty="0" err="1" smtClean="0">
                <a:solidFill>
                  <a:srgbClr val="C00000"/>
                </a:solidFill>
                <a:latin typeface="Arial" charset="0"/>
              </a:rPr>
              <a:t>Pthreads</a:t>
            </a:r>
            <a:r>
              <a:rPr lang="en-US" sz="3600" dirty="0" smtClean="0">
                <a:solidFill>
                  <a:srgbClr val="C00000"/>
                </a:solidFill>
                <a:latin typeface="Arial" charset="0"/>
              </a:rPr>
              <a:t> Example:“</a:t>
            </a:r>
            <a:r>
              <a:rPr lang="en-US" sz="3600" dirty="0" err="1" smtClean="0">
                <a:solidFill>
                  <a:srgbClr val="C00000"/>
                </a:solidFill>
                <a:latin typeface="Arial" charset="0"/>
              </a:rPr>
              <a:t>Hello,world</a:t>
            </a:r>
            <a:r>
              <a:rPr lang="en-US" sz="3600" dirty="0">
                <a:solidFill>
                  <a:srgbClr val="C00000"/>
                </a:solidFill>
                <a:latin typeface="Arial" charset="0"/>
              </a:rPr>
              <a:t>”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6326" name="Picture 7" descr="D:\b\b4\IBM\02-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80728"/>
            <a:ext cx="705678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Multithreaded Server Architecture</a:t>
            </a:r>
          </a:p>
        </p:txBody>
      </p:sp>
      <p:pic>
        <p:nvPicPr>
          <p:cNvPr id="7171" name="Picture 1" descr="4_02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72816"/>
            <a:ext cx="749574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3" y="188640"/>
            <a:ext cx="6951662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640960" cy="547260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sz="2800" b="1" dirty="0" smtClean="0">
                <a:latin typeface="Arial" pitchFamily="34" charset="0"/>
                <a:cs typeface="Arial" pitchFamily="34" charset="0"/>
              </a:rPr>
              <a:t>Responsiveness – 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may allow continued execution if part of process is blocked, especially important for user interfaces.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sz="2800" b="1" dirty="0" smtClean="0">
                <a:latin typeface="Arial" pitchFamily="34" charset="0"/>
                <a:cs typeface="Arial" pitchFamily="34" charset="0"/>
              </a:rPr>
              <a:t>Resource Sharing – 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threads share resources of process, easier than shared memory or message passing.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sz="2800" b="1" dirty="0" smtClean="0">
                <a:latin typeface="Arial" pitchFamily="34" charset="0"/>
                <a:cs typeface="Arial" pitchFamily="34" charset="0"/>
              </a:rPr>
              <a:t>Economy – 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cheaper than process creation, thread switching lower overhead than context switching.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sz="2800" b="1" dirty="0" smtClean="0">
                <a:latin typeface="Arial" pitchFamily="34" charset="0"/>
                <a:cs typeface="Arial" pitchFamily="34" charset="0"/>
              </a:rPr>
              <a:t>Scalability – 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process can take advantage of multiprocessor architectures.</a:t>
            </a:r>
            <a:endParaRPr lang="en-US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12825" y="176212"/>
            <a:ext cx="7673975" cy="6604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Multicore</a:t>
            </a:r>
            <a:r>
              <a:rPr lang="en-US" alt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7606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Multicore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multiprocessor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systems putting pressure on programmers, challenges include:</a:t>
            </a:r>
          </a:p>
          <a:p>
            <a:pPr lvl="1" algn="just"/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Dividing activities</a:t>
            </a:r>
          </a:p>
          <a:p>
            <a:pPr lvl="1" algn="just"/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Balance</a:t>
            </a:r>
          </a:p>
          <a:p>
            <a:pPr lvl="1" algn="just"/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Data splitting</a:t>
            </a:r>
          </a:p>
          <a:p>
            <a:pPr lvl="1" algn="just"/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Data dependency</a:t>
            </a:r>
          </a:p>
          <a:p>
            <a:pPr lvl="1" algn="just"/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Testing and debugging</a:t>
            </a:r>
          </a:p>
          <a:p>
            <a:pPr algn="just"/>
            <a:r>
              <a:rPr lang="en-US" altLang="en-US" b="1" i="1" dirty="0" smtClean="0">
                <a:latin typeface="Arial" pitchFamily="34" charset="0"/>
                <a:cs typeface="Arial" pitchFamily="34" charset="0"/>
              </a:rPr>
              <a:t>Parallelism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implies a system can perform more than one task simultaneously</a:t>
            </a:r>
          </a:p>
          <a:p>
            <a:pPr algn="just"/>
            <a:r>
              <a:rPr lang="en-US" altLang="en-US" b="1" i="1" dirty="0" smtClean="0">
                <a:latin typeface="Arial" pitchFamily="34" charset="0"/>
                <a:cs typeface="Arial" pitchFamily="34" charset="0"/>
              </a:rPr>
              <a:t>Concurrency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supports more than one task making progress</a:t>
            </a:r>
          </a:p>
          <a:p>
            <a:pPr lvl="1" algn="just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Single processor / core, scheduler providing concurrency</a:t>
            </a:r>
          </a:p>
          <a:p>
            <a:pPr lvl="1" algn="just">
              <a:buFont typeface="Monotype Sorts" pitchFamily="-84" charset="2"/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Monotype Sorts" pitchFamily="-84" charset="2"/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55576" y="176212"/>
            <a:ext cx="7673975" cy="80451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Multicore</a:t>
            </a: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Programming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688632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Types of parallelism </a:t>
            </a:r>
          </a:p>
          <a:p>
            <a:pPr lvl="1" algn="just"/>
            <a:r>
              <a:rPr lang="en-US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parallelism</a:t>
            </a:r>
            <a:r>
              <a:rPr lang="en-US" alt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– distributes subsets of the same data across multiple cores, same operation on each</a:t>
            </a:r>
            <a:endParaRPr lang="en-US" altLang="en-US" b="1" dirty="0" smtClean="0">
              <a:solidFill>
                <a:srgbClr val="3366FF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Task parallelism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– distributing threads across cores, each thread performing unique operation</a:t>
            </a:r>
          </a:p>
          <a:p>
            <a:pPr algn="just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As number of threads grows, so does architectural support for threading</a:t>
            </a:r>
          </a:p>
          <a:p>
            <a:pPr lvl="1" algn="just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CPUs have cores as well as </a:t>
            </a:r>
            <a:r>
              <a:rPr lang="en-US" altLang="en-US" b="1" i="1" dirty="0" smtClean="0">
                <a:latin typeface="Arial" pitchFamily="34" charset="0"/>
                <a:cs typeface="Arial" pitchFamily="34" charset="0"/>
              </a:rPr>
              <a:t>hardware threads</a:t>
            </a:r>
          </a:p>
          <a:p>
            <a:pPr lvl="1" algn="just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Consider Oracle SPARC T4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processor with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8 cores, and 8 hardware threads per core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76275" y="188640"/>
            <a:ext cx="8229600" cy="8640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Concurrency vs. Parallelism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457200" y="1346547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400" b="1" dirty="0">
                <a:latin typeface="Helvetica" pitchFamily="-84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b="1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400" b="1" dirty="0">
                <a:latin typeface="Helvetica" pitchFamily="-84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itchFamily="-84" charset="0"/>
            </a:endParaRPr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04582"/>
            <a:ext cx="7920880" cy="99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861048"/>
            <a:ext cx="53027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76212"/>
            <a:ext cx="8229600" cy="80451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Threads: Motivation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5365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Most modern applications including modern kernels are </a:t>
            </a:r>
            <a:r>
              <a:rPr lang="en-US" altLang="en-US" i="1" dirty="0" smtClean="0">
                <a:latin typeface="Arial" pitchFamily="34" charset="0"/>
                <a:cs typeface="Arial" pitchFamily="34" charset="0"/>
              </a:rPr>
              <a:t>multithreaded.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A thread is a basic unit of CPU utilization; it comprises a thread ID, a program counter, a register set, and a stack.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445624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Single and Multithreaded Processes</a:t>
            </a:r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68499"/>
            <a:ext cx="68849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Amdahl’s Law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2492896"/>
            <a:ext cx="8723312" cy="424847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Identifies performance gains from adding additional cores to an application that has both serial and parallel components.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The law assumes a program in which a fraction (1 - </a:t>
            </a:r>
            <a:r>
              <a:rPr lang="en-IN" i="1" dirty="0" smtClean="0">
                <a:latin typeface="Arial" pitchFamily="34" charset="0"/>
                <a:cs typeface="Arial" pitchFamily="34" charset="0"/>
              </a:rPr>
              <a:t>f) of the execution time involves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code that is inherently serial, and a fraction </a:t>
            </a:r>
            <a:r>
              <a:rPr lang="en-IN" i="1" dirty="0" smtClean="0">
                <a:latin typeface="Arial" pitchFamily="34" charset="0"/>
                <a:cs typeface="Arial" pitchFamily="34" charset="0"/>
              </a:rPr>
              <a:t>f that involves code that is infinitely parallelizable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with no scheduling overhead.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This law appears to </a:t>
            </a:r>
            <a:r>
              <a:rPr lang="en-IN" smtClean="0">
                <a:latin typeface="Arial" pitchFamily="34" charset="0"/>
                <a:cs typeface="Arial" pitchFamily="34" charset="0"/>
              </a:rPr>
              <a:t>make </a:t>
            </a:r>
            <a:r>
              <a:rPr lang="en-IN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multicore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organization attractive.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820891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Amdahl’s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12968" cy="576064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n-US" altLang="en-US" sz="2800" i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S</a:t>
            </a:r>
            <a:r>
              <a:rPr lang="en-US" altLang="en-US" sz="28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is serial portion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en-US" sz="2800" i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N</a:t>
            </a:r>
            <a:r>
              <a:rPr lang="en-US" altLang="en-US" sz="28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processing cores</a:t>
            </a:r>
          </a:p>
          <a:p>
            <a:pPr algn="just">
              <a:spcBef>
                <a:spcPts val="0"/>
              </a:spcBef>
              <a:defRPr/>
            </a:pPr>
            <a:endParaRPr lang="en-US" altLang="en-US" sz="2800" dirty="0" smtClean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algn="just">
              <a:spcBef>
                <a:spcPts val="0"/>
              </a:spcBef>
              <a:defRPr/>
            </a:pPr>
            <a:endParaRPr lang="en-US" altLang="en-US" sz="2800" dirty="0" smtClean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altLang="en-US" sz="28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That is, if application is 75% parallel / 25% serial, moving from 1 to 2 cores results in speedup of 1.6 times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en-US" sz="28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As </a:t>
            </a:r>
            <a:r>
              <a:rPr lang="en-US" altLang="en-US" sz="2800" i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N</a:t>
            </a:r>
            <a:r>
              <a:rPr lang="en-US" altLang="en-US" sz="2800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 approaches infinity, speedup approaches 1 / </a:t>
            </a:r>
            <a:r>
              <a:rPr lang="en-US" altLang="en-US" sz="2800" i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S</a:t>
            </a:r>
          </a:p>
          <a:p>
            <a:pPr algn="just">
              <a:spcBef>
                <a:spcPts val="0"/>
              </a:spcBef>
              <a:buFont typeface="Monotype Sorts" pitchFamily="-84" charset="2"/>
              <a:buNone/>
              <a:defRPr/>
            </a:pPr>
            <a:r>
              <a:rPr lang="en-US" altLang="en-US" sz="28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/>
            </a:r>
            <a:br>
              <a:rPr lang="en-US" altLang="en-US" sz="28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r>
              <a:rPr lang="en-US" altLang="en-US" sz="28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Serial portion of an application has disproportionate  effect on performance gained by adding additional cores</a:t>
            </a:r>
          </a:p>
        </p:txBody>
      </p:sp>
      <p:pic>
        <p:nvPicPr>
          <p:cNvPr id="13316" name="Picture 1" descr="Screen Shot 2012-12-04 at 7.54.07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052736"/>
            <a:ext cx="2430463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Speedup with 0%, 2%, 5%, and 10% sequential portions</a:t>
            </a:r>
            <a:endParaRPr lang="en-IN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056784" cy="51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Speedup with overheads</a:t>
            </a:r>
            <a:endParaRPr lang="en-IN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200800" cy="525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064896" cy="8640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User Threads and Kernel Threads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12968" cy="532859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User threads</a:t>
            </a:r>
            <a:r>
              <a:rPr lang="en-US" alt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- management done by user-level threads library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Three primary thread libraries: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POSIX </a:t>
            </a:r>
            <a:r>
              <a:rPr lang="en-US" altLang="en-US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Pthreads</a:t>
            </a:r>
            <a:endParaRPr lang="en-US" altLang="en-US" b="1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Windows threads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Java threads</a:t>
            </a:r>
          </a:p>
          <a:p>
            <a:r>
              <a:rPr lang="en-US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Kernel threads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- Supported by the Kernel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Examples – virtually all general purpose operating systems, including: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Windows 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Solaris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Linux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Tru64 UNIX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Mac OS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User-Level and Kernel-Level Threads</a:t>
            </a:r>
            <a:endParaRPr lang="en-IN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8690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23529" y="1377950"/>
            <a:ext cx="857441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55600" indent="-355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Thread </a:t>
            </a:r>
            <a:r>
              <a:rPr lang="en-US" sz="2800" dirty="0">
                <a:latin typeface="Arial" charset="0"/>
              </a:rPr>
              <a:t>table contains </a:t>
            </a:r>
            <a:r>
              <a:rPr lang="en-US" sz="2800" dirty="0" smtClean="0">
                <a:latin typeface="Arial" charset="0"/>
              </a:rPr>
              <a:t>information </a:t>
            </a:r>
            <a:r>
              <a:rPr lang="en-US" sz="2800" dirty="0">
                <a:latin typeface="Arial" charset="0"/>
              </a:rPr>
              <a:t>about threads (program counter, stack pointer...) so that run time system can manage them</a:t>
            </a:r>
          </a:p>
          <a:p>
            <a:pPr marL="355600" indent="-355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If thread blocks, run time system stores thread </a:t>
            </a:r>
            <a:r>
              <a:rPr lang="en-US" sz="2800" dirty="0" smtClean="0">
                <a:latin typeface="Arial" charset="0"/>
              </a:rPr>
              <a:t>information </a:t>
            </a:r>
            <a:r>
              <a:rPr lang="en-US" sz="2800" dirty="0">
                <a:latin typeface="Arial" charset="0"/>
              </a:rPr>
              <a:t>in table and finds new thread to run.</a:t>
            </a:r>
          </a:p>
          <a:p>
            <a:pPr marL="355600" indent="-355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State save and scheduling are invoked faster </a:t>
            </a:r>
            <a:r>
              <a:rPr lang="en-US" sz="2800" dirty="0" smtClean="0">
                <a:latin typeface="Arial" charset="0"/>
              </a:rPr>
              <a:t>than </a:t>
            </a:r>
            <a:r>
              <a:rPr lang="en-US" sz="2800" dirty="0">
                <a:latin typeface="Arial" charset="0"/>
              </a:rPr>
              <a:t>kernel call (no trap, no cache flush)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827584" y="188640"/>
            <a:ext cx="759633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Arial" charset="0"/>
              </a:rPr>
              <a:t>Threads in user space-the good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51520" y="1124744"/>
            <a:ext cx="864641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2438" indent="-452438" algn="just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Can’t </a:t>
            </a:r>
            <a:r>
              <a:rPr lang="en-US" sz="2800" dirty="0">
                <a:latin typeface="Arial" charset="0"/>
              </a:rPr>
              <a:t>let thread execute system call which blocks because </a:t>
            </a:r>
            <a:r>
              <a:rPr lang="en-US" sz="2800" i="1" dirty="0">
                <a:solidFill>
                  <a:srgbClr val="FF0000"/>
                </a:solidFill>
                <a:latin typeface="Arial" charset="0"/>
              </a:rPr>
              <a:t>it will block all of the other threads</a:t>
            </a:r>
          </a:p>
          <a:p>
            <a:pPr marL="452438" indent="-452438" algn="just"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No elegant solution</a:t>
            </a:r>
          </a:p>
          <a:p>
            <a:pPr marL="1066800" lvl="1" indent="-609600" algn="just">
              <a:buClr>
                <a:schemeClr val="accent2"/>
              </a:buClr>
              <a:buFontTx/>
              <a:buChar char="•"/>
            </a:pPr>
            <a:r>
              <a:rPr lang="en-US" sz="2800" dirty="0" smtClean="0">
                <a:latin typeface="Arial" charset="0"/>
              </a:rPr>
              <a:t>Manage some how </a:t>
            </a:r>
            <a:r>
              <a:rPr lang="en-US" sz="2800" dirty="0">
                <a:latin typeface="Arial" charset="0"/>
              </a:rPr>
              <a:t>system library to avoid blocking calls</a:t>
            </a:r>
          </a:p>
          <a:p>
            <a:pPr marL="1066800" lvl="1" indent="-609600" algn="just"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Could use select system calls-in some versions of Unix which do same thing</a:t>
            </a:r>
          </a:p>
          <a:p>
            <a:pPr marL="452438" indent="-452438" algn="just"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>
                <a:latin typeface="Arial" charset="0"/>
              </a:rPr>
              <a:t>Threads don’t voluntarily give up CPU</a:t>
            </a:r>
          </a:p>
          <a:p>
            <a:pPr marL="1066800" lvl="1" indent="-609600" algn="just"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>
                <a:latin typeface="Arial" charset="0"/>
              </a:rPr>
              <a:t>Could interrupt periodically to give control to run time system</a:t>
            </a:r>
          </a:p>
          <a:p>
            <a:pPr marL="1066800" lvl="1" indent="-609600" algn="just"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>
                <a:latin typeface="Arial" charset="0"/>
              </a:rPr>
              <a:t>Overhead of this solution is a </a:t>
            </a:r>
            <a:r>
              <a:rPr lang="en-US" sz="2800" dirty="0" smtClean="0">
                <a:latin typeface="Arial" charset="0"/>
              </a:rPr>
              <a:t>problem</a:t>
            </a:r>
            <a:endParaRPr lang="en-US" sz="2800" dirty="0">
              <a:latin typeface="Arial" charset="0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971600" y="188640"/>
            <a:ext cx="727280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4000" dirty="0">
                <a:solidFill>
                  <a:srgbClr val="C00000"/>
                </a:solidFill>
                <a:latin typeface="Arial" charset="0"/>
              </a:rPr>
              <a:t>Threads in user space-the bad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51521" y="1268760"/>
            <a:ext cx="864641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2438" indent="-452438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Kernel </a:t>
            </a:r>
            <a:r>
              <a:rPr lang="en-US" sz="2800" dirty="0">
                <a:latin typeface="Arial" charset="0"/>
              </a:rPr>
              <a:t>keeps same thread table as user table</a:t>
            </a:r>
          </a:p>
          <a:p>
            <a:pPr marL="452438" indent="-452438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If thread blocks, kernel just picks another one</a:t>
            </a:r>
          </a:p>
          <a:p>
            <a:pPr marL="452438" lvl="1" indent="-452438" algn="just">
              <a:spcBef>
                <a:spcPct val="20000"/>
              </a:spcBef>
              <a:buClr>
                <a:schemeClr val="accent2"/>
              </a:buClr>
            </a:pPr>
            <a:r>
              <a:rPr lang="en-US" sz="2800" dirty="0">
                <a:latin typeface="Arial" charset="0"/>
              </a:rPr>
              <a:t>	</a:t>
            </a:r>
            <a:r>
              <a:rPr lang="en-US" sz="2800" dirty="0" smtClean="0">
                <a:latin typeface="Arial" charset="0"/>
              </a:rPr>
              <a:t>	Not </a:t>
            </a:r>
            <a:r>
              <a:rPr lang="en-US" sz="2800" dirty="0">
                <a:latin typeface="Arial" charset="0"/>
              </a:rPr>
              <a:t>necessarily from same process</a:t>
            </a:r>
            <a:r>
              <a:rPr lang="en-US" sz="2800" dirty="0" smtClean="0">
                <a:latin typeface="Arial" charset="0"/>
              </a:rPr>
              <a:t>!</a:t>
            </a:r>
            <a:endParaRPr lang="en-US" sz="2800" dirty="0">
              <a:latin typeface="Arial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39552" y="188640"/>
            <a:ext cx="82089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rial" charset="0"/>
              </a:rPr>
              <a:t>Threads in kernel space-the good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Threads: Motivation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90465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altLang="en-US" dirty="0" smtClean="0">
                <a:latin typeface="Arial" pitchFamily="34" charset="0"/>
                <a:cs typeface="Arial" pitchFamily="34" charset="0"/>
              </a:rPr>
              <a:t>Multithreading refers to the ability of an operating system to support multiple, concurrent paths of execution within a single process.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Threads run within application.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Multiple tasks with the application can be implemented by separate threads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Update display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Fetch data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Spell checking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Answer a network request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79513" y="1377950"/>
            <a:ext cx="8718426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Expensive </a:t>
            </a:r>
            <a:r>
              <a:rPr lang="en-US" sz="2800" dirty="0">
                <a:latin typeface="Arial" charset="0"/>
              </a:rPr>
              <a:t>to manage the threads in the kernel and takes valuable kernel space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How do we get the advantages of both approaches, without the disadvantages? 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95536" y="260648"/>
            <a:ext cx="8352928" cy="88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rial" charset="0"/>
              </a:rPr>
              <a:t>Threads in kernel space-the bad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51520" y="116632"/>
            <a:ext cx="864096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rial" charset="0"/>
              </a:rPr>
              <a:t>Hybrid approach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Multiplex user-level threads onto kernel level threads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68613" name="Picture 6" descr="D:\b\b4\IBM\02-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51000"/>
            <a:ext cx="71628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528" y="1052736"/>
            <a:ext cx="8646418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55600" indent="-355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Kernel </a:t>
            </a:r>
            <a:r>
              <a:rPr lang="en-US" sz="2800" dirty="0">
                <a:latin typeface="Arial" charset="0"/>
              </a:rPr>
              <a:t>is aware of kernel threads only </a:t>
            </a:r>
          </a:p>
          <a:p>
            <a:pPr marL="355600" indent="-355600" algn="just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>
                <a:latin typeface="Arial" charset="0"/>
              </a:rPr>
              <a:t>User level threads are </a:t>
            </a:r>
            <a:r>
              <a:rPr lang="en-US" sz="2800" dirty="0" smtClean="0">
                <a:latin typeface="Arial" charset="0"/>
              </a:rPr>
              <a:t>scheduled, created, </a:t>
            </a:r>
            <a:r>
              <a:rPr lang="en-US" sz="2800" dirty="0">
                <a:latin typeface="Arial" charset="0"/>
              </a:rPr>
              <a:t>destroyed independently of kernel thread</a:t>
            </a:r>
          </a:p>
          <a:p>
            <a:pPr marL="355600" indent="-355600" algn="just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800" dirty="0">
                <a:latin typeface="Arial" charset="0"/>
              </a:rPr>
              <a:t>Programmer determines how many user level and how many kernel level threads to </a:t>
            </a:r>
            <a:r>
              <a:rPr lang="en-US" sz="2800" dirty="0" smtClean="0">
                <a:latin typeface="Arial" charset="0"/>
              </a:rPr>
              <a:t>use</a:t>
            </a:r>
            <a:endParaRPr lang="en-US" sz="2800" dirty="0">
              <a:latin typeface="Arial" charset="0"/>
            </a:endParaRP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800" dirty="0">
              <a:latin typeface="Arial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79512" y="188640"/>
            <a:ext cx="8820472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rial" charset="0"/>
              </a:rPr>
              <a:t>Hybrid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2"/>
            <a:ext cx="8229600" cy="8638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Multithreading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Many-to-One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One-to-One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Many-to-Many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33488"/>
            <a:ext cx="5400600" cy="514784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en-US" dirty="0" smtClean="0"/>
              <a:t>Many user-level threads mapped to single kernel thread</a:t>
            </a:r>
          </a:p>
          <a:p>
            <a:pPr algn="just"/>
            <a:r>
              <a:rPr lang="en-US" altLang="en-US" dirty="0" smtClean="0"/>
              <a:t>One thread blocking causes all to block</a:t>
            </a:r>
          </a:p>
          <a:p>
            <a:pPr algn="just"/>
            <a:r>
              <a:rPr lang="en-US" altLang="en-US" dirty="0" smtClean="0"/>
              <a:t>Multiple threads may not run in parallel on </a:t>
            </a:r>
            <a:r>
              <a:rPr lang="en-US" altLang="en-US" dirty="0" err="1" smtClean="0"/>
              <a:t>multicore</a:t>
            </a:r>
            <a:r>
              <a:rPr lang="en-US" altLang="en-US" dirty="0" smtClean="0"/>
              <a:t> system because only one may be in kernel at a time</a:t>
            </a:r>
          </a:p>
          <a:p>
            <a:pPr algn="just"/>
            <a:r>
              <a:rPr lang="en-US" altLang="en-US" dirty="0" smtClean="0"/>
              <a:t>Few systems currently use this model</a:t>
            </a:r>
          </a:p>
          <a:p>
            <a:pPr algn="just"/>
            <a:r>
              <a:rPr lang="en-US" altLang="en-US" dirty="0" smtClean="0"/>
              <a:t>Examples:</a:t>
            </a:r>
          </a:p>
          <a:p>
            <a:pPr lvl="1" algn="just"/>
            <a:r>
              <a:rPr lang="en-US" altLang="en-US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1" algn="just"/>
            <a:r>
              <a:rPr lang="en-US" altLang="en-US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16388" name="Picture 1" descr="4_05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0849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One-to-One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6399088" cy="4818757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Each user-level thread maps to kernel thread</a:t>
            </a:r>
          </a:p>
          <a:p>
            <a:r>
              <a:rPr lang="en-US" altLang="en-US" dirty="0" smtClean="0"/>
              <a:t>Creating a user-level thread creates a kernel thread</a:t>
            </a:r>
          </a:p>
          <a:p>
            <a:r>
              <a:rPr lang="en-US" altLang="en-US" dirty="0" smtClean="0"/>
              <a:t>More concurrency than many-to-one</a:t>
            </a:r>
          </a:p>
          <a:p>
            <a:r>
              <a:rPr lang="en-US" altLang="en-US" dirty="0" smtClean="0"/>
              <a:t>Number of threads per process sometimes restricted due to overhead</a:t>
            </a:r>
          </a:p>
          <a:p>
            <a:r>
              <a:rPr lang="en-US" altLang="en-US" dirty="0" smtClean="0"/>
              <a:t>Examples</a:t>
            </a:r>
          </a:p>
          <a:p>
            <a:pPr lvl="1"/>
            <a:r>
              <a:rPr lang="en-US" altLang="en-US" dirty="0" smtClean="0"/>
              <a:t>Windows</a:t>
            </a:r>
          </a:p>
          <a:p>
            <a:pPr lvl="1"/>
            <a:r>
              <a:rPr lang="en-US" altLang="en-US" dirty="0" smtClean="0"/>
              <a:t>Linux</a:t>
            </a:r>
          </a:p>
          <a:p>
            <a:pPr lvl="1"/>
            <a:r>
              <a:rPr lang="en-US" altLang="en-US" dirty="0" smtClean="0"/>
              <a:t>Solaris 9 and later</a:t>
            </a:r>
          </a:p>
        </p:txBody>
      </p:sp>
      <p:pic>
        <p:nvPicPr>
          <p:cNvPr id="17412" name="Picture 1" descr="4_06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9325" y="4005064"/>
            <a:ext cx="4475163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9409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Many-to-Many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5023743" cy="444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 smtClean="0"/>
              <a:t>Allows many user level threads to be mapped to many kernel threads</a:t>
            </a:r>
          </a:p>
          <a:p>
            <a:pPr algn="just"/>
            <a:r>
              <a:rPr lang="en-US" altLang="en-US" dirty="0" smtClean="0"/>
              <a:t>Allows the  operating system to create a sufficient number of kernel threads</a:t>
            </a:r>
          </a:p>
          <a:p>
            <a:pPr algn="just"/>
            <a:r>
              <a:rPr lang="en-US" altLang="en-US" dirty="0" smtClean="0"/>
              <a:t>Solaris prior to version 9</a:t>
            </a:r>
          </a:p>
          <a:p>
            <a:pPr algn="just"/>
            <a:r>
              <a:rPr lang="en-US" altLang="en-US" dirty="0" smtClean="0"/>
              <a:t>Windows  with the </a:t>
            </a:r>
            <a:r>
              <a:rPr lang="en-US" altLang="en-US" i="1" dirty="0" err="1" smtClean="0"/>
              <a:t>ThreadFiber</a:t>
            </a:r>
            <a:r>
              <a:rPr lang="en-US" altLang="en-US" dirty="0" smtClean="0"/>
              <a:t> package</a:t>
            </a:r>
          </a:p>
        </p:txBody>
      </p:sp>
      <p:pic>
        <p:nvPicPr>
          <p:cNvPr id="18436" name="Picture 1" descr="4_07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3355" y="2451100"/>
            <a:ext cx="3159125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Thread Libraries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51520" y="1233488"/>
            <a:ext cx="8568952" cy="4530725"/>
          </a:xfrm>
        </p:spPr>
        <p:txBody>
          <a:bodyPr/>
          <a:lstStyle/>
          <a:p>
            <a:pPr algn="just"/>
            <a:r>
              <a:rPr lang="en-US" altLang="en-US" b="1" dirty="0" smtClean="0">
                <a:solidFill>
                  <a:srgbClr val="C00000"/>
                </a:solidFill>
              </a:rPr>
              <a:t>Thread library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provides programmer with API for creating and managing threads</a:t>
            </a:r>
          </a:p>
          <a:p>
            <a:r>
              <a:rPr lang="en-US" altLang="en-US" dirty="0" smtClean="0"/>
              <a:t>Two primary ways of implementing</a:t>
            </a:r>
          </a:p>
          <a:p>
            <a:pPr lvl="1"/>
            <a:r>
              <a:rPr lang="en-US" altLang="en-US" dirty="0" smtClean="0"/>
              <a:t>Library entirely in user space</a:t>
            </a:r>
          </a:p>
          <a:p>
            <a:pPr lvl="1"/>
            <a:r>
              <a:rPr lang="en-US" altLang="en-US" dirty="0" smtClean="0"/>
              <a:t>Kernel-level library supported by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2"/>
            <a:ext cx="8229600" cy="7071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Pthreads</a:t>
            </a:r>
            <a:endParaRPr lang="en-US" alt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33488"/>
            <a:ext cx="8712968" cy="4465637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dirty="0" smtClean="0"/>
              <a:t>May be provided either as user-level or kernel-level</a:t>
            </a:r>
          </a:p>
          <a:p>
            <a:pPr algn="just"/>
            <a:r>
              <a:rPr lang="en-US" altLang="en-US" dirty="0" smtClean="0"/>
              <a:t>A POSIX standard (IEEE 1003.1c) API for thread creation and synchronization</a:t>
            </a:r>
          </a:p>
          <a:p>
            <a:pPr algn="just"/>
            <a:r>
              <a:rPr lang="en-US" altLang="en-US" b="1" i="1" dirty="0" smtClean="0"/>
              <a:t>Specification</a:t>
            </a:r>
            <a:r>
              <a:rPr lang="en-US" altLang="en-US" dirty="0" smtClean="0"/>
              <a:t>, not </a:t>
            </a:r>
            <a:r>
              <a:rPr lang="en-US" altLang="en-US" b="1" i="1" dirty="0" smtClean="0"/>
              <a:t>implementation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API specifies behavior of the thread library, implementation is up to development of the library</a:t>
            </a:r>
          </a:p>
          <a:p>
            <a:pPr algn="just"/>
            <a:r>
              <a:rPr lang="en-US" altLang="en-US" dirty="0" smtClean="0"/>
              <a:t>Common in UNIX operating systems (Solaris, Linux, Mac OS X)</a:t>
            </a:r>
          </a:p>
          <a:p>
            <a:pPr algn="just"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79512" y="4365104"/>
            <a:ext cx="8604448" cy="67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 err="1">
                <a:latin typeface="Arial" charset="0"/>
              </a:rPr>
              <a:t>Pthreads</a:t>
            </a:r>
            <a:r>
              <a:rPr lang="en-US" sz="2400" dirty="0">
                <a:latin typeface="Arial" charset="0"/>
              </a:rPr>
              <a:t> are IEEE Unix standard library calls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95536" y="116632"/>
            <a:ext cx="8460432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Arial" charset="0"/>
              </a:rPr>
              <a:t>POSIX Threads (</a:t>
            </a:r>
            <a:r>
              <a:rPr lang="en-US" sz="4000" dirty="0" err="1">
                <a:solidFill>
                  <a:srgbClr val="C00000"/>
                </a:solidFill>
                <a:latin typeface="Arial" charset="0"/>
              </a:rPr>
              <a:t>Pthreads</a:t>
            </a:r>
            <a:r>
              <a:rPr lang="en-US" sz="4000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4277" name="Picture 6" descr="D:\b\b4\IBM\02-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7642225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8958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Thread</a:t>
            </a:r>
            <a:endParaRPr lang="en-IN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88632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Process creation is heavy-weight while thread creation is light-weight</a:t>
            </a:r>
          </a:p>
          <a:p>
            <a:pPr lvl="1" algn="just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Can simplify code, increase efficiency.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dirty="0">
                <a:latin typeface="Arial" pitchFamily="34" charset="0"/>
                <a:cs typeface="Arial" pitchFamily="34" charset="0"/>
              </a:rPr>
              <a:t>shares with </a:t>
            </a:r>
            <a:r>
              <a:rPr lang="en-IN" u="sng" dirty="0">
                <a:latin typeface="Arial" pitchFamily="34" charset="0"/>
                <a:cs typeface="Arial" pitchFamily="34" charset="0"/>
              </a:rPr>
              <a:t>other threads </a:t>
            </a:r>
            <a:r>
              <a:rPr lang="en-IN" u="sng" dirty="0" smtClean="0">
                <a:latin typeface="Arial" pitchFamily="34" charset="0"/>
                <a:cs typeface="Arial" pitchFamily="34" charset="0"/>
              </a:rPr>
              <a:t>belonging to </a:t>
            </a:r>
            <a:r>
              <a:rPr lang="en-IN" u="sng" dirty="0">
                <a:latin typeface="Arial" pitchFamily="34" charset="0"/>
                <a:cs typeface="Arial" pitchFamily="34" charset="0"/>
              </a:rPr>
              <a:t>the same process</a:t>
            </a:r>
            <a:r>
              <a:rPr lang="en-IN" dirty="0">
                <a:latin typeface="Arial" pitchFamily="34" charset="0"/>
                <a:cs typeface="Arial" pitchFamily="34" charset="0"/>
              </a:rPr>
              <a:t> its </a:t>
            </a:r>
            <a:r>
              <a:rPr lang="en-IN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 section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 section</a:t>
            </a:r>
            <a:r>
              <a:rPr lang="en-IN" dirty="0">
                <a:latin typeface="Arial" pitchFamily="34" charset="0"/>
                <a:cs typeface="Arial" pitchFamily="34" charset="0"/>
              </a:rPr>
              <a:t>, and </a:t>
            </a:r>
            <a:r>
              <a:rPr lang="en-I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other </a:t>
            </a:r>
            <a:r>
              <a:rPr lang="en-IN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operating-system resources</a:t>
            </a:r>
            <a:r>
              <a:rPr lang="en-I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such as open files and signals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spcBef>
                <a:spcPts val="0"/>
              </a:spcBef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A traditional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(also called </a:t>
            </a:r>
            <a:r>
              <a:rPr lang="en-IN" b="1" i="1" dirty="0">
                <a:latin typeface="Arial" pitchFamily="34" charset="0"/>
                <a:cs typeface="Arial" pitchFamily="34" charset="0"/>
              </a:rPr>
              <a:t>heavyweight</a:t>
            </a:r>
            <a:r>
              <a:rPr lang="en-IN" dirty="0">
                <a:latin typeface="Arial" pitchFamily="34" charset="0"/>
                <a:cs typeface="Arial" pitchFamily="34" charset="0"/>
              </a:rPr>
              <a:t>)</a:t>
            </a:r>
            <a:r>
              <a:rPr lang="en-IN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IN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has </a:t>
            </a:r>
            <a:r>
              <a:rPr lang="en-IN" dirty="0">
                <a:latin typeface="Arial" pitchFamily="34" charset="0"/>
                <a:cs typeface="Arial" pitchFamily="34" charset="0"/>
              </a:rPr>
              <a:t>a single thread of control.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dirty="0">
                <a:latin typeface="Arial" pitchFamily="34" charset="0"/>
                <a:cs typeface="Arial" pitchFamily="34" charset="0"/>
              </a:rPr>
              <a:t>a process has multiple threads of control,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it can </a:t>
            </a:r>
            <a:r>
              <a:rPr lang="en-IN" dirty="0">
                <a:latin typeface="Arial" pitchFamily="34" charset="0"/>
                <a:cs typeface="Arial" pitchFamily="34" charset="0"/>
              </a:rPr>
              <a:t>perform more than one task at a time.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Pthreads Example</a:t>
            </a:r>
          </a:p>
        </p:txBody>
      </p:sp>
      <p:pic>
        <p:nvPicPr>
          <p:cNvPr id="22531" name="Picture 1" descr="Screen Shot 2012-12-04 at 8.50.38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90612"/>
            <a:ext cx="7272807" cy="550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Pthreads Example (Cont.)</a:t>
            </a:r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95363"/>
            <a:ext cx="6984776" cy="560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55576" y="176212"/>
            <a:ext cx="8061399" cy="948531"/>
          </a:xfrm>
        </p:spPr>
        <p:txBody>
          <a:bodyPr>
            <a:noAutofit/>
          </a:bodyPr>
          <a:lstStyle/>
          <a:p>
            <a:r>
              <a:rPr lang="en-US" altLang="en-US" sz="4000" dirty="0" err="1" smtClean="0"/>
              <a:t>Pthreads</a:t>
            </a:r>
            <a:r>
              <a:rPr lang="en-US" altLang="en-US" sz="4000" dirty="0" smtClean="0"/>
              <a:t> Code for Joining 10 Threads</a:t>
            </a: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47800"/>
            <a:ext cx="6480719" cy="262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Implicit Threading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496944" cy="54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 smtClean="0"/>
              <a:t>Growing in popularity as numbers of threads increase, program correctness more difficult with explicit threads</a:t>
            </a:r>
          </a:p>
          <a:p>
            <a:pPr algn="just"/>
            <a:r>
              <a:rPr lang="en-US" altLang="en-US" dirty="0" smtClean="0"/>
              <a:t>Creation and management of threads done by compilers and run-time libraries rather than programmers</a:t>
            </a:r>
          </a:p>
          <a:p>
            <a:pPr algn="just"/>
            <a:r>
              <a:rPr lang="en-US" altLang="en-US" dirty="0" smtClean="0"/>
              <a:t>Three methods explored</a:t>
            </a:r>
          </a:p>
          <a:p>
            <a:pPr lvl="1" algn="just"/>
            <a:r>
              <a:rPr lang="en-US" altLang="en-US" dirty="0" smtClean="0"/>
              <a:t>Thread Pools</a:t>
            </a:r>
          </a:p>
          <a:p>
            <a:pPr lvl="1" algn="just"/>
            <a:r>
              <a:rPr lang="en-US" altLang="en-US" dirty="0" err="1" smtClean="0"/>
              <a:t>OpenMP</a:t>
            </a:r>
            <a:endParaRPr lang="en-US" altLang="en-US" dirty="0" smtClean="0"/>
          </a:p>
          <a:p>
            <a:pPr lvl="1" algn="just"/>
            <a:r>
              <a:rPr lang="en-US" altLang="en-US" dirty="0" smtClean="0"/>
              <a:t>Grand Central Dispatch</a:t>
            </a:r>
          </a:p>
          <a:p>
            <a:pPr algn="just"/>
            <a:r>
              <a:rPr lang="en-US" altLang="en-US" dirty="0" smtClean="0"/>
              <a:t>Other methods include Microsoft Threading Building Blocks (TBB),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java.util.concurrent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/>
              <a:t>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Thread Pools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568952" cy="5688632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Create a number of threads in a pool where they await work</a:t>
            </a:r>
          </a:p>
          <a:p>
            <a:r>
              <a:rPr lang="en-US" altLang="en-US" sz="2800" dirty="0" smtClean="0"/>
              <a:t>Advantages:</a:t>
            </a:r>
          </a:p>
          <a:p>
            <a:pPr lvl="1"/>
            <a:r>
              <a:rPr lang="en-US" altLang="en-US" sz="2400" dirty="0" smtClean="0"/>
              <a:t>Usually slightly faster to service a request with an existing thread than create a new thread</a:t>
            </a:r>
          </a:p>
          <a:p>
            <a:pPr lvl="1"/>
            <a:r>
              <a:rPr lang="en-US" altLang="en-US" sz="2400" dirty="0" smtClean="0"/>
              <a:t>Allows the number of threads in the application(s) to be bound to the size of the pool</a:t>
            </a:r>
          </a:p>
          <a:p>
            <a:pPr lvl="1"/>
            <a:r>
              <a:rPr lang="en-US" altLang="en-US" sz="2400" dirty="0" smtClean="0"/>
              <a:t>Separating task to be performed from mechanics of creating task allows different strategies for running task</a:t>
            </a:r>
          </a:p>
          <a:p>
            <a:pPr lvl="2"/>
            <a:r>
              <a:rPr lang="en-US" altLang="en-US" sz="2000" dirty="0" err="1" smtClean="0"/>
              <a:t>i.e.Tasks</a:t>
            </a:r>
            <a:r>
              <a:rPr lang="en-US" altLang="en-US" sz="2000" dirty="0" smtClean="0"/>
              <a:t> could be scheduled to run periodically</a:t>
            </a:r>
          </a:p>
          <a:p>
            <a:r>
              <a:rPr lang="en-US" altLang="en-US" sz="2800" dirty="0" smtClean="0"/>
              <a:t>Windows API supports thread pools:</a:t>
            </a:r>
          </a:p>
        </p:txBody>
      </p:sp>
      <p:pic>
        <p:nvPicPr>
          <p:cNvPr id="31748" name="Picture 1" descr="Screen Shot 2012-12-04 at 9.17.42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6620" y="5589240"/>
            <a:ext cx="6187380" cy="115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1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OpenMP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92188"/>
            <a:ext cx="4392488" cy="5461148"/>
          </a:xfrm>
        </p:spPr>
        <p:txBody>
          <a:bodyPr>
            <a:normAutofit/>
          </a:bodyPr>
          <a:lstStyle/>
          <a:p>
            <a:pPr algn="just"/>
            <a:r>
              <a:rPr lang="en-US" altLang="en-US" sz="1800" dirty="0" smtClean="0"/>
              <a:t>Set of compiler directives and an API for C, C++, FORTRAN </a:t>
            </a:r>
          </a:p>
          <a:p>
            <a:pPr algn="just"/>
            <a:r>
              <a:rPr lang="en-US" altLang="en-US" sz="1800" dirty="0" smtClean="0"/>
              <a:t>Provides support for parallel programming in shared-memory environments</a:t>
            </a:r>
          </a:p>
          <a:p>
            <a:pPr algn="just"/>
            <a:r>
              <a:rPr lang="en-US" altLang="en-US" sz="1800" dirty="0" smtClean="0"/>
              <a:t>Identifies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parallel regions </a:t>
            </a:r>
            <a:r>
              <a:rPr lang="en-US" altLang="en-US" sz="1800" dirty="0" smtClean="0"/>
              <a:t>– blocks of code that can run in parallel</a:t>
            </a:r>
          </a:p>
          <a:p>
            <a:pPr algn="just">
              <a:buFont typeface="Monotype Sorts" pitchFamily="-84" charset="2"/>
              <a:buNone/>
            </a:pP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en-US" sz="18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 smtClean="0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altLang="en-US" sz="1800" b="1" dirty="0" smtClean="0">
                <a:latin typeface="Courier New" pitchFamily="49" charset="0"/>
                <a:cs typeface="Courier New" pitchFamily="49" charset="0"/>
              </a:rPr>
              <a:t> parallel </a:t>
            </a:r>
          </a:p>
          <a:p>
            <a:pPr algn="just">
              <a:buFont typeface="Monotype Sorts" pitchFamily="-84" charset="2"/>
              <a:buNone/>
            </a:pPr>
            <a:r>
              <a:rPr lang="en-US" altLang="en-US" sz="1800" dirty="0" smtClean="0"/>
              <a:t>Create as many threads as there are cores</a:t>
            </a:r>
          </a:p>
          <a:p>
            <a:pPr algn="just">
              <a:buFont typeface="Monotype Sorts" pitchFamily="-84" charset="2"/>
              <a:buNone/>
            </a:pPr>
            <a:r>
              <a:rPr lang="da-DK" altLang="en-US" sz="1800" b="1" dirty="0" smtClean="0">
                <a:latin typeface="Courier New" pitchFamily="49" charset="0"/>
                <a:cs typeface="Courier New" pitchFamily="49" charset="0"/>
              </a:rPr>
              <a:t>#pragma omp parallel for for(i=0;i&lt;N;i++) { </a:t>
            </a:r>
          </a:p>
          <a:p>
            <a:pPr algn="just">
              <a:buFont typeface="Monotype Sorts" pitchFamily="-84" charset="2"/>
              <a:buNone/>
            </a:pPr>
            <a:r>
              <a:rPr lang="da-DK" altLang="en-US" sz="1800" b="1" dirty="0" smtClean="0">
                <a:latin typeface="Courier New" pitchFamily="49" charset="0"/>
                <a:cs typeface="Courier New" pitchFamily="49" charset="0"/>
              </a:rPr>
              <a:t>    c[i] = a[i] + b[i]; </a:t>
            </a:r>
          </a:p>
          <a:p>
            <a:pPr algn="just">
              <a:buFont typeface="Monotype Sorts" pitchFamily="-84" charset="2"/>
              <a:buNone/>
            </a:pPr>
            <a:r>
              <a:rPr lang="da-DK" altLang="en-US" sz="18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algn="just">
              <a:buFont typeface="Monotype Sorts" pitchFamily="-84" charset="2"/>
              <a:buNone/>
            </a:pPr>
            <a:r>
              <a:rPr lang="en-US" altLang="en-US" sz="1800" dirty="0" smtClean="0"/>
              <a:t>Run for loop in parallel</a:t>
            </a:r>
          </a:p>
          <a:p>
            <a:pPr algn="just"/>
            <a:endParaRPr lang="en-US" altLang="en-US" sz="3600" dirty="0" smtClean="0"/>
          </a:p>
        </p:txBody>
      </p:sp>
      <p:pic>
        <p:nvPicPr>
          <p:cNvPr id="32772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5404" y="1473200"/>
            <a:ext cx="44831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112"/>
            <a:ext cx="8229600" cy="9146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Grand Central Dispatch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87450"/>
            <a:ext cx="8640960" cy="53378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 smtClean="0"/>
              <a:t>Apple technology for Mac OS X and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operating systems</a:t>
            </a:r>
          </a:p>
          <a:p>
            <a:pPr algn="just"/>
            <a:r>
              <a:rPr lang="en-US" altLang="en-US" dirty="0" smtClean="0"/>
              <a:t>Extensions to C, C++ languages, API, and run-time library</a:t>
            </a:r>
          </a:p>
          <a:p>
            <a:pPr algn="just"/>
            <a:r>
              <a:rPr lang="en-US" altLang="en-US" dirty="0" smtClean="0"/>
              <a:t>Allows identification of parallel sections</a:t>
            </a:r>
          </a:p>
          <a:p>
            <a:pPr algn="just"/>
            <a:r>
              <a:rPr lang="en-US" altLang="en-US" dirty="0" smtClean="0"/>
              <a:t>Manages most of the details of threading</a:t>
            </a:r>
          </a:p>
          <a:p>
            <a:pPr algn="just"/>
            <a:r>
              <a:rPr lang="en-US" altLang="en-US" dirty="0" smtClean="0"/>
              <a:t>Block is in “^{ }” - </a:t>
            </a:r>
            <a:r>
              <a:rPr lang="ro-RO" altLang="en-US" b="1" dirty="0" smtClean="0">
                <a:latin typeface="Courier New" pitchFamily="49" charset="0"/>
                <a:cs typeface="Courier New" pitchFamily="49" charset="0"/>
              </a:rPr>
              <a:t>ˆ{printf("I am a block"); } 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Blocks placed in dispatch queue</a:t>
            </a:r>
          </a:p>
          <a:p>
            <a:pPr lvl="1" algn="just"/>
            <a:r>
              <a:rPr lang="en-US" altLang="en-US" dirty="0" smtClean="0"/>
              <a:t>Assigned to available thread in thread pool when removed from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86409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Grand Central Dispatch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24936" cy="5466035"/>
          </a:xfrm>
        </p:spPr>
        <p:txBody>
          <a:bodyPr/>
          <a:lstStyle/>
          <a:p>
            <a:pPr algn="just"/>
            <a:r>
              <a:rPr lang="en-US" altLang="en-US" dirty="0" smtClean="0"/>
              <a:t>Two types of dispatch queues:</a:t>
            </a:r>
          </a:p>
          <a:p>
            <a:pPr lvl="1" algn="just"/>
            <a:r>
              <a:rPr lang="en-US" altLang="en-US" dirty="0" smtClean="0"/>
              <a:t>Serial – blocks removed in FIFO order, queue is per process, called </a:t>
            </a:r>
            <a:r>
              <a:rPr lang="en-US" altLang="en-US" b="1" dirty="0" smtClean="0">
                <a:solidFill>
                  <a:srgbClr val="3366FF"/>
                </a:solidFill>
              </a:rPr>
              <a:t>main queue</a:t>
            </a:r>
          </a:p>
          <a:p>
            <a:pPr lvl="2" algn="just"/>
            <a:r>
              <a:rPr lang="en-US" altLang="en-US" dirty="0" smtClean="0"/>
              <a:t>Programmers can create additional serial queues within program</a:t>
            </a:r>
          </a:p>
          <a:p>
            <a:pPr lvl="1" algn="just"/>
            <a:r>
              <a:rPr lang="en-US" altLang="en-US" dirty="0" smtClean="0"/>
              <a:t>Concurrent – removed in FIFO order but several may be removed at a time</a:t>
            </a:r>
          </a:p>
          <a:p>
            <a:pPr lvl="2" algn="just"/>
            <a:r>
              <a:rPr lang="en-US" altLang="en-US" dirty="0" smtClean="0"/>
              <a:t>Three system wide queues with priorities low, default, high</a:t>
            </a:r>
          </a:p>
          <a:p>
            <a:pPr lvl="2" algn="just"/>
            <a:endParaRPr lang="en-US" altLang="en-US" dirty="0" smtClean="0"/>
          </a:p>
          <a:p>
            <a:pPr algn="just"/>
            <a:endParaRPr lang="en-US" altLang="en-US" dirty="0" smtClean="0"/>
          </a:p>
        </p:txBody>
      </p:sp>
      <p:pic>
        <p:nvPicPr>
          <p:cNvPr id="34820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229200"/>
            <a:ext cx="5511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2"/>
            <a:ext cx="8229600" cy="9739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Threading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43000"/>
            <a:ext cx="8568952" cy="545435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Semantics of </a:t>
            </a:r>
            <a:r>
              <a:rPr lang="en-US" altLang="en-US" sz="2800" b="1" dirty="0" smtClean="0">
                <a:latin typeface="Arial" pitchFamily="34" charset="0"/>
                <a:cs typeface="Arial" pitchFamily="34" charset="0"/>
              </a:rPr>
              <a:t>fork()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altLang="en-US" sz="2800" b="1" dirty="0" smtClean="0">
                <a:latin typeface="Arial" pitchFamily="34" charset="0"/>
                <a:cs typeface="Arial" pitchFamily="34" charset="0"/>
              </a:rPr>
              <a:t>exec()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 system calls</a:t>
            </a:r>
          </a:p>
          <a:p>
            <a:pPr algn="just"/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Signal handling</a:t>
            </a:r>
          </a:p>
          <a:p>
            <a:pPr lvl="1" algn="just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Synchronous and asynchronous</a:t>
            </a:r>
          </a:p>
          <a:p>
            <a:pPr algn="just"/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Thread cancellation of target thread</a:t>
            </a:r>
          </a:p>
          <a:p>
            <a:pPr lvl="1" algn="just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Asynchronous or deferred</a:t>
            </a:r>
          </a:p>
          <a:p>
            <a:pPr algn="just"/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Thread-local storage</a:t>
            </a:r>
          </a:p>
          <a:p>
            <a:pPr algn="just"/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Scheduler Activations</a:t>
            </a:r>
          </a:p>
          <a:p>
            <a:pPr algn="just"/>
            <a:endParaRPr lang="en-US" altLang="en-US" sz="28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Monotype Sorts" pitchFamily="-84" charset="2"/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569200" cy="8765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Semantics of fork() and exec()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33488"/>
            <a:ext cx="8640960" cy="5363864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 smtClean="0"/>
              <a:t>Does 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z="2800" dirty="0" smtClean="0"/>
              <a:t>duplicate only the calling thread or all threads from the parent?</a:t>
            </a:r>
          </a:p>
          <a:p>
            <a:pPr lvl="1" algn="just"/>
            <a:r>
              <a:rPr lang="en-US" altLang="en-US" sz="2400" dirty="0" smtClean="0"/>
              <a:t>Some </a:t>
            </a:r>
            <a:r>
              <a:rPr lang="en-US" altLang="en-US" sz="2400" dirty="0" err="1" smtClean="0"/>
              <a:t>UNIXes</a:t>
            </a:r>
            <a:r>
              <a:rPr lang="en-US" altLang="en-US" sz="2400" dirty="0" smtClean="0"/>
              <a:t> have two versions of fork</a:t>
            </a:r>
          </a:p>
          <a:p>
            <a:pPr algn="just"/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exec() </a:t>
            </a:r>
            <a:r>
              <a:rPr lang="en-US" altLang="en-US" sz="2800" dirty="0" smtClean="0"/>
              <a:t>usually works as normal – replace the running process including all threads</a:t>
            </a:r>
          </a:p>
          <a:p>
            <a:pPr lvl="1" algn="just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11560" y="116632"/>
            <a:ext cx="8028384" cy="107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Arial" charset="0"/>
              </a:rPr>
              <a:t>Threads are </a:t>
            </a:r>
            <a:r>
              <a:rPr lang="en-US" sz="4000" dirty="0" smtClean="0">
                <a:solidFill>
                  <a:srgbClr val="C00000"/>
                </a:solidFill>
                <a:latin typeface="Arial" charset="0"/>
              </a:rPr>
              <a:t>lightweight</a:t>
            </a:r>
            <a:endParaRPr lang="en-US" sz="4000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48133" name="Picture 6" descr="D:\b\b4\IBM\02-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80728"/>
            <a:ext cx="8550275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645020"/>
            <a:ext cx="5096256" cy="3035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188913"/>
            <a:ext cx="7518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Signal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68952" cy="5249639"/>
          </a:xfrm>
        </p:spPr>
        <p:txBody>
          <a:bodyPr>
            <a:normAutofit fontScale="92500" lnSpcReduction="10000"/>
          </a:bodyPr>
          <a:lstStyle/>
          <a:p>
            <a:pPr marL="380048" indent="-380048" algn="just">
              <a:buFont typeface="Monotype Sorts" charset="0"/>
              <a:buChar char="n"/>
              <a:defRPr/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Signals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380048" indent="-380048" algn="just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signal handler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8989" lvl="1" indent="-342265" algn="just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8989" lvl="1" indent="-342265" algn="just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8989" lvl="1" indent="-342265" algn="just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</a:t>
            </a:r>
            <a:r>
              <a:rPr lang="en-US" dirty="0" smtClean="0">
                <a:ea typeface="ＭＳ Ｐゴシック" charset="0"/>
              </a:rPr>
              <a:t>handled by one of two signal handlers:</a:t>
            </a:r>
          </a:p>
          <a:p>
            <a:pPr marL="1142366" lvl="2" indent="-342265" algn="just">
              <a:buFont typeface="Webdings" charset="0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default</a:t>
            </a:r>
          </a:p>
          <a:p>
            <a:pPr marL="1142366" lvl="2" indent="-342265" algn="just">
              <a:buFont typeface="Webdings" charset="0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user-defined</a:t>
            </a:r>
            <a:endParaRPr lang="en-US" dirty="0">
              <a:ea typeface="ＭＳ Ｐゴシック" charset="0"/>
            </a:endParaRPr>
          </a:p>
          <a:p>
            <a:pPr marL="380048" indent="-380048" algn="just"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default handler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 algn="just">
              <a:buFont typeface="Monotype Sorts" charset="0"/>
              <a:buChar char="l"/>
              <a:defRPr/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User-defined signal handler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 algn="just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188913"/>
            <a:ext cx="7518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Signal Handling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46174"/>
            <a:ext cx="8640960" cy="5451177"/>
          </a:xfrm>
        </p:spPr>
        <p:txBody>
          <a:bodyPr/>
          <a:lstStyle/>
          <a:p>
            <a:pPr marL="380048" indent="-380048" algn="just"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780098" lvl="1" indent="-380048" algn="just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Deliver </a:t>
            </a:r>
            <a:r>
              <a:rPr lang="en-US" dirty="0">
                <a:ea typeface="ＭＳ Ｐゴシック" charset="0"/>
              </a:rPr>
              <a:t>the signal to the thread to which the signal applies</a:t>
            </a:r>
          </a:p>
          <a:p>
            <a:pPr marL="798989" lvl="1" indent="-342265" algn="just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marL="798989" lvl="1" indent="-342265" algn="just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marL="798989" lvl="1" indent="-342265" algn="just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Thread Cancellation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568951" cy="443071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 smtClean="0"/>
              <a:t>Terminating a thread before it has finished</a:t>
            </a:r>
          </a:p>
          <a:p>
            <a:pPr algn="just"/>
            <a:r>
              <a:rPr lang="en-US" altLang="en-US" sz="2800" dirty="0" smtClean="0"/>
              <a:t>Thread to be canceled is 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target thread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Two general approaches:</a:t>
            </a:r>
          </a:p>
          <a:p>
            <a:pPr lvl="1" algn="just"/>
            <a:r>
              <a:rPr lang="en-US" altLang="en-US" sz="2400" b="1" dirty="0" smtClean="0"/>
              <a:t>Asynchronous cancellation</a:t>
            </a:r>
            <a:r>
              <a:rPr lang="en-US" altLang="en-US" sz="2400" dirty="0" smtClean="0"/>
              <a:t> terminates the target thread immediately</a:t>
            </a:r>
          </a:p>
          <a:p>
            <a:pPr lvl="1" algn="just"/>
            <a:r>
              <a:rPr lang="en-US" altLang="en-US" sz="2400" b="1" dirty="0" smtClean="0"/>
              <a:t>Deferred cancellation</a:t>
            </a:r>
            <a:r>
              <a:rPr lang="en-US" altLang="en-US" sz="2400" dirty="0" smtClean="0"/>
              <a:t> allows the target thread to periodically check if it should be cancelled</a:t>
            </a:r>
          </a:p>
          <a:p>
            <a:pPr algn="just"/>
            <a:r>
              <a:rPr lang="en-US" altLang="en-US" sz="2800" dirty="0" err="1" smtClean="0"/>
              <a:t>Pthread</a:t>
            </a:r>
            <a:r>
              <a:rPr lang="en-US" altLang="en-US" sz="2800" dirty="0" smtClean="0"/>
              <a:t> code to create and cancel a thread:</a:t>
            </a:r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653136"/>
            <a:ext cx="3888432" cy="203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76213"/>
            <a:ext cx="76057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Thread Cancellation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496943" cy="568863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n-US" altLang="en-US" sz="2800" dirty="0" smtClean="0">
                <a:ea typeface="MS PGothic" pitchFamily="34" charset="-128"/>
              </a:rPr>
              <a:t>Invoking thread cancellation requests cancellation, but actual cancellation depends on thread state</a:t>
            </a:r>
          </a:p>
          <a:p>
            <a:pPr algn="just">
              <a:spcBef>
                <a:spcPts val="0"/>
              </a:spcBef>
              <a:defRPr/>
            </a:pPr>
            <a:endParaRPr lang="en-US" altLang="en-US" sz="2800" dirty="0" smtClean="0">
              <a:ea typeface="MS PGothic" pitchFamily="34" charset="-128"/>
            </a:endParaRPr>
          </a:p>
          <a:p>
            <a:pPr algn="just">
              <a:spcBef>
                <a:spcPts val="0"/>
              </a:spcBef>
              <a:defRPr/>
            </a:pPr>
            <a:endParaRPr lang="en-US" altLang="en-US" sz="2800" dirty="0" smtClean="0">
              <a:ea typeface="MS PGothic" pitchFamily="34" charset="-128"/>
            </a:endParaRPr>
          </a:p>
          <a:p>
            <a:pPr marL="0" indent="0" algn="just">
              <a:spcBef>
                <a:spcPts val="0"/>
              </a:spcBef>
              <a:buFont typeface="Monotype Sorts" pitchFamily="-84" charset="2"/>
              <a:buNone/>
              <a:defRPr/>
            </a:pPr>
            <a:endParaRPr lang="en-US" altLang="en-US" sz="2800" dirty="0" smtClean="0">
              <a:ea typeface="MS PGothic" pitchFamily="34" charset="-128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altLang="en-US" sz="2800" dirty="0" smtClean="0">
                <a:ea typeface="MS PGothic" pitchFamily="34" charset="-128"/>
              </a:rPr>
              <a:t>If thread has cancellation disabled, cancellation remains pending until thread enables it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en-US" sz="2800" dirty="0" smtClean="0">
                <a:ea typeface="MS PGothic" pitchFamily="34" charset="-128"/>
              </a:rPr>
              <a:t>Default type is deferred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altLang="en-US" sz="2400" dirty="0" smtClean="0">
                <a:ea typeface="MS PGothic" pitchFamily="34" charset="-128"/>
              </a:rPr>
              <a:t>Cancellation only occurs when thread reaches </a:t>
            </a:r>
            <a:r>
              <a:rPr lang="en-US" altLang="en-US" sz="2400" b="1" dirty="0" smtClean="0">
                <a:solidFill>
                  <a:srgbClr val="3366FF"/>
                </a:solidFill>
                <a:ea typeface="MS PGothic" pitchFamily="34" charset="-128"/>
              </a:rPr>
              <a:t>cancellation point</a:t>
            </a:r>
          </a:p>
          <a:p>
            <a:pPr lvl="2" algn="just">
              <a:spcBef>
                <a:spcPts val="0"/>
              </a:spcBef>
              <a:defRPr/>
            </a:pPr>
            <a:r>
              <a:rPr lang="en-US" altLang="en-US" sz="2000" dirty="0" smtClean="0">
                <a:ea typeface="MS PGothic" pitchFamily="34" charset="-128"/>
              </a:rPr>
              <a:t>I.e. </a:t>
            </a:r>
            <a:r>
              <a:rPr lang="en-US" altLang="en-US" sz="2000" b="1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pthread_testcancel</a:t>
            </a:r>
            <a:r>
              <a:rPr lang="en-US" altLang="en-US" sz="2000" b="1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()</a:t>
            </a:r>
          </a:p>
          <a:p>
            <a:pPr lvl="2" algn="just">
              <a:spcBef>
                <a:spcPts val="0"/>
              </a:spcBef>
              <a:defRPr/>
            </a:pPr>
            <a:r>
              <a:rPr lang="en-US" altLang="en-US" sz="2000" dirty="0" smtClean="0">
                <a:ea typeface="MS PGothic" pitchFamily="34" charset="-128"/>
              </a:rPr>
              <a:t>Then </a:t>
            </a:r>
            <a:r>
              <a:rPr lang="en-US" altLang="en-US" sz="2000" b="1" dirty="0" smtClean="0">
                <a:solidFill>
                  <a:srgbClr val="3366FF"/>
                </a:solidFill>
                <a:ea typeface="MS PGothic" pitchFamily="34" charset="-128"/>
              </a:rPr>
              <a:t>cleanup handler </a:t>
            </a:r>
            <a:r>
              <a:rPr lang="en-US" altLang="en-US" sz="2000" dirty="0" smtClean="0">
                <a:ea typeface="MS PGothic" pitchFamily="34" charset="-128"/>
              </a:rPr>
              <a:t>is invoked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en-US" sz="2800" dirty="0" smtClean="0">
                <a:ea typeface="MS PGothic" pitchFamily="34" charset="-128"/>
              </a:rPr>
              <a:t>On Linux systems, thread cancellation is handled through signals</a:t>
            </a:r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4710" y="1825622"/>
            <a:ext cx="6315456" cy="130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Thread-Local Storage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496944" cy="52918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b="1" dirty="0" smtClean="0">
                <a:solidFill>
                  <a:srgbClr val="C00000"/>
                </a:solidFill>
              </a:rPr>
              <a:t>Thread-local storage </a:t>
            </a:r>
            <a:r>
              <a:rPr lang="en-US" altLang="en-US" dirty="0" smtClean="0">
                <a:solidFill>
                  <a:srgbClr val="C00000"/>
                </a:solidFill>
              </a:rPr>
              <a:t>(</a:t>
            </a:r>
            <a:r>
              <a:rPr lang="en-US" altLang="en-US" b="1" dirty="0" smtClean="0">
                <a:solidFill>
                  <a:srgbClr val="C00000"/>
                </a:solidFill>
              </a:rPr>
              <a:t>TLS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 smtClean="0"/>
              <a:t>allows each thread to have its own copy of data</a:t>
            </a:r>
          </a:p>
          <a:p>
            <a:pPr algn="just"/>
            <a:r>
              <a:rPr lang="en-US" altLang="en-US" dirty="0" smtClean="0"/>
              <a:t>Useful when you do not have control over the thread creation process (i.e., when using a thread pool)</a:t>
            </a:r>
          </a:p>
          <a:p>
            <a:pPr algn="just"/>
            <a:r>
              <a:rPr lang="en-US" altLang="en-US" dirty="0" smtClean="0"/>
              <a:t>Different from local variables</a:t>
            </a:r>
          </a:p>
          <a:p>
            <a:pPr lvl="1" algn="just"/>
            <a:r>
              <a:rPr lang="en-US" altLang="en-US" dirty="0" smtClean="0"/>
              <a:t>Local variables visible only during single function invocation</a:t>
            </a:r>
          </a:p>
          <a:p>
            <a:pPr lvl="1" algn="just"/>
            <a:r>
              <a:rPr lang="en-US" altLang="en-US" dirty="0" smtClean="0"/>
              <a:t>TLS visible across function invocations</a:t>
            </a:r>
          </a:p>
          <a:p>
            <a:pPr algn="just"/>
            <a:r>
              <a:rPr lang="en-US" altLang="en-US" dirty="0" smtClean="0"/>
              <a:t>Similar to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 smtClean="0"/>
              <a:t> data</a:t>
            </a:r>
          </a:p>
          <a:p>
            <a:pPr lvl="1" algn="just"/>
            <a:r>
              <a:rPr lang="en-US" altLang="en-US" dirty="0" smtClean="0"/>
              <a:t>TLS is unique to each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463" y="163513"/>
            <a:ext cx="75263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Scheduler Activations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17588"/>
            <a:ext cx="6048672" cy="550775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altLang="en-US" sz="3400" i="1" dirty="0" smtClean="0">
                <a:solidFill>
                  <a:srgbClr val="C00000"/>
                </a:solidFill>
              </a:rPr>
              <a:t>Both M:M and Two-level models require communication to maintain the appropriate number of kernel threads allocated to the application</a:t>
            </a:r>
          </a:p>
          <a:p>
            <a:pPr algn="just"/>
            <a:r>
              <a:rPr lang="en-US" altLang="en-US" dirty="0" smtClean="0"/>
              <a:t>Typically use an intermediate data structure between user and kernel threads – </a:t>
            </a:r>
            <a:r>
              <a:rPr lang="en-US" altLang="en-US" b="1" dirty="0" smtClean="0">
                <a:solidFill>
                  <a:srgbClr val="3366FF"/>
                </a:solidFill>
              </a:rPr>
              <a:t>lightweight process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LWP</a:t>
            </a:r>
            <a:r>
              <a:rPr lang="en-US" altLang="en-US" dirty="0" smtClean="0"/>
              <a:t>)</a:t>
            </a:r>
          </a:p>
          <a:p>
            <a:pPr lvl="1" algn="just"/>
            <a:r>
              <a:rPr lang="en-US" altLang="en-US" dirty="0" smtClean="0"/>
              <a:t>Appears to be a virtual processor on which process can schedule user thread to run</a:t>
            </a:r>
          </a:p>
          <a:p>
            <a:pPr lvl="1" algn="just"/>
            <a:r>
              <a:rPr lang="en-US" altLang="en-US" dirty="0" smtClean="0"/>
              <a:t>Each LWP attached to kernel thread</a:t>
            </a:r>
          </a:p>
          <a:p>
            <a:pPr lvl="1" algn="just"/>
            <a:r>
              <a:rPr lang="en-US" altLang="en-US" dirty="0" smtClean="0"/>
              <a:t>How many LWPs to create?</a:t>
            </a:r>
          </a:p>
          <a:p>
            <a:pPr algn="just"/>
            <a:r>
              <a:rPr lang="en-US" altLang="en-US" dirty="0" smtClean="0"/>
              <a:t>Scheduler activations provide </a:t>
            </a:r>
            <a:r>
              <a:rPr lang="en-US" altLang="en-US" b="1" dirty="0" err="1" smtClean="0">
                <a:solidFill>
                  <a:srgbClr val="3366FF"/>
                </a:solidFill>
              </a:rPr>
              <a:t>upcalls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- a communication mechanism from the kernel to the </a:t>
            </a:r>
            <a:r>
              <a:rPr lang="en-US" altLang="en-US" b="1" dirty="0" err="1" smtClean="0">
                <a:solidFill>
                  <a:srgbClr val="3366FF"/>
                </a:solidFill>
              </a:rPr>
              <a:t>upcall</a:t>
            </a:r>
            <a:r>
              <a:rPr lang="en-US" altLang="en-US" b="1" dirty="0" smtClean="0">
                <a:solidFill>
                  <a:srgbClr val="3366FF"/>
                </a:solidFill>
              </a:rPr>
              <a:t> handler </a:t>
            </a:r>
            <a:r>
              <a:rPr lang="en-US" altLang="en-US" dirty="0" smtClean="0"/>
              <a:t>in the thread library</a:t>
            </a:r>
          </a:p>
          <a:p>
            <a:pPr algn="just"/>
            <a:r>
              <a:rPr lang="en-US" altLang="en-US" dirty="0" smtClean="0"/>
              <a:t>This communication allows an application to maintain the correct number kernel threads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276872"/>
            <a:ext cx="2327275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2"/>
            <a:ext cx="8229600" cy="8299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Linux Threads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92200"/>
            <a:ext cx="8496944" cy="5505152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altLang="en-US" dirty="0" smtClean="0"/>
              <a:t>Linux refers to them as </a:t>
            </a:r>
            <a:r>
              <a:rPr lang="en-US" altLang="en-US" b="1" i="1" dirty="0" smtClean="0"/>
              <a:t>tasks</a:t>
            </a:r>
            <a:r>
              <a:rPr lang="en-US" altLang="en-US" dirty="0" smtClean="0"/>
              <a:t> rather than </a:t>
            </a:r>
            <a:r>
              <a:rPr lang="en-US" altLang="en-US" b="1" i="1" dirty="0" smtClean="0"/>
              <a:t>threads</a:t>
            </a:r>
            <a:endParaRPr lang="en-US" altLang="en-US" dirty="0" smtClean="0"/>
          </a:p>
          <a:p>
            <a:pPr algn="just">
              <a:defRPr/>
            </a:pPr>
            <a:r>
              <a:rPr lang="en-US" altLang="en-US" dirty="0" smtClean="0"/>
              <a:t>Thread creation is done through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/>
              <a:t>system call</a:t>
            </a:r>
          </a:p>
          <a:p>
            <a:pPr algn="just">
              <a:defRPr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 smtClean="0"/>
              <a:t>allows a child task to share the address space of the parent task (process)</a:t>
            </a:r>
          </a:p>
          <a:p>
            <a:pPr lvl="1" algn="just">
              <a:defRPr/>
            </a:pPr>
            <a:r>
              <a:rPr lang="en-US" altLang="en-US" dirty="0" smtClean="0"/>
              <a:t>Flags control behavior</a:t>
            </a:r>
          </a:p>
          <a:p>
            <a:pPr lvl="1" algn="just">
              <a:defRPr/>
            </a:pPr>
            <a:endParaRPr lang="en-US" altLang="en-US" dirty="0" smtClean="0"/>
          </a:p>
          <a:p>
            <a:pPr lvl="1" algn="just">
              <a:defRPr/>
            </a:pPr>
            <a:endParaRPr lang="en-US" altLang="en-US" dirty="0" smtClean="0"/>
          </a:p>
          <a:p>
            <a:pPr marL="457200" lvl="1" indent="0" algn="just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 algn="just">
              <a:buFont typeface="Monotype Sorts" pitchFamily="-84" charset="2"/>
              <a:buNone/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defRPr/>
            </a:pP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>
                <a:cs typeface="Courier New" pitchFamily="49" charset="0"/>
              </a:rPr>
              <a:t>points to process data structures (shared or unique)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defRPr/>
            </a:pPr>
            <a:endParaRPr lang="en-US" altLang="en-US" dirty="0" smtClean="0"/>
          </a:p>
        </p:txBody>
      </p:sp>
      <p:pic>
        <p:nvPicPr>
          <p:cNvPr id="48132" name="Picture 3" descr="4_15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861048"/>
            <a:ext cx="4783542" cy="174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49165"/>
            <a:ext cx="7992888" cy="437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Another View</a:t>
            </a:r>
            <a:endParaRPr lang="en-IN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Key benefits of threads</a:t>
            </a:r>
            <a:endParaRPr lang="en-IN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822214" cy="5904656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It takes far less time to create a new thread in an existing process, than to create a brand-new process. </a:t>
            </a:r>
          </a:p>
          <a:p>
            <a:pPr marL="447675" lvl="1" indent="9525" algn="just"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Studies done by the Mach developers show that thread creation is ten times faster than process creation in UNIX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It takes less time to terminate a thread than a process.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It takes less time to switch between two threads within the same process than to switch between processes.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Threads enhance efficiency in communication between different executing programs. </a:t>
            </a:r>
          </a:p>
          <a:p>
            <a:pPr marL="685800" indent="-247650" algn="just">
              <a:spcBef>
                <a:spcPts val="0"/>
              </a:spcBef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most operating systems, communication between independent processes requires the intervention of the kernel to provide protection and the mechanisms needed for communication. </a:t>
            </a:r>
          </a:p>
          <a:p>
            <a:pPr marL="685800" indent="-247650" algn="just">
              <a:spcBef>
                <a:spcPts val="0"/>
              </a:spcBef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However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, because threads within the same process share memory and files, they can communicate with each other without invoking the kernel.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Threads</a:t>
            </a:r>
            <a:endParaRPr lang="en-IN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76064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A multithreaded application is </a:t>
            </a:r>
            <a:r>
              <a:rPr lang="en-IN" dirty="0">
                <a:latin typeface="Arial" pitchFamily="34" charset="0"/>
                <a:cs typeface="Arial" pitchFamily="34" charset="0"/>
              </a:rPr>
              <a:t>implemented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typically as </a:t>
            </a:r>
            <a:r>
              <a:rPr lang="en-IN" dirty="0">
                <a:latin typeface="Arial" pitchFamily="34" charset="0"/>
                <a:cs typeface="Arial" pitchFamily="34" charset="0"/>
              </a:rPr>
              <a:t>a separate process with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several</a:t>
            </a:r>
            <a:r>
              <a:rPr lang="en-IN" dirty="0">
                <a:latin typeface="Arial" pitchFamily="34" charset="0"/>
                <a:cs typeface="Arial" pitchFamily="34" charset="0"/>
              </a:rPr>
              <a:t> threads of control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IN" dirty="0" smtClean="0">
                <a:latin typeface="Arial" pitchFamily="34" charset="0"/>
                <a:cs typeface="Arial" pitchFamily="34" charset="0"/>
              </a:rPr>
              <a:t>A word </a:t>
            </a:r>
            <a:r>
              <a:rPr lang="en-IN" dirty="0">
                <a:latin typeface="Arial" pitchFamily="34" charset="0"/>
                <a:cs typeface="Arial" pitchFamily="34" charset="0"/>
              </a:rPr>
              <a:t>processor may have a thread for displaying graphics, another thread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for responding </a:t>
            </a:r>
            <a:r>
              <a:rPr lang="en-IN" dirty="0">
                <a:latin typeface="Arial" pitchFamily="34" charset="0"/>
                <a:cs typeface="Arial" pitchFamily="34" charset="0"/>
              </a:rPr>
              <a:t>to keystrokes from the user, and a third thread for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performing spelling </a:t>
            </a:r>
            <a:r>
              <a:rPr lang="en-IN" dirty="0">
                <a:latin typeface="Arial" pitchFamily="34" charset="0"/>
                <a:cs typeface="Arial" pitchFamily="34" charset="0"/>
              </a:rPr>
              <a:t>and grammar checking in the background.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Threads and Processes</a:t>
            </a:r>
            <a:endParaRPr lang="en-IN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67859"/>
            <a:ext cx="7135930" cy="488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6444208" y="2492896"/>
            <a:ext cx="1368152" cy="0"/>
          </a:xfrm>
          <a:prstGeom prst="straightConnector1">
            <a:avLst/>
          </a:prstGeom>
          <a:ln w="34925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2321" y="2060849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JRE is an example</a:t>
            </a:r>
            <a:endParaRPr lang="en-IN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2582</Words>
  <Application>Microsoft Office PowerPoint</Application>
  <PresentationFormat>On-screen Show (4:3)</PresentationFormat>
  <Paragraphs>336</Paragraphs>
  <Slides>56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Threads</vt:lpstr>
      <vt:lpstr>Threads: Motivation</vt:lpstr>
      <vt:lpstr>Threads: Motivation</vt:lpstr>
      <vt:lpstr>Thread</vt:lpstr>
      <vt:lpstr>Slide 5</vt:lpstr>
      <vt:lpstr>Another View</vt:lpstr>
      <vt:lpstr>Key benefits of threads</vt:lpstr>
      <vt:lpstr>Threads</vt:lpstr>
      <vt:lpstr>Threads and Processes</vt:lpstr>
      <vt:lpstr>Slide 10</vt:lpstr>
      <vt:lpstr>General Concept of Multithreading</vt:lpstr>
      <vt:lpstr>Slide 12</vt:lpstr>
      <vt:lpstr>Slide 13</vt:lpstr>
      <vt:lpstr>Slide 14</vt:lpstr>
      <vt:lpstr>Multithreaded Server Architecture</vt:lpstr>
      <vt:lpstr>Benefits</vt:lpstr>
      <vt:lpstr>Multicore Programming</vt:lpstr>
      <vt:lpstr>Multicore Programming (Cont.)</vt:lpstr>
      <vt:lpstr>Concurrency vs. Parallelism</vt:lpstr>
      <vt:lpstr>Single and Multithreaded Processes</vt:lpstr>
      <vt:lpstr>Amdahl’s Law</vt:lpstr>
      <vt:lpstr>Amdahl’s Law</vt:lpstr>
      <vt:lpstr>Speedup with 0%, 2%, 5%, and 10% sequential portions</vt:lpstr>
      <vt:lpstr>Speedup with overheads</vt:lpstr>
      <vt:lpstr>User Threads and Kernel Threads</vt:lpstr>
      <vt:lpstr>User-Level and Kernel-Level Threads</vt:lpstr>
      <vt:lpstr>Slide 27</vt:lpstr>
      <vt:lpstr>Slide 28</vt:lpstr>
      <vt:lpstr>Slide 29</vt:lpstr>
      <vt:lpstr>Slide 30</vt:lpstr>
      <vt:lpstr>Slide 31</vt:lpstr>
      <vt:lpstr>Slide 32</vt:lpstr>
      <vt:lpstr>Multithreading Models</vt:lpstr>
      <vt:lpstr>Many-to-One</vt:lpstr>
      <vt:lpstr>One-to-One</vt:lpstr>
      <vt:lpstr>Many-to-Many Model</vt:lpstr>
      <vt:lpstr>Thread Libraries</vt:lpstr>
      <vt:lpstr>Pthreads</vt:lpstr>
      <vt:lpstr>Slide 39</vt:lpstr>
      <vt:lpstr>Pthreads Example</vt:lpstr>
      <vt:lpstr>Pthreads Example (Cont.)</vt:lpstr>
      <vt:lpstr>Pthreads Code for Joining 10 Threads</vt:lpstr>
      <vt:lpstr>Implicit Threading</vt:lpstr>
      <vt:lpstr>Thread Pools</vt:lpstr>
      <vt:lpstr>OpenMP</vt:lpstr>
      <vt:lpstr>Grand Central Dispatch</vt:lpstr>
      <vt:lpstr>Grand Central Dispatch</vt:lpstr>
      <vt:lpstr>Threading Issues</vt:lpstr>
      <vt:lpstr>Semantics of fork() and exec()</vt:lpstr>
      <vt:lpstr>Signal Handling</vt:lpstr>
      <vt:lpstr>Signal Handling (Cont.)</vt:lpstr>
      <vt:lpstr>Thread Cancellation</vt:lpstr>
      <vt:lpstr>Thread Cancellation (Cont.)</vt:lpstr>
      <vt:lpstr>Thread-Local Storage</vt:lpstr>
      <vt:lpstr>Scheduler Activations</vt:lpstr>
      <vt:lpstr>Linux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MAYANK</dc:creator>
  <cp:lastModifiedBy>Administrator</cp:lastModifiedBy>
  <cp:revision>12</cp:revision>
  <dcterms:created xsi:type="dcterms:W3CDTF">2018-01-31T02:09:06Z</dcterms:created>
  <dcterms:modified xsi:type="dcterms:W3CDTF">2021-02-15T04:58:00Z</dcterms:modified>
</cp:coreProperties>
</file>