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259" r:id="rId3"/>
    <p:sldId id="257" r:id="rId4"/>
    <p:sldId id="258" r:id="rId5"/>
    <p:sldId id="284" r:id="rId6"/>
    <p:sldId id="285" r:id="rId7"/>
    <p:sldId id="260" r:id="rId8"/>
    <p:sldId id="261" r:id="rId9"/>
    <p:sldId id="262" r:id="rId10"/>
    <p:sldId id="263" r:id="rId11"/>
    <p:sldId id="328" r:id="rId12"/>
    <p:sldId id="265" r:id="rId13"/>
    <p:sldId id="266" r:id="rId14"/>
    <p:sldId id="267" r:id="rId15"/>
    <p:sldId id="268" r:id="rId16"/>
    <p:sldId id="269" r:id="rId17"/>
    <p:sldId id="270" r:id="rId18"/>
    <p:sldId id="325" r:id="rId19"/>
    <p:sldId id="271" r:id="rId20"/>
    <p:sldId id="272" r:id="rId21"/>
    <p:sldId id="324" r:id="rId22"/>
    <p:sldId id="273" r:id="rId23"/>
    <p:sldId id="274" r:id="rId24"/>
    <p:sldId id="286" r:id="rId25"/>
    <p:sldId id="287" r:id="rId26"/>
    <p:sldId id="327" r:id="rId27"/>
    <p:sldId id="275" r:id="rId28"/>
    <p:sldId id="276" r:id="rId29"/>
    <p:sldId id="277" r:id="rId30"/>
    <p:sldId id="278" r:id="rId31"/>
    <p:sldId id="279" r:id="rId32"/>
    <p:sldId id="329" r:id="rId33"/>
    <p:sldId id="282" r:id="rId34"/>
    <p:sldId id="283" r:id="rId35"/>
    <p:sldId id="280" r:id="rId36"/>
    <p:sldId id="281"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81" r:id="rId61"/>
    <p:sldId id="361" r:id="rId62"/>
    <p:sldId id="362" r:id="rId63"/>
    <p:sldId id="363" r:id="rId64"/>
    <p:sldId id="364" r:id="rId65"/>
    <p:sldId id="365" r:id="rId66"/>
    <p:sldId id="366" r:id="rId67"/>
    <p:sldId id="367" r:id="rId68"/>
    <p:sldId id="368" r:id="rId69"/>
    <p:sldId id="369" r:id="rId70"/>
    <p:sldId id="370" r:id="rId71"/>
    <p:sldId id="371" r:id="rId72"/>
    <p:sldId id="372" r:id="rId73"/>
    <p:sldId id="373" r:id="rId74"/>
    <p:sldId id="374" r:id="rId75"/>
    <p:sldId id="375" r:id="rId76"/>
    <p:sldId id="376" r:id="rId77"/>
    <p:sldId id="377" r:id="rId78"/>
    <p:sldId id="378" r:id="rId79"/>
    <p:sldId id="379" r:id="rId80"/>
    <p:sldId id="380" r:id="rId81"/>
    <p:sldId id="311" r:id="rId82"/>
    <p:sldId id="306" r:id="rId83"/>
    <p:sldId id="314" r:id="rId84"/>
    <p:sldId id="313" r:id="rId85"/>
    <p:sldId id="288" r:id="rId86"/>
    <p:sldId id="310" r:id="rId87"/>
    <p:sldId id="289" r:id="rId88"/>
    <p:sldId id="290" r:id="rId89"/>
    <p:sldId id="316" r:id="rId90"/>
    <p:sldId id="291" r:id="rId91"/>
    <p:sldId id="292" r:id="rId92"/>
    <p:sldId id="317" r:id="rId93"/>
    <p:sldId id="293" r:id="rId94"/>
    <p:sldId id="330" r:id="rId95"/>
    <p:sldId id="331" r:id="rId96"/>
    <p:sldId id="294" r:id="rId97"/>
    <p:sldId id="332" r:id="rId98"/>
    <p:sldId id="295" r:id="rId99"/>
    <p:sldId id="296" r:id="rId100"/>
    <p:sldId id="333" r:id="rId101"/>
    <p:sldId id="318" r:id="rId102"/>
    <p:sldId id="334" r:id="rId103"/>
    <p:sldId id="298" r:id="rId104"/>
    <p:sldId id="335" r:id="rId105"/>
    <p:sldId id="320" r:id="rId106"/>
    <p:sldId id="299" r:id="rId107"/>
    <p:sldId id="319" r:id="rId108"/>
    <p:sldId id="300" r:id="rId109"/>
    <p:sldId id="321" r:id="rId110"/>
    <p:sldId id="301" r:id="rId111"/>
    <p:sldId id="336" r:id="rId112"/>
    <p:sldId id="302" r:id="rId113"/>
    <p:sldId id="303" r:id="rId114"/>
    <p:sldId id="304" r:id="rId115"/>
    <p:sldId id="308" r:id="rId116"/>
    <p:sldId id="337" r:id="rId117"/>
    <p:sldId id="309" r:id="rId118"/>
    <p:sldId id="322" r:id="rId119"/>
    <p:sldId id="323" r:id="rId1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003300"/>
    <a:srgbClr val="009900"/>
    <a:srgbClr val="008000"/>
    <a:srgbClr val="FFFF00"/>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9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F27FB-BAFB-47DD-BF1E-51D525757E08}" type="datetimeFigureOut">
              <a:rPr lang="en-IN" smtClean="0"/>
              <a:pPr/>
              <a:t>26-02-2021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8BA8B4-595B-4883-A9E7-BB2CFE31E83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13674"/>
            <a:fld id="{27D3C5DE-A8FB-4815-85A6-BD30D3231F85}" type="slidenum">
              <a:rPr lang="en-US" altLang="en-US" smtClean="0">
                <a:ea typeface="ＭＳ Ｐゴシック" pitchFamily="34" charset="-128"/>
              </a:rPr>
              <a:pPr defTabSz="913674"/>
              <a:t>2</a:t>
            </a:fld>
            <a:endParaRPr lang="en-US" altLang="en-US" dirty="0" smtClean="0">
              <a:ea typeface="ＭＳ Ｐゴシック" pitchFamily="34"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pPr defTabSz="913674"/>
            <a:fld id="{1D1D3BDA-1D3D-4CED-BA98-1F8921ED27F7}" type="slidenum">
              <a:rPr lang="en-US" altLang="en-US" smtClean="0">
                <a:ea typeface="ＭＳ Ｐゴシック" pitchFamily="34" charset="-128"/>
              </a:rPr>
              <a:pPr defTabSz="913674"/>
              <a:t>12</a:t>
            </a:fld>
            <a:endParaRPr lang="en-US" altLang="en-US" dirty="0" smtClean="0">
              <a:ea typeface="ＭＳ Ｐゴシック" pitchFamily="34" charset="-128"/>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defTabSz="913674"/>
            <a:fld id="{A27F789F-E273-40CE-B5B8-BEE80B6D912D}" type="slidenum">
              <a:rPr lang="en-US" altLang="en-US" smtClean="0">
                <a:ea typeface="ＭＳ Ｐゴシック" pitchFamily="34" charset="-128"/>
              </a:rPr>
              <a:pPr defTabSz="913674"/>
              <a:t>13</a:t>
            </a:fld>
            <a:endParaRPr lang="en-US" altLang="en-US" dirty="0" smtClean="0">
              <a:ea typeface="ＭＳ Ｐゴシック" pitchFamily="34" charset="-128"/>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pPr defTabSz="913674"/>
            <a:fld id="{26F5AF78-6F01-4023-B7F5-70E0F7DB17A3}" type="slidenum">
              <a:rPr lang="en-US" altLang="en-US" smtClean="0">
                <a:ea typeface="ＭＳ Ｐゴシック" pitchFamily="34" charset="-128"/>
              </a:rPr>
              <a:pPr defTabSz="913674"/>
              <a:t>14</a:t>
            </a:fld>
            <a:endParaRPr lang="en-US" altLang="en-US" dirty="0" smtClean="0">
              <a:ea typeface="ＭＳ Ｐゴシック" pitchFamily="34" charset="-128"/>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13674"/>
            <a:fld id="{7F472F99-375A-4F60-AFE6-BD5450843D2F}" type="slidenum">
              <a:rPr lang="en-US" altLang="en-US" smtClean="0">
                <a:ea typeface="ＭＳ Ｐゴシック" pitchFamily="34" charset="-128"/>
              </a:rPr>
              <a:pPr defTabSz="913674"/>
              <a:t>15</a:t>
            </a:fld>
            <a:endParaRPr lang="en-US" altLang="en-US" dirty="0" smtClean="0">
              <a:ea typeface="ＭＳ Ｐゴシック" pitchFamily="34" charset="-128"/>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defTabSz="913674"/>
            <a:fld id="{9754ABFD-5746-4211-B77E-FBCECCA72C30}" type="slidenum">
              <a:rPr lang="en-US" altLang="en-US" smtClean="0">
                <a:ea typeface="ＭＳ Ｐゴシック" pitchFamily="34" charset="-128"/>
              </a:rPr>
              <a:pPr defTabSz="913674"/>
              <a:t>16</a:t>
            </a:fld>
            <a:endParaRPr lang="en-US" altLang="en-US" dirty="0" smtClean="0">
              <a:ea typeface="ＭＳ Ｐゴシック" pitchFamily="34" charset="-128"/>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pPr defTabSz="913674"/>
            <a:fld id="{8EEDAFF4-BF64-4636-86F4-B2F4B758C0EF}" type="slidenum">
              <a:rPr lang="en-US" altLang="en-US" smtClean="0">
                <a:ea typeface="ＭＳ Ｐゴシック" pitchFamily="34" charset="-128"/>
              </a:rPr>
              <a:pPr defTabSz="913674"/>
              <a:t>17</a:t>
            </a:fld>
            <a:endParaRPr lang="en-US" altLang="en-US" dirty="0" smtClean="0">
              <a:ea typeface="ＭＳ Ｐゴシック" pitchFamily="34" charset="-128"/>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13674"/>
            <a:fld id="{05A25FBE-5D57-4237-A630-FC9D1C90E2B1}" type="slidenum">
              <a:rPr lang="en-US" altLang="en-US" smtClean="0">
                <a:ea typeface="ＭＳ Ｐゴシック" pitchFamily="34" charset="-128"/>
              </a:rPr>
              <a:pPr defTabSz="913674"/>
              <a:t>19</a:t>
            </a:fld>
            <a:endParaRPr lang="en-US" altLang="en-US" dirty="0" smtClean="0">
              <a:ea typeface="ＭＳ Ｐゴシック" pitchFamily="34" charset="-128"/>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defTabSz="913674"/>
            <a:fld id="{45D17F11-EA52-4753-91FB-1DE3247F77F1}" type="slidenum">
              <a:rPr lang="en-US" altLang="en-US" smtClean="0">
                <a:ea typeface="ＭＳ Ｐゴシック" pitchFamily="34" charset="-128"/>
              </a:rPr>
              <a:pPr defTabSz="913674"/>
              <a:t>20</a:t>
            </a:fld>
            <a:endParaRPr lang="en-US" altLang="en-US" dirty="0" smtClean="0">
              <a:ea typeface="ＭＳ Ｐゴシック" pitchFamily="34" charset="-128"/>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13674"/>
            <a:fld id="{2BB61FD8-17AF-44F4-B125-2AF2E59A4BD6}" type="slidenum">
              <a:rPr lang="en-US" altLang="en-US" smtClean="0">
                <a:ea typeface="ＭＳ Ｐゴシック" pitchFamily="34" charset="-128"/>
              </a:rPr>
              <a:pPr defTabSz="913674"/>
              <a:t>22</a:t>
            </a:fld>
            <a:endParaRPr lang="en-US" altLang="en-US" dirty="0" smtClean="0">
              <a:ea typeface="ＭＳ Ｐゴシック" pitchFamily="34" charset="-128"/>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defTabSz="913674"/>
            <a:fld id="{427C479F-2185-4442-9F68-A6D9B51772EB}" type="slidenum">
              <a:rPr lang="en-US" altLang="en-US" smtClean="0">
                <a:ea typeface="ＭＳ Ｐゴシック" pitchFamily="34" charset="-128"/>
              </a:rPr>
              <a:pPr defTabSz="913674"/>
              <a:t>23</a:t>
            </a:fld>
            <a:endParaRPr lang="en-US" altLang="en-US" dirty="0" smtClean="0">
              <a:ea typeface="ＭＳ Ｐゴシック" pitchFamily="34" charset="-128"/>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cap="flat"/>
        </p:spPr>
      </p:sp>
      <p:sp>
        <p:nvSpPr>
          <p:cNvPr id="186371"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ln cap="flat"/>
        </p:spPr>
      </p:sp>
      <p:sp>
        <p:nvSpPr>
          <p:cNvPr id="204803"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ln cap="flat"/>
        </p:spPr>
      </p:sp>
      <p:sp>
        <p:nvSpPr>
          <p:cNvPr id="206851"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13674"/>
            <a:fld id="{02A7C42E-4DBB-439A-AE7E-0FADAFA62E37}" type="slidenum">
              <a:rPr lang="en-US" altLang="en-US" smtClean="0">
                <a:ea typeface="ＭＳ Ｐゴシック" pitchFamily="34" charset="-128"/>
              </a:rPr>
              <a:pPr defTabSz="913674"/>
              <a:t>27</a:t>
            </a:fld>
            <a:endParaRPr lang="en-US" altLang="en-US" dirty="0" smtClean="0">
              <a:ea typeface="ＭＳ Ｐゴシック" pitchFamily="34" charset="-128"/>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13674"/>
            <a:fld id="{53A96EE9-7080-4E2B-92D4-FDE09FE230AB}" type="slidenum">
              <a:rPr lang="en-US" altLang="en-US" smtClean="0">
                <a:ea typeface="ＭＳ Ｐゴシック" pitchFamily="34" charset="-128"/>
              </a:rPr>
              <a:pPr defTabSz="913674"/>
              <a:t>28</a:t>
            </a:fld>
            <a:endParaRPr lang="en-US" altLang="en-US" dirty="0" smtClean="0">
              <a:ea typeface="ＭＳ Ｐゴシック" pitchFamily="34" charset="-128"/>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13674"/>
            <a:fld id="{99556392-B0EF-4BB4-AAEA-1E898649A671}" type="slidenum">
              <a:rPr lang="en-US" altLang="en-US" smtClean="0">
                <a:ea typeface="ＭＳ Ｐゴシック" pitchFamily="34" charset="-128"/>
              </a:rPr>
              <a:pPr defTabSz="913674"/>
              <a:t>29</a:t>
            </a:fld>
            <a:endParaRPr lang="en-US" altLang="en-US" dirty="0" smtClean="0">
              <a:ea typeface="ＭＳ Ｐゴシック" pitchFamily="34" charset="-128"/>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defTabSz="913674"/>
            <a:fld id="{51C81702-B02A-4306-BBE3-B9FD4A2037F5}" type="slidenum">
              <a:rPr lang="en-US" altLang="en-US" smtClean="0">
                <a:ea typeface="ＭＳ Ｐゴシック" pitchFamily="34" charset="-128"/>
              </a:rPr>
              <a:pPr defTabSz="913674"/>
              <a:t>30</a:t>
            </a:fld>
            <a:endParaRPr lang="en-US" altLang="en-US" dirty="0" smtClean="0">
              <a:ea typeface="ＭＳ Ｐゴシック" pitchFamily="34" charset="-128"/>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defTabSz="913674"/>
            <a:fld id="{2FAD424F-A708-40F5-B8EF-D0C7A675954C}" type="slidenum">
              <a:rPr lang="en-US" altLang="en-US" smtClean="0">
                <a:ea typeface="ＭＳ Ｐゴシック" pitchFamily="34" charset="-128"/>
              </a:rPr>
              <a:pPr defTabSz="913674"/>
              <a:t>31</a:t>
            </a:fld>
            <a:endParaRPr lang="en-US" altLang="en-US" dirty="0" smtClean="0">
              <a:ea typeface="ＭＳ Ｐゴシック" pitchFamily="34" charset="-128"/>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cap="flat"/>
        </p:spPr>
      </p:sp>
      <p:sp>
        <p:nvSpPr>
          <p:cNvPr id="210947"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cap="flat"/>
        </p:spPr>
      </p:sp>
      <p:sp>
        <p:nvSpPr>
          <p:cNvPr id="212995"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pPr defTabSz="913674"/>
            <a:fld id="{E9214BCF-2A64-422D-82C3-A48236FA339E}" type="slidenum">
              <a:rPr lang="en-US" altLang="en-US" smtClean="0">
                <a:ea typeface="ＭＳ Ｐゴシック" pitchFamily="34" charset="-128"/>
              </a:rPr>
              <a:pPr defTabSz="913674"/>
              <a:t>35</a:t>
            </a:fld>
            <a:endParaRPr lang="en-US" altLang="en-US" dirty="0" smtClean="0">
              <a:ea typeface="ＭＳ Ｐゴシック" pitchFamily="34" charset="-128"/>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cap="flat"/>
        </p:spPr>
      </p:sp>
      <p:sp>
        <p:nvSpPr>
          <p:cNvPr id="188419"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13674"/>
            <a:fld id="{4BA8A0F9-437B-4E18-A714-5E1044444A58}" type="slidenum">
              <a:rPr lang="en-US" altLang="en-US" smtClean="0">
                <a:ea typeface="ＭＳ Ｐゴシック" pitchFamily="34" charset="-128"/>
              </a:rPr>
              <a:pPr defTabSz="913674"/>
              <a:t>36</a:t>
            </a:fld>
            <a:endParaRPr lang="en-US" altLang="en-US" dirty="0" smtClean="0">
              <a:ea typeface="ＭＳ Ｐゴシック" pitchFamily="34" charset="-128"/>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cap="flat"/>
        </p:spPr>
      </p:sp>
      <p:sp>
        <p:nvSpPr>
          <p:cNvPr id="49155"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extLst>
      <p:ext uri="{BB962C8B-B14F-4D97-AF65-F5344CB8AC3E}">
        <p14:creationId xmlns:p14="http://schemas.microsoft.com/office/powerpoint/2010/main" xmlns="" val="41247085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cap="flat"/>
        </p:spPr>
      </p:sp>
      <p:sp>
        <p:nvSpPr>
          <p:cNvPr id="51203"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extLst>
      <p:ext uri="{BB962C8B-B14F-4D97-AF65-F5344CB8AC3E}">
        <p14:creationId xmlns:p14="http://schemas.microsoft.com/office/powerpoint/2010/main" xmlns="" val="25390105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cap="flat"/>
        </p:spPr>
      </p:sp>
      <p:sp>
        <p:nvSpPr>
          <p:cNvPr id="53251"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extLst>
      <p:ext uri="{BB962C8B-B14F-4D97-AF65-F5344CB8AC3E}">
        <p14:creationId xmlns:p14="http://schemas.microsoft.com/office/powerpoint/2010/main" xmlns="" val="2671417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1382491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3117774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32694572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39977974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pPr defTabSz="895743"/>
            <a:fld id="{479F0BB9-C7C4-4783-9BF6-81ABB6B70AB5}" type="slidenum">
              <a:rPr lang="en-US" altLang="en-US" smtClean="0">
                <a:latin typeface="Helvetica" pitchFamily="-84" charset="0"/>
                <a:ea typeface="ＭＳ Ｐゴシック" pitchFamily="34" charset="-128"/>
              </a:rPr>
              <a:pPr defTabSz="895743"/>
              <a:t>52</a:t>
            </a:fld>
            <a:endParaRPr lang="en-US" altLang="en-US" dirty="0" smtClean="0">
              <a:latin typeface="Helvetica" pitchFamily="-84" charset="0"/>
              <a:ea typeface="ＭＳ Ｐゴシック" pitchFamily="34" charset="-128"/>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36727857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defTabSz="895743"/>
            <a:fld id="{81F9D5B7-3F4B-4E83-87C8-359191C4A1DB}" type="slidenum">
              <a:rPr lang="en-US" altLang="en-US" smtClean="0">
                <a:latin typeface="Helvetica" pitchFamily="-84" charset="0"/>
                <a:ea typeface="ＭＳ Ｐゴシック" pitchFamily="34" charset="-128"/>
              </a:rPr>
              <a:pPr defTabSz="895743"/>
              <a:t>55</a:t>
            </a:fld>
            <a:endParaRPr lang="en-US" altLang="en-US" dirty="0" smtClean="0">
              <a:latin typeface="Helvetica" pitchFamily="-84" charset="0"/>
              <a:ea typeface="ＭＳ Ｐゴシック" pitchFamily="34" charset="-128"/>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167412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cap="flat"/>
        </p:spPr>
      </p:sp>
      <p:sp>
        <p:nvSpPr>
          <p:cNvPr id="190467"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cap="flat"/>
        </p:spPr>
      </p:sp>
      <p:sp>
        <p:nvSpPr>
          <p:cNvPr id="61443"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extLst>
      <p:ext uri="{BB962C8B-B14F-4D97-AF65-F5344CB8AC3E}">
        <p14:creationId xmlns:p14="http://schemas.microsoft.com/office/powerpoint/2010/main" xmlns="" val="694667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extLst>
      <p:ext uri="{BB962C8B-B14F-4D97-AF65-F5344CB8AC3E}">
        <p14:creationId xmlns:p14="http://schemas.microsoft.com/office/powerpoint/2010/main" xmlns="" val="4715351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cap="flat"/>
        </p:spPr>
      </p:sp>
      <p:sp>
        <p:nvSpPr>
          <p:cNvPr id="65539"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extLst>
      <p:ext uri="{BB962C8B-B14F-4D97-AF65-F5344CB8AC3E}">
        <p14:creationId xmlns:p14="http://schemas.microsoft.com/office/powerpoint/2010/main" xmlns="" val="25200921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cap="flat"/>
        </p:spPr>
      </p:sp>
      <p:sp>
        <p:nvSpPr>
          <p:cNvPr id="67587"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extLst>
      <p:ext uri="{BB962C8B-B14F-4D97-AF65-F5344CB8AC3E}">
        <p14:creationId xmlns:p14="http://schemas.microsoft.com/office/powerpoint/2010/main" xmlns="" val="32506249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cap="flat"/>
        </p:spPr>
      </p:sp>
      <p:sp>
        <p:nvSpPr>
          <p:cNvPr id="69635"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extLst>
      <p:ext uri="{BB962C8B-B14F-4D97-AF65-F5344CB8AC3E}">
        <p14:creationId xmlns:p14="http://schemas.microsoft.com/office/powerpoint/2010/main" xmlns="" val="1395241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cap="flat"/>
        </p:spPr>
      </p:sp>
      <p:sp>
        <p:nvSpPr>
          <p:cNvPr id="71683"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extLst>
      <p:ext uri="{BB962C8B-B14F-4D97-AF65-F5344CB8AC3E}">
        <p14:creationId xmlns:p14="http://schemas.microsoft.com/office/powerpoint/2010/main" xmlns="" val="17297199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pPr defTabSz="895743"/>
            <a:fld id="{909541B1-D70C-4DC3-A4DA-CF1F7B718A2A}" type="slidenum">
              <a:rPr lang="en-US" altLang="en-US" smtClean="0">
                <a:latin typeface="Helvetica" pitchFamily="-84" charset="0"/>
                <a:ea typeface="ＭＳ Ｐゴシック" pitchFamily="34" charset="-128"/>
              </a:rPr>
              <a:pPr defTabSz="895743"/>
              <a:t>63</a:t>
            </a:fld>
            <a:endParaRPr lang="en-US" altLang="en-US" dirty="0" smtClean="0">
              <a:latin typeface="Helvetica" pitchFamily="-84" charset="0"/>
              <a:ea typeface="ＭＳ Ｐゴシック" pitchFamily="34" charset="-128"/>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9278854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defTabSz="895743"/>
            <a:fld id="{9EE33466-CA89-4C8E-A9E2-189588799F28}" type="slidenum">
              <a:rPr lang="en-US" altLang="en-US" smtClean="0">
                <a:latin typeface="Helvetica" pitchFamily="-84" charset="0"/>
                <a:ea typeface="ＭＳ Ｐゴシック" pitchFamily="34" charset="-128"/>
              </a:rPr>
              <a:pPr defTabSz="895743"/>
              <a:t>64</a:t>
            </a:fld>
            <a:endParaRPr lang="en-US" altLang="en-US" dirty="0" smtClean="0">
              <a:latin typeface="Helvetica" pitchFamily="-84" charset="0"/>
              <a:ea typeface="ＭＳ Ｐゴシック" pitchFamily="34" charset="-128"/>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4075260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pPr defTabSz="895743"/>
            <a:fld id="{50E63ADA-9B2D-4DA1-829E-D0AD3517212B}" type="slidenum">
              <a:rPr lang="en-US" altLang="en-US" smtClean="0">
                <a:latin typeface="Helvetica" pitchFamily="-84" charset="0"/>
                <a:ea typeface="ＭＳ Ｐゴシック" pitchFamily="34" charset="-128"/>
              </a:rPr>
              <a:pPr defTabSz="895743"/>
              <a:t>65</a:t>
            </a:fld>
            <a:endParaRPr lang="en-US" altLang="en-US" dirty="0" smtClean="0">
              <a:latin typeface="Helvetica" pitchFamily="-84" charset="0"/>
              <a:ea typeface="ＭＳ Ｐゴシック" pitchFamily="34" charset="-128"/>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24098426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defTabSz="895743"/>
            <a:fld id="{10863F17-EE23-4840-BA7F-D828A4EBB051}" type="slidenum">
              <a:rPr lang="en-US" altLang="en-US" smtClean="0">
                <a:latin typeface="Helvetica" pitchFamily="-84" charset="0"/>
                <a:ea typeface="ＭＳ Ｐゴシック" pitchFamily="34" charset="-128"/>
              </a:rPr>
              <a:pPr defTabSz="895743"/>
              <a:t>66</a:t>
            </a:fld>
            <a:endParaRPr lang="en-US" altLang="en-US" dirty="0" smtClean="0">
              <a:latin typeface="Helvetica" pitchFamily="-84" charset="0"/>
              <a:ea typeface="ＭＳ Ｐゴシック" pitchFamily="34" charset="-128"/>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286112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cap="flat"/>
        </p:spPr>
      </p:sp>
      <p:sp>
        <p:nvSpPr>
          <p:cNvPr id="192515"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17985284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defTabSz="895743"/>
            <a:fld id="{922475BF-D1CC-4956-B76B-927FD0F3E538}" type="slidenum">
              <a:rPr lang="en-US" altLang="en-US" smtClean="0">
                <a:latin typeface="Helvetica" pitchFamily="-84" charset="0"/>
                <a:ea typeface="ＭＳ Ｐゴシック" pitchFamily="34" charset="-128"/>
              </a:rPr>
              <a:pPr defTabSz="895743"/>
              <a:t>68</a:t>
            </a:fld>
            <a:endParaRPr lang="en-US" altLang="en-US" dirty="0" smtClean="0">
              <a:latin typeface="Helvetica" pitchFamily="-84" charset="0"/>
              <a:ea typeface="ＭＳ Ｐゴシック" pitchFamily="34" charset="-128"/>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24030672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cap="flat"/>
        </p:spPr>
      </p:sp>
      <p:sp>
        <p:nvSpPr>
          <p:cNvPr id="55299" name="Rectangle 3"/>
          <p:cNvSpPr>
            <a:spLocks noGrp="1" noChangeArrowheads="1"/>
          </p:cNvSpPr>
          <p:nvPr>
            <p:ph type="body" idx="1"/>
          </p:nvPr>
        </p:nvSpPr>
        <p:spPr>
          <a:noFill/>
          <a:ln/>
        </p:spPr>
        <p:txBody>
          <a:bodyPr/>
          <a:lstStyle/>
          <a:p>
            <a:endParaRPr lang="en-US" smtClean="0">
              <a:latin typeface="Arial" charset="0"/>
              <a:ea typeface="ＭＳ Ｐゴシック" pitchFamily="-105" charset="-128"/>
            </a:endParaRPr>
          </a:p>
        </p:txBody>
      </p:sp>
    </p:spTree>
    <p:extLst>
      <p:ext uri="{BB962C8B-B14F-4D97-AF65-F5344CB8AC3E}">
        <p14:creationId xmlns:p14="http://schemas.microsoft.com/office/powerpoint/2010/main" xmlns="" val="24285568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defTabSz="895743"/>
            <a:fld id="{56D09A0B-1210-4E53-8528-B2B673A392A3}" type="slidenum">
              <a:rPr lang="en-US" altLang="en-US" smtClean="0">
                <a:latin typeface="Helvetica" pitchFamily="-84" charset="0"/>
                <a:ea typeface="ＭＳ Ｐゴシック" pitchFamily="34" charset="-128"/>
              </a:rPr>
              <a:pPr defTabSz="895743"/>
              <a:t>71</a:t>
            </a:fld>
            <a:endParaRPr lang="en-US" altLang="en-US" dirty="0" smtClean="0">
              <a:latin typeface="Helvetica" pitchFamily="-84" charset="0"/>
              <a:ea typeface="ＭＳ Ｐゴシック" pitchFamily="34" charset="-128"/>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3040086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895743"/>
            <a:fld id="{76325E4C-EE93-4C08-BCF0-246AEE00E810}" type="slidenum">
              <a:rPr lang="en-US" altLang="en-US" smtClean="0">
                <a:latin typeface="Helvetica" pitchFamily="-84" charset="0"/>
                <a:ea typeface="ＭＳ Ｐゴシック" pitchFamily="34" charset="-128"/>
              </a:rPr>
              <a:pPr defTabSz="895743"/>
              <a:t>72</a:t>
            </a:fld>
            <a:endParaRPr lang="en-US" altLang="en-US" dirty="0" smtClean="0">
              <a:latin typeface="Helvetica" pitchFamily="-84" charset="0"/>
              <a:ea typeface="ＭＳ Ｐゴシック" pitchFamily="34" charset="-128"/>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10691815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895743"/>
            <a:fld id="{B69DD91D-ACB3-4085-A358-8567B43FF067}" type="slidenum">
              <a:rPr lang="en-US" altLang="en-US" smtClean="0">
                <a:latin typeface="Helvetica" pitchFamily="-84" charset="0"/>
                <a:ea typeface="ＭＳ Ｐゴシック" pitchFamily="34" charset="-128"/>
              </a:rPr>
              <a:pPr defTabSz="895743"/>
              <a:t>73</a:t>
            </a:fld>
            <a:endParaRPr lang="en-US" altLang="en-US" dirty="0" smtClean="0">
              <a:latin typeface="Helvetica" pitchFamily="-84" charset="0"/>
              <a:ea typeface="ＭＳ Ｐゴシック" pitchFamily="34" charset="-128"/>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32075518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895743"/>
            <a:fld id="{79D2C5E4-12FE-4B7B-ADDB-7FCC45A0BF1C}" type="slidenum">
              <a:rPr lang="en-US" altLang="en-US" smtClean="0">
                <a:latin typeface="Helvetica" pitchFamily="-84" charset="0"/>
                <a:ea typeface="ＭＳ Ｐゴシック" pitchFamily="34" charset="-128"/>
              </a:rPr>
              <a:pPr defTabSz="895743"/>
              <a:t>74</a:t>
            </a:fld>
            <a:endParaRPr lang="en-US" altLang="en-US" dirty="0" smtClean="0">
              <a:latin typeface="Helvetica" pitchFamily="-84" charset="0"/>
              <a:ea typeface="ＭＳ Ｐゴシック" pitchFamily="34" charset="-128"/>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40321618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pPr defTabSz="895743"/>
            <a:fld id="{A68719DA-CD82-42DF-BDEA-141D4D6841DB}" type="slidenum">
              <a:rPr lang="en-US" altLang="en-US" smtClean="0">
                <a:latin typeface="Helvetica" pitchFamily="-84" charset="0"/>
                <a:ea typeface="ＭＳ Ｐゴシック" pitchFamily="34" charset="-128"/>
              </a:rPr>
              <a:pPr defTabSz="895743"/>
              <a:t>75</a:t>
            </a:fld>
            <a:endParaRPr lang="en-US" altLang="en-US" dirty="0" smtClean="0">
              <a:latin typeface="Helvetica" pitchFamily="-84" charset="0"/>
              <a:ea typeface="ＭＳ Ｐゴシック" pitchFamily="34" charset="-128"/>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25591202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895743"/>
            <a:fld id="{AE89A8E2-186C-4FDE-851E-3F680259D186}" type="slidenum">
              <a:rPr lang="en-US" altLang="en-US" smtClean="0">
                <a:latin typeface="Helvetica" pitchFamily="-84" charset="0"/>
                <a:ea typeface="ＭＳ Ｐゴシック" pitchFamily="34" charset="-128"/>
              </a:rPr>
              <a:pPr defTabSz="895743"/>
              <a:t>76</a:t>
            </a:fld>
            <a:endParaRPr lang="en-US" altLang="en-US" dirty="0" smtClean="0">
              <a:latin typeface="Helvetica" pitchFamily="-84" charset="0"/>
              <a:ea typeface="ＭＳ Ｐゴシック" pitchFamily="34"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29614735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defTabSz="895743"/>
            <a:fld id="{0DC532B3-FEE7-4726-8818-E9C6D9756B4A}" type="slidenum">
              <a:rPr lang="en-US" altLang="en-US" smtClean="0">
                <a:latin typeface="Helvetica" pitchFamily="-84" charset="0"/>
                <a:ea typeface="ＭＳ Ｐゴシック" pitchFamily="34" charset="-128"/>
              </a:rPr>
              <a:pPr defTabSz="895743"/>
              <a:t>77</a:t>
            </a:fld>
            <a:endParaRPr lang="en-US" altLang="en-US" dirty="0" smtClean="0">
              <a:latin typeface="Helvetica" pitchFamily="-84" charset="0"/>
              <a:ea typeface="ＭＳ Ｐゴシック" pitchFamily="34" charset="-128"/>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7299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defTabSz="913674"/>
            <a:fld id="{54A9B216-9A76-4D9E-9284-5FE31DF6141D}" type="slidenum">
              <a:rPr lang="en-US" altLang="en-US" smtClean="0">
                <a:ea typeface="ＭＳ Ｐゴシック" pitchFamily="34" charset="-128"/>
              </a:rPr>
              <a:pPr defTabSz="913674"/>
              <a:t>7</a:t>
            </a:fld>
            <a:endParaRPr lang="en-US" altLang="en-US" dirty="0" smtClean="0">
              <a:ea typeface="ＭＳ Ｐゴシック" pitchFamily="34"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defTabSz="895743"/>
            <a:fld id="{6C919A65-CB01-4AF3-91C9-1ADC085B65C9}" type="slidenum">
              <a:rPr lang="en-US" altLang="en-US" smtClean="0">
                <a:latin typeface="Helvetica" pitchFamily="-84" charset="0"/>
                <a:ea typeface="ＭＳ Ｐゴシック" pitchFamily="34" charset="-128"/>
              </a:rPr>
              <a:pPr defTabSz="895743"/>
              <a:t>78</a:t>
            </a:fld>
            <a:endParaRPr lang="en-US" altLang="en-US" dirty="0" smtClean="0">
              <a:latin typeface="Helvetica" pitchFamily="-84" charset="0"/>
              <a:ea typeface="ＭＳ Ｐゴシック" pitchFamily="34"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42848862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895743"/>
            <a:fld id="{5E0C3FC1-26E7-4E86-B638-50BBF2D1E9B5}" type="slidenum">
              <a:rPr lang="en-US" altLang="en-US" smtClean="0">
                <a:latin typeface="Helvetica" pitchFamily="-84" charset="0"/>
                <a:ea typeface="ＭＳ Ｐゴシック" pitchFamily="34" charset="-128"/>
              </a:rPr>
              <a:pPr defTabSz="895743"/>
              <a:t>79</a:t>
            </a:fld>
            <a:endParaRPr lang="en-US" altLang="en-US" dirty="0" smtClean="0">
              <a:latin typeface="Helvetica" pitchFamily="-84" charset="0"/>
              <a:ea typeface="ＭＳ Ｐゴシック" pitchFamily="34" charset="-128"/>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33611375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defTabSz="895743"/>
            <a:fld id="{05D4A3B2-0DA8-43E0-A865-B65B177D1DF0}" type="slidenum">
              <a:rPr lang="en-US" altLang="en-US" smtClean="0">
                <a:latin typeface="Helvetica" pitchFamily="-84" charset="0"/>
                <a:ea typeface="ＭＳ Ｐゴシック" pitchFamily="34" charset="-128"/>
              </a:rPr>
              <a:pPr defTabSz="895743"/>
              <a:t>80</a:t>
            </a:fld>
            <a:endParaRPr lang="en-US" altLang="en-US" dirty="0" smtClean="0">
              <a:latin typeface="Helvetica" pitchFamily="-84" charset="0"/>
              <a:ea typeface="ＭＳ Ｐゴシック" pitchFamily="34" charset="-128"/>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xmlns="" val="2862058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defTabSz="895743"/>
            <a:fld id="{3D71F123-2953-4A90-9413-764D11452132}" type="slidenum">
              <a:rPr lang="en-US" altLang="en-US" smtClean="0">
                <a:latin typeface="Helvetica" pitchFamily="-84" charset="0"/>
                <a:ea typeface="ＭＳ Ｐゴシック" pitchFamily="34" charset="-128"/>
              </a:rPr>
              <a:pPr defTabSz="895743"/>
              <a:t>82</a:t>
            </a:fld>
            <a:endParaRPr lang="en-US" altLang="en-US" dirty="0" smtClean="0">
              <a:latin typeface="Helvetica" pitchFamily="-84" charset="0"/>
              <a:ea typeface="ＭＳ Ｐゴシック" pitchFamily="34" charset="-128"/>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defTabSz="895743"/>
            <a:fld id="{4328AC00-9A3D-492B-B0FB-E6CD1548FB65}" type="slidenum">
              <a:rPr lang="en-US" altLang="en-US" smtClean="0">
                <a:latin typeface="Helvetica" pitchFamily="-84" charset="0"/>
              </a:rPr>
              <a:pPr defTabSz="895743"/>
              <a:t>83</a:t>
            </a:fld>
            <a:endParaRPr lang="en-US" altLang="en-US" dirty="0" smtClean="0">
              <a:latin typeface="Helvetica" pitchFamily="-8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pPr defTabSz="913674"/>
            <a:fld id="{6C852574-460A-472D-B7F5-302634BB4316}" type="slidenum">
              <a:rPr lang="en-US" altLang="en-US" smtClean="0">
                <a:ea typeface="ＭＳ Ｐゴシック" pitchFamily="34" charset="-128"/>
              </a:rPr>
              <a:pPr defTabSz="913674"/>
              <a:t>85</a:t>
            </a:fld>
            <a:endParaRPr lang="en-US" altLang="en-US" dirty="0" smtClean="0">
              <a:ea typeface="ＭＳ Ｐゴシック" pitchFamily="34"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pPr defTabSz="913674"/>
            <a:fld id="{BAEF6528-5E41-44E5-90E3-F4DD9A76C95F}" type="slidenum">
              <a:rPr lang="en-US" altLang="en-US" smtClean="0">
                <a:ea typeface="ＭＳ Ｐゴシック" pitchFamily="34" charset="-128"/>
              </a:rPr>
              <a:pPr defTabSz="913674"/>
              <a:t>87</a:t>
            </a:fld>
            <a:endParaRPr lang="en-US" altLang="en-US" dirty="0" smtClean="0">
              <a:ea typeface="ＭＳ Ｐゴシック" pitchFamily="34" charset="-128"/>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pPr defTabSz="913674"/>
            <a:fld id="{829B4AE0-06DF-46A7-8617-765A33784AC6}" type="slidenum">
              <a:rPr lang="en-US" altLang="en-US" smtClean="0">
                <a:ea typeface="ＭＳ Ｐゴシック" pitchFamily="34" charset="-128"/>
              </a:rPr>
              <a:pPr defTabSz="913674"/>
              <a:t>88</a:t>
            </a:fld>
            <a:endParaRPr lang="en-US" altLang="en-US" dirty="0" smtClean="0">
              <a:ea typeface="ＭＳ Ｐゴシック" pitchFamily="34" charset="-128"/>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pPr defTabSz="913674"/>
            <a:fld id="{5F938058-9874-4179-94FF-AEC3EE7353F7}" type="slidenum">
              <a:rPr lang="en-US" altLang="en-US" smtClean="0">
                <a:ea typeface="ＭＳ Ｐゴシック" pitchFamily="34" charset="-128"/>
              </a:rPr>
              <a:pPr defTabSz="913674"/>
              <a:t>91</a:t>
            </a:fld>
            <a:endParaRPr lang="en-US" altLang="en-US" dirty="0" smtClean="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13674"/>
            <a:fld id="{7445D8E3-4968-4C8B-91B9-355E5225B629}" type="slidenum">
              <a:rPr lang="en-US" altLang="en-US" smtClean="0">
                <a:ea typeface="ＭＳ Ｐゴシック" pitchFamily="34" charset="-128"/>
              </a:rPr>
              <a:pPr defTabSz="913674"/>
              <a:t>8</a:t>
            </a:fld>
            <a:endParaRPr lang="en-US" altLang="en-US" dirty="0" smtClean="0">
              <a:ea typeface="ＭＳ Ｐゴシック" pitchFamily="34" charset="-128"/>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en-US" altLang="en-US" dirty="0" smtClean="0">
              <a:latin typeface="Times New Roman"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pPr defTabSz="913674"/>
            <a:fld id="{D8FCF5E7-61E2-4FC9-964A-62E22D57D0E0}" type="slidenum">
              <a:rPr lang="en-US" altLang="en-US" smtClean="0">
                <a:ea typeface="ＭＳ Ｐゴシック" pitchFamily="34" charset="-128"/>
              </a:rPr>
              <a:pPr defTabSz="913674"/>
              <a:t>103</a:t>
            </a:fld>
            <a:endParaRPr lang="en-US" altLang="en-US" dirty="0" smtClean="0">
              <a:ea typeface="ＭＳ Ｐゴシック" pitchFamily="34" charset="-128"/>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pPr defTabSz="913674"/>
            <a:fld id="{2437E470-E512-4E9D-8C4C-BC94BB8DD28C}" type="slidenum">
              <a:rPr lang="en-US" altLang="en-US" smtClean="0">
                <a:ea typeface="ＭＳ Ｐゴシック" pitchFamily="34" charset="-128"/>
              </a:rPr>
              <a:pPr defTabSz="913674"/>
              <a:t>106</a:t>
            </a:fld>
            <a:endParaRPr lang="en-US" altLang="en-US" dirty="0" smtClean="0">
              <a:ea typeface="ＭＳ Ｐゴシック" pitchFamily="34" charset="-128"/>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pPr defTabSz="913674"/>
            <a:fld id="{721AB2F6-ABAD-4C0D-AFDC-E74C3FA09BFB}" type="slidenum">
              <a:rPr lang="en-US" altLang="en-US" smtClean="0">
                <a:ea typeface="ＭＳ Ｐゴシック" pitchFamily="34" charset="-128"/>
              </a:rPr>
              <a:pPr defTabSz="913674"/>
              <a:t>108</a:t>
            </a:fld>
            <a:endParaRPr lang="en-US" altLang="en-US" dirty="0" smtClean="0">
              <a:ea typeface="ＭＳ Ｐゴシック" pitchFamily="34" charset="-128"/>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pPr defTabSz="913674"/>
            <a:fld id="{57013319-C3FC-43EB-B958-DC1B21F59987}" type="slidenum">
              <a:rPr lang="en-US" altLang="en-US" smtClean="0">
                <a:ea typeface="ＭＳ Ｐゴシック" pitchFamily="34" charset="-128"/>
              </a:rPr>
              <a:pPr defTabSz="913674"/>
              <a:t>110</a:t>
            </a:fld>
            <a:endParaRPr lang="en-US" altLang="en-US" dirty="0" smtClean="0">
              <a:ea typeface="ＭＳ Ｐゴシック" pitchFamily="34" charset="-128"/>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defTabSz="913674"/>
            <a:fld id="{5D32EED6-9626-40BA-BA41-62065EC3B0AC}" type="slidenum">
              <a:rPr lang="en-US" altLang="en-US" smtClean="0">
                <a:ea typeface="ＭＳ Ｐゴシック" pitchFamily="34" charset="-128"/>
              </a:rPr>
              <a:pPr defTabSz="913674"/>
              <a:t>112</a:t>
            </a:fld>
            <a:endParaRPr lang="en-US" altLang="en-US" dirty="0" smtClean="0">
              <a:ea typeface="ＭＳ Ｐゴシック" pitchFamily="34" charset="-128"/>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pPr defTabSz="913674"/>
            <a:fld id="{8ACCCBEF-AD51-4FC8-AD5E-300246C0118E}" type="slidenum">
              <a:rPr lang="en-US" altLang="en-US" smtClean="0">
                <a:ea typeface="ＭＳ Ｐゴシック" pitchFamily="34" charset="-128"/>
              </a:rPr>
              <a:pPr defTabSz="913674"/>
              <a:t>113</a:t>
            </a:fld>
            <a:endParaRPr lang="en-US" altLang="en-US" dirty="0" smtClean="0">
              <a:ea typeface="ＭＳ Ｐゴシック" pitchFamily="34" charset="-128"/>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13674"/>
            <a:fld id="{5FE73383-7E45-4376-B8AD-7A4209BD7052}" type="slidenum">
              <a:rPr lang="en-US" altLang="en-US" smtClean="0">
                <a:ea typeface="ＭＳ Ｐゴシック" pitchFamily="34" charset="-128"/>
              </a:rPr>
              <a:pPr defTabSz="913674"/>
              <a:t>9</a:t>
            </a:fld>
            <a:endParaRPr lang="en-US" altLang="en-US" dirty="0" smtClean="0">
              <a:ea typeface="ＭＳ Ｐゴシック" pitchFamily="34"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pPr defTabSz="913674"/>
            <a:fld id="{7A96E836-0A11-4159-9D24-0A5F32748AE8}" type="slidenum">
              <a:rPr lang="en-US" altLang="en-US" smtClean="0">
                <a:ea typeface="ＭＳ Ｐゴシック" pitchFamily="34" charset="-128"/>
              </a:rPr>
              <a:pPr defTabSz="913674"/>
              <a:t>114</a:t>
            </a:fld>
            <a:endParaRPr lang="en-US" altLang="en-US" dirty="0" smtClean="0">
              <a:ea typeface="ＭＳ Ｐゴシック" pitchFamily="34" charset="-128"/>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pPr defTabSz="913674"/>
            <a:fld id="{6D596E82-D139-411E-9246-022BE5BFA210}" type="slidenum">
              <a:rPr lang="en-US" altLang="en-US" smtClean="0">
                <a:ea typeface="ＭＳ Ｐゴシック" pitchFamily="34" charset="-128"/>
              </a:rPr>
              <a:pPr defTabSz="913674"/>
              <a:t>10</a:t>
            </a:fld>
            <a:endParaRPr lang="en-US" altLang="en-US" dirty="0" smtClean="0">
              <a:ea typeface="ＭＳ Ｐゴシック" pitchFamily="34" charset="-128"/>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AC73E10-3A06-427A-B8C4-4120EEA6F913}" type="datetimeFigureOut">
              <a:rPr lang="en-IN" smtClean="0"/>
              <a:pPr/>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D012A-6C5F-4EE1-928A-62B03C71C85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C73E10-3A06-427A-B8C4-4120EEA6F913}" type="datetimeFigureOut">
              <a:rPr lang="en-IN" smtClean="0"/>
              <a:pPr/>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D012A-6C5F-4EE1-928A-62B03C71C85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C73E10-3A06-427A-B8C4-4120EEA6F913}" type="datetimeFigureOut">
              <a:rPr lang="en-IN" smtClean="0"/>
              <a:pPr/>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D012A-6C5F-4EE1-928A-62B03C71C85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C73E10-3A06-427A-B8C4-4120EEA6F913}" type="datetimeFigureOut">
              <a:rPr lang="en-IN" smtClean="0"/>
              <a:pPr/>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D012A-6C5F-4EE1-928A-62B03C71C85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C73E10-3A06-427A-B8C4-4120EEA6F913}" type="datetimeFigureOut">
              <a:rPr lang="en-IN" smtClean="0"/>
              <a:pPr/>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D012A-6C5F-4EE1-928A-62B03C71C85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AC73E10-3A06-427A-B8C4-4120EEA6F913}" type="datetimeFigureOut">
              <a:rPr lang="en-IN" smtClean="0"/>
              <a:pPr/>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FD012A-6C5F-4EE1-928A-62B03C71C85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AC73E10-3A06-427A-B8C4-4120EEA6F913}" type="datetimeFigureOut">
              <a:rPr lang="en-IN" smtClean="0"/>
              <a:pPr/>
              <a:t>26-02-2021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FD012A-6C5F-4EE1-928A-62B03C71C85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AC73E10-3A06-427A-B8C4-4120EEA6F913}" type="datetimeFigureOut">
              <a:rPr lang="en-IN" smtClean="0"/>
              <a:pPr/>
              <a:t>26-02-2021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FD012A-6C5F-4EE1-928A-62B03C71C85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73E10-3A06-427A-B8C4-4120EEA6F913}" type="datetimeFigureOut">
              <a:rPr lang="en-IN" smtClean="0"/>
              <a:pPr/>
              <a:t>26-02-2021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FD012A-6C5F-4EE1-928A-62B03C71C85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73E10-3A06-427A-B8C4-4120EEA6F913}" type="datetimeFigureOut">
              <a:rPr lang="en-IN" smtClean="0"/>
              <a:pPr/>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FD012A-6C5F-4EE1-928A-62B03C71C85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73E10-3A06-427A-B8C4-4120EEA6F913}" type="datetimeFigureOut">
              <a:rPr lang="en-IN" smtClean="0"/>
              <a:pPr/>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FD012A-6C5F-4EE1-928A-62B03C71C85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73E10-3A06-427A-B8C4-4120EEA6F913}" type="datetimeFigureOut">
              <a:rPr lang="en-IN" smtClean="0"/>
              <a:pPr/>
              <a:t>26-02-2021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D012A-6C5F-4EE1-928A-62B03C71C85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Process/Thread Scheduling</a:t>
            </a:r>
            <a:endParaRPr lang="en-IN" b="1"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536" y="188640"/>
            <a:ext cx="8424936" cy="1224136"/>
          </a:xfrm>
        </p:spPr>
        <p:txBody>
          <a:bodyPr>
            <a:noAutofit/>
          </a:bodyPr>
          <a:lstStyle/>
          <a:p>
            <a:pPr eaLnBrk="1" hangingPunct="1"/>
            <a:r>
              <a:rPr lang="en-US" altLang="en-US" sz="4000" dirty="0" smtClean="0">
                <a:solidFill>
                  <a:srgbClr val="C00000"/>
                </a:solidFill>
                <a:latin typeface="Arial" pitchFamily="34" charset="0"/>
                <a:cs typeface="Arial" pitchFamily="34" charset="0"/>
              </a:rPr>
              <a:t>Scheduling Algorithm Optimization Criteria</a:t>
            </a:r>
          </a:p>
        </p:txBody>
      </p:sp>
      <p:sp>
        <p:nvSpPr>
          <p:cNvPr id="12291" name="Rectangle 3"/>
          <p:cNvSpPr>
            <a:spLocks noGrp="1" noChangeArrowheads="1"/>
          </p:cNvSpPr>
          <p:nvPr>
            <p:ph type="body" idx="1"/>
          </p:nvPr>
        </p:nvSpPr>
        <p:spPr>
          <a:xfrm>
            <a:off x="251520" y="1412776"/>
            <a:ext cx="8568952" cy="4483100"/>
          </a:xfrm>
        </p:spPr>
        <p:txBody>
          <a:bodyPr>
            <a:normAutofit/>
          </a:bodyPr>
          <a:lstStyle/>
          <a:p>
            <a:pPr algn="just"/>
            <a:r>
              <a:rPr lang="en-US" altLang="en-US" sz="2800" dirty="0" smtClean="0">
                <a:latin typeface="Arial" pitchFamily="34" charset="0"/>
                <a:cs typeface="Arial" pitchFamily="34" charset="0"/>
              </a:rPr>
              <a:t>Max CPU utilization</a:t>
            </a:r>
          </a:p>
          <a:p>
            <a:pPr algn="just"/>
            <a:r>
              <a:rPr lang="en-US" altLang="en-US" sz="2800" dirty="0" smtClean="0">
                <a:latin typeface="Arial" pitchFamily="34" charset="0"/>
                <a:cs typeface="Arial" pitchFamily="34" charset="0"/>
              </a:rPr>
              <a:t>Max throughput</a:t>
            </a:r>
          </a:p>
          <a:p>
            <a:pPr algn="just"/>
            <a:r>
              <a:rPr lang="en-US" altLang="en-US" sz="2800" dirty="0" smtClean="0">
                <a:latin typeface="Arial" pitchFamily="34" charset="0"/>
                <a:cs typeface="Arial" pitchFamily="34" charset="0"/>
              </a:rPr>
              <a:t>Min turnaround time </a:t>
            </a:r>
          </a:p>
          <a:p>
            <a:pPr algn="just"/>
            <a:r>
              <a:rPr lang="en-US" altLang="en-US" sz="2800" dirty="0" smtClean="0">
                <a:latin typeface="Arial" pitchFamily="34" charset="0"/>
                <a:cs typeface="Arial" pitchFamily="34" charset="0"/>
              </a:rPr>
              <a:t>Min waiting time </a:t>
            </a:r>
          </a:p>
          <a:p>
            <a:pPr algn="just"/>
            <a:r>
              <a:rPr lang="en-US" altLang="en-US" sz="2800" dirty="0" smtClean="0">
                <a:latin typeface="Arial" pitchFamily="34" charset="0"/>
                <a:cs typeface="Arial" pitchFamily="34" charset="0"/>
              </a:rPr>
              <a:t>Min response time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a:bodyPr>
          <a:lstStyle/>
          <a:p>
            <a:r>
              <a:rPr lang="en-US" altLang="en-US" sz="4000" b="1" dirty="0" smtClean="0">
                <a:solidFill>
                  <a:srgbClr val="008000"/>
                </a:solidFill>
                <a:latin typeface="Arial" pitchFamily="34" charset="0"/>
                <a:cs typeface="Arial" pitchFamily="34" charset="0"/>
              </a:rPr>
              <a:t>Hard real-time </a:t>
            </a:r>
            <a:r>
              <a:rPr lang="en-IN" altLang="en-US" sz="4000" b="1" dirty="0" smtClean="0">
                <a:solidFill>
                  <a:srgbClr val="008000"/>
                </a:solidFill>
                <a:latin typeface="Arial" pitchFamily="34" charset="0"/>
                <a:cs typeface="Arial" pitchFamily="34" charset="0"/>
              </a:rPr>
              <a:t>Systems</a:t>
            </a:r>
            <a:endParaRPr lang="en-IN" sz="4000" b="1" dirty="0">
              <a:solidFill>
                <a:srgbClr val="008000"/>
              </a:solidFill>
            </a:endParaRPr>
          </a:p>
        </p:txBody>
      </p:sp>
      <p:sp>
        <p:nvSpPr>
          <p:cNvPr id="3" name="Content Placeholder 2"/>
          <p:cNvSpPr>
            <a:spLocks noGrp="1"/>
          </p:cNvSpPr>
          <p:nvPr>
            <p:ph idx="1"/>
          </p:nvPr>
        </p:nvSpPr>
        <p:spPr>
          <a:xfrm>
            <a:off x="323528" y="1268760"/>
            <a:ext cx="8229600" cy="4525963"/>
          </a:xfrm>
        </p:spPr>
        <p:txBody>
          <a:bodyPr>
            <a:normAutofit/>
          </a:bodyPr>
          <a:lstStyle/>
          <a:p>
            <a:pPr algn="just">
              <a:lnSpc>
                <a:spcPct val="120000"/>
              </a:lnSpc>
              <a:spcBef>
                <a:spcPts val="0"/>
              </a:spcBef>
            </a:pPr>
            <a:r>
              <a:rPr lang="en-US" altLang="en-US" sz="2800" b="1" dirty="0" smtClean="0">
                <a:solidFill>
                  <a:srgbClr val="0000FF"/>
                </a:solidFill>
                <a:latin typeface="Arial" pitchFamily="34" charset="0"/>
                <a:cs typeface="Arial" pitchFamily="34" charset="0"/>
              </a:rPr>
              <a:t>Hard real-time </a:t>
            </a:r>
            <a:r>
              <a:rPr lang="en-IN" altLang="en-US" sz="2800" b="1" dirty="0" smtClean="0">
                <a:solidFill>
                  <a:srgbClr val="0000FF"/>
                </a:solidFill>
                <a:latin typeface="Arial" pitchFamily="34" charset="0"/>
                <a:cs typeface="Arial" pitchFamily="34" charset="0"/>
              </a:rPr>
              <a:t>systems </a:t>
            </a:r>
            <a:r>
              <a:rPr lang="en-US" altLang="en-US" sz="2800" b="1" dirty="0" smtClean="0">
                <a:solidFill>
                  <a:srgbClr val="0000FF"/>
                </a:solidFill>
                <a:latin typeface="Arial" pitchFamily="34" charset="0"/>
                <a:cs typeface="Arial" pitchFamily="34" charset="0"/>
              </a:rPr>
              <a:t>must also provide ability to meet deadlines</a:t>
            </a:r>
          </a:p>
          <a:p>
            <a:pPr algn="just">
              <a:lnSpc>
                <a:spcPct val="120000"/>
              </a:lnSpc>
              <a:spcBef>
                <a:spcPts val="0"/>
              </a:spcBef>
            </a:pPr>
            <a:r>
              <a:rPr lang="en-IN" altLang="en-US" sz="2800" b="1" dirty="0" smtClean="0">
                <a:solidFill>
                  <a:srgbClr val="FF0000"/>
                </a:solidFill>
                <a:latin typeface="Arial" pitchFamily="34" charset="0"/>
                <a:cs typeface="Arial" pitchFamily="34" charset="0"/>
              </a:rPr>
              <a:t>Hard real-time systems must further guarantee that real-time tasks will be serviced in accordance with their deadline requirements</a:t>
            </a:r>
          </a:p>
          <a:p>
            <a:pPr lvl="1" algn="just">
              <a:lnSpc>
                <a:spcPct val="120000"/>
              </a:lnSpc>
              <a:spcBef>
                <a:spcPts val="0"/>
              </a:spcBef>
            </a:pPr>
            <a:r>
              <a:rPr lang="en-IN" altLang="en-US" sz="2400" b="1" dirty="0" smtClean="0">
                <a:solidFill>
                  <a:srgbClr val="003300"/>
                </a:solidFill>
                <a:latin typeface="Arial" pitchFamily="34" charset="0"/>
                <a:cs typeface="Arial" pitchFamily="34" charset="0"/>
              </a:rPr>
              <a:t>Making such guarantees requires additional scheduling features.</a:t>
            </a:r>
            <a:endParaRPr lang="en-US" altLang="en-US" sz="2000" b="1" dirty="0" smtClean="0">
              <a:solidFill>
                <a:srgbClr val="003300"/>
              </a:solidFill>
              <a:latin typeface="Arial" pitchFamily="34" charset="0"/>
              <a:cs typeface="Arial"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Screen Shot 2012-12-17 at 8.41.54 PM.png"/>
          <p:cNvPicPr>
            <a:picLocks noChangeAspect="1"/>
          </p:cNvPicPr>
          <p:nvPr/>
        </p:nvPicPr>
        <p:blipFill>
          <a:blip r:embed="rId2" cstate="print"/>
          <a:srcRect/>
          <a:stretch>
            <a:fillRect/>
          </a:stretch>
        </p:blipFill>
        <p:spPr bwMode="auto">
          <a:xfrm>
            <a:off x="3635896" y="5013176"/>
            <a:ext cx="5261173" cy="1657424"/>
          </a:xfrm>
          <a:prstGeom prst="rect">
            <a:avLst/>
          </a:prstGeom>
          <a:noFill/>
          <a:ln w="9525">
            <a:noFill/>
            <a:miter lim="800000"/>
            <a:headEnd/>
            <a:tailEnd/>
          </a:ln>
        </p:spPr>
      </p:pic>
      <p:sp>
        <p:nvSpPr>
          <p:cNvPr id="2" name="Title 1"/>
          <p:cNvSpPr>
            <a:spLocks noGrp="1"/>
          </p:cNvSpPr>
          <p:nvPr>
            <p:ph type="title"/>
          </p:nvPr>
        </p:nvSpPr>
        <p:spPr>
          <a:xfrm>
            <a:off x="539552" y="116632"/>
            <a:ext cx="8229600" cy="868958"/>
          </a:xfrm>
        </p:spPr>
        <p:txBody>
          <a:bodyPr>
            <a:normAutofit/>
          </a:bodyPr>
          <a:lstStyle/>
          <a:p>
            <a:r>
              <a:rPr lang="en-IN" sz="3600" dirty="0" smtClean="0">
                <a:solidFill>
                  <a:srgbClr val="C00000"/>
                </a:solidFill>
                <a:latin typeface="Arial" pitchFamily="34" charset="0"/>
                <a:cs typeface="Arial" pitchFamily="34" charset="0"/>
              </a:rPr>
              <a:t>Real-time Priority based Scheduling</a:t>
            </a:r>
            <a:endParaRPr lang="en-IN" sz="36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79512" y="980728"/>
            <a:ext cx="8712968" cy="4669979"/>
          </a:xfrm>
        </p:spPr>
        <p:txBody>
          <a:bodyPr>
            <a:normAutofit/>
          </a:bodyPr>
          <a:lstStyle/>
          <a:p>
            <a:pPr algn="just"/>
            <a:r>
              <a:rPr lang="en-US" altLang="en-US" sz="2800" dirty="0" smtClean="0">
                <a:latin typeface="Arial" pitchFamily="34" charset="0"/>
                <a:cs typeface="Arial" pitchFamily="34" charset="0"/>
              </a:rPr>
              <a:t>Processes have new characteristics:</a:t>
            </a:r>
          </a:p>
          <a:p>
            <a:pPr algn="just"/>
            <a:r>
              <a:rPr lang="en-IN" altLang="en-US" sz="2800" dirty="0" smtClean="0">
                <a:latin typeface="Arial" pitchFamily="34" charset="0"/>
                <a:cs typeface="Arial" pitchFamily="34" charset="0"/>
              </a:rPr>
              <a:t>Processes require the CPU at constant intervals (periods). </a:t>
            </a:r>
            <a:endParaRPr lang="en-IN" altLang="en-US" sz="2400" dirty="0" smtClean="0">
              <a:latin typeface="Arial" pitchFamily="34" charset="0"/>
              <a:cs typeface="Arial" pitchFamily="34" charset="0"/>
            </a:endParaRPr>
          </a:p>
          <a:p>
            <a:pPr lvl="1" algn="just"/>
            <a:r>
              <a:rPr lang="en-IN" altLang="en-US" sz="2400" dirty="0" smtClean="0">
                <a:latin typeface="Arial" pitchFamily="34" charset="0"/>
                <a:cs typeface="Arial" pitchFamily="34" charset="0"/>
              </a:rPr>
              <a:t>Once a periodic process has acquired the CPU, it has a fixed processing time t, a deadline d by which it must be serviced by the CPU, and a period </a:t>
            </a:r>
            <a:r>
              <a:rPr lang="en-IN" altLang="en-US" sz="2400" i="1" dirty="0" smtClean="0">
                <a:latin typeface="Arial" pitchFamily="34" charset="0"/>
                <a:cs typeface="Arial" pitchFamily="34" charset="0"/>
              </a:rPr>
              <a:t>p</a:t>
            </a:r>
            <a:r>
              <a:rPr lang="en-IN" altLang="en-US" sz="2400" dirty="0" smtClean="0">
                <a:latin typeface="Arial" pitchFamily="34" charset="0"/>
                <a:cs typeface="Arial" pitchFamily="34" charset="0"/>
              </a:rPr>
              <a:t>. </a:t>
            </a:r>
          </a:p>
          <a:p>
            <a:pPr lvl="1" algn="just"/>
            <a:r>
              <a:rPr lang="en-IN" altLang="en-US" sz="2400" dirty="0" smtClean="0">
                <a:latin typeface="Arial" pitchFamily="34" charset="0"/>
                <a:cs typeface="Arial" pitchFamily="34" charset="0"/>
              </a:rPr>
              <a:t>The relationship of the processing time, the deadline, and the period can be expressed as 0 ≤ t ≤ d ≤ </a:t>
            </a:r>
            <a:r>
              <a:rPr lang="en-IN" altLang="en-US" sz="2400" i="1" dirty="0" smtClean="0">
                <a:latin typeface="Arial" pitchFamily="34" charset="0"/>
                <a:cs typeface="Arial" pitchFamily="34" charset="0"/>
              </a:rPr>
              <a:t>p</a:t>
            </a:r>
            <a:r>
              <a:rPr lang="en-IN" altLang="en-US" sz="2400" dirty="0" smtClean="0">
                <a:latin typeface="Arial" pitchFamily="34" charset="0"/>
                <a:cs typeface="Arial" pitchFamily="34" charset="0"/>
              </a:rPr>
              <a:t>.</a:t>
            </a:r>
          </a:p>
          <a:p>
            <a:pPr lvl="1" algn="just"/>
            <a:r>
              <a:rPr lang="en-US" altLang="en-US" sz="2400" b="1" dirty="0" smtClean="0">
                <a:solidFill>
                  <a:srgbClr val="0000FF"/>
                </a:solidFill>
                <a:latin typeface="Arial" pitchFamily="34" charset="0"/>
                <a:cs typeface="Arial" pitchFamily="34" charset="0"/>
              </a:rPr>
              <a:t>Rate</a:t>
            </a:r>
            <a:r>
              <a:rPr lang="en-US" altLang="en-US" sz="2400" dirty="0" smtClean="0">
                <a:latin typeface="Arial" pitchFamily="34" charset="0"/>
                <a:cs typeface="Arial" pitchFamily="34" charset="0"/>
              </a:rPr>
              <a:t> of periodic task is 1/</a:t>
            </a:r>
            <a:r>
              <a:rPr lang="en-US" altLang="en-US" sz="2400" i="1" dirty="0" smtClean="0">
                <a:latin typeface="Arial" pitchFamily="34" charset="0"/>
                <a:cs typeface="Arial" pitchFamily="34" charset="0"/>
              </a:rPr>
              <a:t>p</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435280" cy="1143000"/>
          </a:xfrm>
        </p:spPr>
        <p:txBody>
          <a:bodyPr>
            <a:normAutofit fontScale="90000"/>
          </a:bodyPr>
          <a:lstStyle/>
          <a:p>
            <a:r>
              <a:rPr lang="en-IN" dirty="0" smtClean="0">
                <a:solidFill>
                  <a:srgbClr val="C00000"/>
                </a:solidFill>
                <a:latin typeface="Arial" pitchFamily="34" charset="0"/>
                <a:cs typeface="Arial" pitchFamily="34" charset="0"/>
              </a:rPr>
              <a:t>Real-time Priority based Scheduling</a:t>
            </a:r>
            <a:endParaRPr lang="en-IN" dirty="0"/>
          </a:p>
        </p:txBody>
      </p:sp>
      <p:sp>
        <p:nvSpPr>
          <p:cNvPr id="3" name="Content Placeholder 2"/>
          <p:cNvSpPr>
            <a:spLocks noGrp="1"/>
          </p:cNvSpPr>
          <p:nvPr>
            <p:ph idx="1"/>
          </p:nvPr>
        </p:nvSpPr>
        <p:spPr>
          <a:xfrm>
            <a:off x="179512" y="1124744"/>
            <a:ext cx="8784976" cy="5544616"/>
          </a:xfrm>
        </p:spPr>
        <p:txBody>
          <a:bodyPr>
            <a:normAutofit/>
          </a:bodyPr>
          <a:lstStyle/>
          <a:p>
            <a:pPr algn="just">
              <a:spcBef>
                <a:spcPts val="0"/>
              </a:spcBef>
            </a:pPr>
            <a:r>
              <a:rPr lang="en-IN" altLang="en-US" dirty="0" smtClean="0">
                <a:latin typeface="Arial" pitchFamily="34" charset="0"/>
                <a:cs typeface="Arial" pitchFamily="34" charset="0"/>
              </a:rPr>
              <a:t>A process may have to announce its deadline requirements to the scheduler. </a:t>
            </a:r>
          </a:p>
          <a:p>
            <a:pPr algn="just">
              <a:spcBef>
                <a:spcPts val="0"/>
              </a:spcBef>
            </a:pPr>
            <a:r>
              <a:rPr lang="en-IN" altLang="en-US" dirty="0" smtClean="0">
                <a:latin typeface="Arial" pitchFamily="34" charset="0"/>
                <a:cs typeface="Arial" pitchFamily="34" charset="0"/>
              </a:rPr>
              <a:t>Then, using an admission-control algorithm, the scheduler does one of two things. </a:t>
            </a:r>
          </a:p>
          <a:p>
            <a:pPr algn="just">
              <a:spcBef>
                <a:spcPts val="0"/>
              </a:spcBef>
            </a:pPr>
            <a:r>
              <a:rPr lang="en-IN" altLang="en-US" dirty="0" smtClean="0">
                <a:latin typeface="Arial" pitchFamily="34" charset="0"/>
                <a:cs typeface="Arial" pitchFamily="34" charset="0"/>
              </a:rPr>
              <a:t>It either admits the process, guaranteeing that the process will complete on time, or rejects the request as impossible if it cannot guarantee that the task will be serviced by its deadline.</a:t>
            </a:r>
            <a:endParaRPr lang="en-US" altLang="en-US" dirty="0" smtClean="0">
              <a:latin typeface="Arial" pitchFamily="34" charset="0"/>
              <a:cs typeface="Arial"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cstate="print"/>
          <a:srcRect/>
          <a:stretch>
            <a:fillRect/>
          </a:stretch>
        </p:blipFill>
        <p:spPr bwMode="auto">
          <a:xfrm>
            <a:off x="1763688" y="5517232"/>
            <a:ext cx="5760640" cy="1187348"/>
          </a:xfrm>
          <a:prstGeom prst="rect">
            <a:avLst/>
          </a:prstGeom>
          <a:noFill/>
          <a:ln w="9525">
            <a:noFill/>
            <a:miter lim="800000"/>
            <a:headEnd/>
            <a:tailEnd/>
          </a:ln>
        </p:spPr>
      </p:pic>
      <p:sp>
        <p:nvSpPr>
          <p:cNvPr id="44034" name="Rectangle 2"/>
          <p:cNvSpPr>
            <a:spLocks noGrp="1" noChangeArrowheads="1"/>
          </p:cNvSpPr>
          <p:nvPr>
            <p:ph type="title"/>
          </p:nvPr>
        </p:nvSpPr>
        <p:spPr>
          <a:xfrm>
            <a:off x="755576" y="116632"/>
            <a:ext cx="7810500" cy="1008112"/>
          </a:xfrm>
        </p:spPr>
        <p:txBody>
          <a:bodyPr>
            <a:normAutofit/>
          </a:bodyPr>
          <a:lstStyle/>
          <a:p>
            <a:pPr eaLnBrk="1" hangingPunct="1"/>
            <a:r>
              <a:rPr lang="en-US" altLang="en-US" sz="4000" dirty="0" smtClean="0">
                <a:solidFill>
                  <a:srgbClr val="C00000"/>
                </a:solidFill>
                <a:latin typeface="Arial" pitchFamily="34" charset="0"/>
                <a:cs typeface="Arial" pitchFamily="34" charset="0"/>
              </a:rPr>
              <a:t>Rate Monotonic Scheduling</a:t>
            </a:r>
          </a:p>
        </p:txBody>
      </p:sp>
      <p:sp>
        <p:nvSpPr>
          <p:cNvPr id="44035" name="Rectangle 4"/>
          <p:cNvSpPr>
            <a:spLocks noGrp="1" noChangeArrowheads="1"/>
          </p:cNvSpPr>
          <p:nvPr>
            <p:ph type="body" idx="1"/>
          </p:nvPr>
        </p:nvSpPr>
        <p:spPr>
          <a:xfrm>
            <a:off x="179512" y="980728"/>
            <a:ext cx="8749480" cy="4680520"/>
          </a:xfrm>
        </p:spPr>
        <p:txBody>
          <a:bodyPr>
            <a:normAutofit lnSpcReduction="10000"/>
          </a:bodyPr>
          <a:lstStyle/>
          <a:p>
            <a:pPr algn="just">
              <a:lnSpc>
                <a:spcPct val="120000"/>
              </a:lnSpc>
              <a:spcBef>
                <a:spcPts val="0"/>
              </a:spcBef>
            </a:pPr>
            <a:r>
              <a:rPr lang="en-US" altLang="en-US" sz="2600" dirty="0" smtClean="0">
                <a:latin typeface="Arial" pitchFamily="34" charset="0"/>
                <a:cs typeface="Arial" pitchFamily="34" charset="0"/>
              </a:rPr>
              <a:t>A priority is assigned based on the inverse of its period</a:t>
            </a:r>
          </a:p>
          <a:p>
            <a:pPr algn="just">
              <a:lnSpc>
                <a:spcPct val="120000"/>
              </a:lnSpc>
              <a:spcBef>
                <a:spcPts val="0"/>
              </a:spcBef>
            </a:pPr>
            <a:r>
              <a:rPr lang="en-US" altLang="en-US" sz="2600" dirty="0" smtClean="0">
                <a:latin typeface="Arial" pitchFamily="34" charset="0"/>
                <a:cs typeface="Arial" pitchFamily="34" charset="0"/>
              </a:rPr>
              <a:t>Shorter periods = higher priority; </a:t>
            </a:r>
          </a:p>
          <a:p>
            <a:pPr algn="just">
              <a:lnSpc>
                <a:spcPct val="120000"/>
              </a:lnSpc>
              <a:spcBef>
                <a:spcPts val="0"/>
              </a:spcBef>
            </a:pPr>
            <a:r>
              <a:rPr lang="en-US" altLang="en-US" sz="2600" dirty="0" smtClean="0">
                <a:latin typeface="Arial" pitchFamily="34" charset="0"/>
                <a:cs typeface="Arial" pitchFamily="34" charset="0"/>
              </a:rPr>
              <a:t>Longer periods = lower priority</a:t>
            </a:r>
          </a:p>
          <a:p>
            <a:pPr algn="just">
              <a:lnSpc>
                <a:spcPct val="120000"/>
              </a:lnSpc>
              <a:spcBef>
                <a:spcPts val="0"/>
              </a:spcBef>
            </a:pPr>
            <a:r>
              <a:rPr lang="en-IN" altLang="en-US" sz="2600" dirty="0" smtClean="0">
                <a:latin typeface="Arial" pitchFamily="34" charset="0"/>
                <a:cs typeface="Arial" pitchFamily="34" charset="0"/>
              </a:rPr>
              <a:t>Period p1 = 50, p2 = 100, </a:t>
            </a:r>
          </a:p>
          <a:p>
            <a:pPr algn="just">
              <a:lnSpc>
                <a:spcPct val="120000"/>
              </a:lnSpc>
              <a:spcBef>
                <a:spcPts val="0"/>
              </a:spcBef>
            </a:pPr>
            <a:r>
              <a:rPr lang="en-IN" altLang="en-US" sz="2600" b="1" dirty="0" smtClean="0">
                <a:latin typeface="Arial" pitchFamily="34" charset="0"/>
                <a:cs typeface="Arial" pitchFamily="34" charset="0"/>
              </a:rPr>
              <a:t>Processing time t1 = 20, t2 = 35</a:t>
            </a:r>
            <a:endParaRPr lang="en-US" altLang="en-US" sz="2600" b="1" dirty="0" smtClean="0">
              <a:latin typeface="Arial" pitchFamily="34" charset="0"/>
              <a:cs typeface="Arial" pitchFamily="34" charset="0"/>
            </a:endParaRPr>
          </a:p>
          <a:p>
            <a:pPr marL="342900" lvl="1" indent="-342900" algn="just">
              <a:lnSpc>
                <a:spcPct val="120000"/>
              </a:lnSpc>
              <a:spcBef>
                <a:spcPts val="0"/>
              </a:spcBef>
              <a:buFont typeface="Arial" pitchFamily="34" charset="0"/>
              <a:buChar char="•"/>
            </a:pPr>
            <a:r>
              <a:rPr lang="en-IN" altLang="en-US" sz="2400" dirty="0" smtClean="0">
                <a:latin typeface="Arial" pitchFamily="34" charset="0"/>
                <a:cs typeface="Arial" pitchFamily="34" charset="0"/>
              </a:rPr>
              <a:t>The deadline for each process requires that it complete its CPU burst by the start of its next period.</a:t>
            </a:r>
            <a:endParaRPr lang="en-IN" altLang="en-US" sz="2600" dirty="0" smtClean="0">
              <a:latin typeface="Arial" pitchFamily="34" charset="0"/>
              <a:cs typeface="Arial" pitchFamily="34" charset="0"/>
            </a:endParaRPr>
          </a:p>
          <a:p>
            <a:pPr algn="just">
              <a:lnSpc>
                <a:spcPct val="120000"/>
              </a:lnSpc>
              <a:spcBef>
                <a:spcPts val="0"/>
              </a:spcBef>
            </a:pPr>
            <a:r>
              <a:rPr lang="en-IN" altLang="en-US" sz="2600" dirty="0" smtClean="0">
                <a:latin typeface="Arial" pitchFamily="34" charset="0"/>
                <a:cs typeface="Arial" pitchFamily="34" charset="0"/>
              </a:rPr>
              <a:t>CPU Utilization = </a:t>
            </a:r>
            <a:r>
              <a:rPr lang="en-IN" sz="2800" dirty="0" smtClean="0"/>
              <a:t>the ratio of process P</a:t>
            </a:r>
            <a:r>
              <a:rPr lang="en-IN" sz="2800" baseline="-25000" dirty="0" smtClean="0"/>
              <a:t>i</a:t>
            </a:r>
            <a:r>
              <a:rPr lang="en-IN" sz="2800" dirty="0" smtClean="0"/>
              <a:t>, its burst to its period—</a:t>
            </a:r>
            <a:r>
              <a:rPr lang="en-IN" sz="2800" i="1" dirty="0" err="1" smtClean="0"/>
              <a:t>ti∕pi</a:t>
            </a:r>
            <a:endParaRPr lang="en-IN" sz="2800" i="1" dirty="0" smtClean="0"/>
          </a:p>
          <a:p>
            <a:pPr algn="just">
              <a:lnSpc>
                <a:spcPct val="120000"/>
              </a:lnSpc>
              <a:spcBef>
                <a:spcPts val="0"/>
              </a:spcBef>
            </a:pPr>
            <a:r>
              <a:rPr lang="en-IN" sz="2400" i="1" dirty="0" smtClean="0">
                <a:latin typeface="Arial" pitchFamily="34" charset="0"/>
                <a:cs typeface="Arial" pitchFamily="34" charset="0"/>
              </a:rPr>
              <a:t>In the figure, P2 has a higher priority than P1.</a:t>
            </a:r>
          </a:p>
          <a:p>
            <a:pPr algn="just">
              <a:lnSpc>
                <a:spcPct val="120000"/>
              </a:lnSpc>
              <a:spcBef>
                <a:spcPts val="0"/>
              </a:spcBef>
              <a:buNone/>
            </a:pPr>
            <a:endParaRPr lang="en-IN" altLang="en-US" sz="2600" dirty="0" smtClean="0">
              <a:latin typeface="Arial" pitchFamily="34" charset="0"/>
              <a:cs typeface="Arial"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763688" y="5517232"/>
            <a:ext cx="5760640" cy="1187348"/>
          </a:xfrm>
          <a:prstGeom prst="rect">
            <a:avLst/>
          </a:prstGeom>
          <a:noFill/>
          <a:ln w="9525">
            <a:noFill/>
            <a:miter lim="800000"/>
            <a:headEnd/>
            <a:tailEnd/>
          </a:ln>
        </p:spPr>
      </p:pic>
      <p:sp>
        <p:nvSpPr>
          <p:cNvPr id="2" name="Title 1"/>
          <p:cNvSpPr>
            <a:spLocks noGrp="1"/>
          </p:cNvSpPr>
          <p:nvPr>
            <p:ph type="title"/>
          </p:nvPr>
        </p:nvSpPr>
        <p:spPr>
          <a:xfrm>
            <a:off x="457200" y="116632"/>
            <a:ext cx="8229600" cy="936104"/>
          </a:xfrm>
        </p:spPr>
        <p:txBody>
          <a:bodyPr>
            <a:normAutofit/>
          </a:bodyPr>
          <a:lstStyle/>
          <a:p>
            <a:r>
              <a:rPr lang="en-US" altLang="en-US" sz="4000" dirty="0" smtClean="0">
                <a:solidFill>
                  <a:srgbClr val="C00000"/>
                </a:solidFill>
                <a:latin typeface="Arial" pitchFamily="34" charset="0"/>
                <a:cs typeface="Arial" pitchFamily="34" charset="0"/>
              </a:rPr>
              <a:t>Rate Monotonic Scheduling</a:t>
            </a:r>
            <a:endParaRPr lang="en-IN" sz="4000" dirty="0"/>
          </a:p>
        </p:txBody>
      </p:sp>
      <p:sp>
        <p:nvSpPr>
          <p:cNvPr id="3" name="Content Placeholder 2"/>
          <p:cNvSpPr>
            <a:spLocks noGrp="1"/>
          </p:cNvSpPr>
          <p:nvPr>
            <p:ph idx="1"/>
          </p:nvPr>
        </p:nvSpPr>
        <p:spPr>
          <a:xfrm>
            <a:off x="179512" y="836712"/>
            <a:ext cx="8784976" cy="5688632"/>
          </a:xfrm>
        </p:spPr>
        <p:txBody>
          <a:bodyPr>
            <a:normAutofit/>
          </a:bodyPr>
          <a:lstStyle/>
          <a:p>
            <a:pPr algn="just">
              <a:spcBef>
                <a:spcPts val="0"/>
              </a:spcBef>
            </a:pPr>
            <a:r>
              <a:rPr lang="en-IN" altLang="en-US" sz="2800" b="1" dirty="0" smtClean="0">
                <a:solidFill>
                  <a:srgbClr val="C00000"/>
                </a:solidFill>
                <a:latin typeface="Arial" pitchFamily="34" charset="0"/>
                <a:cs typeface="Arial" pitchFamily="34" charset="0"/>
              </a:rPr>
              <a:t>Assign</a:t>
            </a:r>
            <a:r>
              <a:rPr lang="en-IN" altLang="en-US" sz="2800" dirty="0" smtClean="0">
                <a:latin typeface="Arial" pitchFamily="34" charset="0"/>
                <a:cs typeface="Arial" pitchFamily="34" charset="0"/>
              </a:rPr>
              <a:t> </a:t>
            </a:r>
            <a:r>
              <a:rPr lang="en-IN" altLang="en-US" sz="2800" b="1" dirty="0" smtClean="0">
                <a:solidFill>
                  <a:srgbClr val="C00000"/>
                </a:solidFill>
                <a:latin typeface="Arial" pitchFamily="34" charset="0"/>
                <a:cs typeface="Arial" pitchFamily="34" charset="0"/>
              </a:rPr>
              <a:t>a higher priority to tasks that require the CPU more often</a:t>
            </a:r>
            <a:r>
              <a:rPr lang="en-IN" altLang="en-US" sz="2800" dirty="0" smtClean="0">
                <a:latin typeface="Arial" pitchFamily="34" charset="0"/>
                <a:cs typeface="Arial" pitchFamily="34" charset="0"/>
              </a:rPr>
              <a:t>.</a:t>
            </a:r>
          </a:p>
          <a:p>
            <a:pPr algn="just">
              <a:spcBef>
                <a:spcPts val="0"/>
              </a:spcBef>
            </a:pPr>
            <a:r>
              <a:rPr lang="en-IN" altLang="en-US" sz="2800" dirty="0" smtClean="0">
                <a:latin typeface="Arial" pitchFamily="34" charset="0"/>
                <a:cs typeface="Arial" pitchFamily="34" charset="0"/>
              </a:rPr>
              <a:t>Assumption: </a:t>
            </a:r>
            <a:r>
              <a:rPr lang="en-IN" altLang="en-US" sz="2800" u="sng" dirty="0" smtClean="0">
                <a:latin typeface="Arial" pitchFamily="34" charset="0"/>
                <a:cs typeface="Arial" pitchFamily="34" charset="0"/>
              </a:rPr>
              <a:t>Processing time of a periodic process is the same for each CPU burst</a:t>
            </a:r>
            <a:r>
              <a:rPr lang="en-IN" altLang="en-US" sz="2800" dirty="0" smtClean="0">
                <a:latin typeface="Arial" pitchFamily="34" charset="0"/>
                <a:cs typeface="Arial" pitchFamily="34" charset="0"/>
              </a:rPr>
              <a:t>.</a:t>
            </a:r>
          </a:p>
          <a:p>
            <a:pPr lvl="2" algn="just">
              <a:spcBef>
                <a:spcPts val="0"/>
              </a:spcBef>
            </a:pPr>
            <a:r>
              <a:rPr lang="en-IN" altLang="en-US" dirty="0" smtClean="0">
                <a:latin typeface="Arial" pitchFamily="34" charset="0"/>
                <a:cs typeface="Arial" pitchFamily="34" charset="0"/>
              </a:rPr>
              <a:t>That is, every time a process acquires the CPU, the duration of its CPU burst is the same.</a:t>
            </a:r>
          </a:p>
          <a:p>
            <a:pPr algn="just">
              <a:spcBef>
                <a:spcPts val="0"/>
              </a:spcBef>
            </a:pPr>
            <a:r>
              <a:rPr lang="en-IN" sz="2800" i="1" dirty="0" smtClean="0">
                <a:latin typeface="Arial" pitchFamily="34" charset="0"/>
                <a:cs typeface="Arial" pitchFamily="34" charset="0"/>
              </a:rPr>
              <a:t>In the figure, P2 has a higher priority than P1.</a:t>
            </a:r>
          </a:p>
          <a:p>
            <a:pPr lvl="1" algn="just">
              <a:spcBef>
                <a:spcPts val="0"/>
              </a:spcBef>
            </a:pPr>
            <a:r>
              <a:rPr lang="en-IN" altLang="en-US" sz="2400" dirty="0" smtClean="0">
                <a:latin typeface="Arial" pitchFamily="34" charset="0"/>
                <a:cs typeface="Arial" pitchFamily="34" charset="0"/>
              </a:rPr>
              <a:t>As we can see, P2 starts execution first and completes at time 35. At this point, P1 starts; it completes its CPU burst at time 55. </a:t>
            </a:r>
          </a:p>
          <a:p>
            <a:pPr lvl="1" algn="just">
              <a:spcBef>
                <a:spcPts val="0"/>
              </a:spcBef>
            </a:pPr>
            <a:r>
              <a:rPr lang="en-IN" altLang="en-US" sz="2400" dirty="0" smtClean="0">
                <a:latin typeface="Arial" pitchFamily="34" charset="0"/>
                <a:cs typeface="Arial" pitchFamily="34" charset="0"/>
              </a:rPr>
              <a:t>However, the first deadline for P1 was at time 50, so the scheduler has caused P1 to miss its deadline.</a:t>
            </a:r>
            <a:endParaRPr lang="en-IN" sz="3600" dirty="0">
              <a:latin typeface="Arial" pitchFamily="34" charset="0"/>
              <a:cs typeface="Arial"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cstate="print"/>
          <a:srcRect/>
          <a:stretch>
            <a:fillRect/>
          </a:stretch>
        </p:blipFill>
        <p:spPr bwMode="auto">
          <a:xfrm>
            <a:off x="2168971" y="5517232"/>
            <a:ext cx="6867525" cy="1152128"/>
          </a:xfrm>
          <a:prstGeom prst="rect">
            <a:avLst/>
          </a:prstGeom>
          <a:noFill/>
          <a:ln w="9525">
            <a:noFill/>
            <a:miter lim="800000"/>
            <a:headEnd/>
            <a:tailEnd/>
          </a:ln>
        </p:spPr>
      </p:pic>
      <p:sp>
        <p:nvSpPr>
          <p:cNvPr id="4" name="Rectangle 2"/>
          <p:cNvSpPr>
            <a:spLocks noGrp="1" noChangeArrowheads="1"/>
          </p:cNvSpPr>
          <p:nvPr>
            <p:ph type="title"/>
          </p:nvPr>
        </p:nvSpPr>
        <p:spPr>
          <a:xfrm>
            <a:off x="467544" y="116632"/>
            <a:ext cx="8229600" cy="940966"/>
          </a:xfrm>
        </p:spPr>
        <p:txBody>
          <a:bodyPr>
            <a:noAutofit/>
          </a:bodyPr>
          <a:lstStyle/>
          <a:p>
            <a:r>
              <a:rPr lang="en-US" altLang="en-US" sz="4000" dirty="0" smtClean="0">
                <a:solidFill>
                  <a:srgbClr val="C00000"/>
                </a:solidFill>
                <a:latin typeface="Arial" pitchFamily="34" charset="0"/>
                <a:cs typeface="Arial" pitchFamily="34" charset="0"/>
              </a:rPr>
              <a:t>Rate Monotonic Scheduling …</a:t>
            </a:r>
          </a:p>
        </p:txBody>
      </p:sp>
      <p:sp>
        <p:nvSpPr>
          <p:cNvPr id="3" name="Content Placeholder 2"/>
          <p:cNvSpPr>
            <a:spLocks noGrp="1"/>
          </p:cNvSpPr>
          <p:nvPr>
            <p:ph idx="1"/>
          </p:nvPr>
        </p:nvSpPr>
        <p:spPr>
          <a:xfrm>
            <a:off x="179512" y="980728"/>
            <a:ext cx="8517632" cy="5040560"/>
          </a:xfrm>
        </p:spPr>
        <p:txBody>
          <a:bodyPr>
            <a:noAutofit/>
          </a:bodyPr>
          <a:lstStyle/>
          <a:p>
            <a:pPr algn="just">
              <a:spcBef>
                <a:spcPts val="0"/>
              </a:spcBef>
            </a:pPr>
            <a:r>
              <a:rPr lang="en-IN" sz="2800" dirty="0" smtClean="0">
                <a:latin typeface="Arial" pitchFamily="34" charset="0"/>
                <a:cs typeface="Arial" pitchFamily="34" charset="0"/>
              </a:rPr>
              <a:t>P1 starts first and completes its CPU burst at time 20, thereby meeting its first deadline. </a:t>
            </a:r>
          </a:p>
          <a:p>
            <a:pPr algn="just">
              <a:spcBef>
                <a:spcPts val="0"/>
              </a:spcBef>
            </a:pPr>
            <a:r>
              <a:rPr lang="en-IN" sz="2800" dirty="0" smtClean="0">
                <a:latin typeface="Arial" pitchFamily="34" charset="0"/>
                <a:cs typeface="Arial" pitchFamily="34" charset="0"/>
              </a:rPr>
              <a:t>P2 starts running at this point and runs until time 50. </a:t>
            </a:r>
          </a:p>
          <a:p>
            <a:pPr algn="just">
              <a:spcBef>
                <a:spcPts val="0"/>
              </a:spcBef>
            </a:pPr>
            <a:r>
              <a:rPr lang="en-IN" sz="2800" dirty="0" smtClean="0">
                <a:latin typeface="Arial" pitchFamily="34" charset="0"/>
                <a:cs typeface="Arial" pitchFamily="34" charset="0"/>
              </a:rPr>
              <a:t>At this time, it is </a:t>
            </a:r>
            <a:r>
              <a:rPr lang="en-IN" sz="2800" dirty="0" err="1" smtClean="0">
                <a:latin typeface="Arial" pitchFamily="34" charset="0"/>
                <a:cs typeface="Arial" pitchFamily="34" charset="0"/>
              </a:rPr>
              <a:t>preempted</a:t>
            </a:r>
            <a:r>
              <a:rPr lang="en-IN" sz="2800" dirty="0" smtClean="0">
                <a:latin typeface="Arial" pitchFamily="34" charset="0"/>
                <a:cs typeface="Arial" pitchFamily="34" charset="0"/>
              </a:rPr>
              <a:t> by P1, although it still has 5 milliseconds remaining in its CPU burst.</a:t>
            </a:r>
          </a:p>
          <a:p>
            <a:pPr lvl="1" algn="just">
              <a:spcBef>
                <a:spcPts val="0"/>
              </a:spcBef>
            </a:pPr>
            <a:r>
              <a:rPr lang="en-IN" sz="2400" dirty="0" smtClean="0">
                <a:latin typeface="Arial" pitchFamily="34" charset="0"/>
                <a:cs typeface="Arial" pitchFamily="34" charset="0"/>
              </a:rPr>
              <a:t>P1 completes its CPU burst at time 70, at which point the scheduler resumes P2. </a:t>
            </a:r>
          </a:p>
          <a:p>
            <a:pPr lvl="1" algn="just">
              <a:spcBef>
                <a:spcPts val="0"/>
              </a:spcBef>
            </a:pPr>
            <a:r>
              <a:rPr lang="en-IN" sz="2400" dirty="0" smtClean="0">
                <a:latin typeface="Arial" pitchFamily="34" charset="0"/>
                <a:cs typeface="Arial" pitchFamily="34" charset="0"/>
              </a:rPr>
              <a:t>P2 completes its CPU burst at time 75, also meeting its first deadline. </a:t>
            </a:r>
          </a:p>
          <a:p>
            <a:pPr algn="just">
              <a:spcBef>
                <a:spcPts val="0"/>
              </a:spcBef>
            </a:pPr>
            <a:r>
              <a:rPr lang="en-IN" sz="2800" dirty="0" smtClean="0">
                <a:latin typeface="Arial" pitchFamily="34" charset="0"/>
                <a:cs typeface="Arial" pitchFamily="34" charset="0"/>
              </a:rPr>
              <a:t>The system is idle until time 100, when P1 is scheduled again.</a:t>
            </a:r>
            <a:endParaRPr lang="en-IN" sz="2800" dirty="0">
              <a:latin typeface="Arial" pitchFamily="34" charset="0"/>
              <a:cs typeface="Arial"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7544" y="116632"/>
            <a:ext cx="8229600" cy="864096"/>
          </a:xfrm>
        </p:spPr>
        <p:txBody>
          <a:bodyPr>
            <a:noAutofit/>
          </a:bodyPr>
          <a:lstStyle/>
          <a:p>
            <a:r>
              <a:rPr lang="en-US" altLang="en-US" sz="4000" dirty="0" smtClean="0">
                <a:solidFill>
                  <a:srgbClr val="C00000"/>
                </a:solidFill>
                <a:latin typeface="Arial" pitchFamily="34" charset="0"/>
                <a:cs typeface="Arial" pitchFamily="34" charset="0"/>
              </a:rPr>
              <a:t>Rate Monotonic Scheduling …</a:t>
            </a:r>
          </a:p>
        </p:txBody>
      </p:sp>
      <p:sp>
        <p:nvSpPr>
          <p:cNvPr id="4" name="Content Placeholder 3"/>
          <p:cNvSpPr>
            <a:spLocks noGrp="1"/>
          </p:cNvSpPr>
          <p:nvPr>
            <p:ph idx="1"/>
          </p:nvPr>
        </p:nvSpPr>
        <p:spPr>
          <a:xfrm>
            <a:off x="179512" y="1124744"/>
            <a:ext cx="8784976" cy="4536504"/>
          </a:xfrm>
        </p:spPr>
        <p:txBody>
          <a:bodyPr>
            <a:normAutofit/>
          </a:bodyPr>
          <a:lstStyle/>
          <a:p>
            <a:pPr algn="just"/>
            <a:r>
              <a:rPr lang="en-IN" sz="2800" dirty="0" smtClean="0">
                <a:latin typeface="Arial" pitchFamily="34" charset="0"/>
                <a:cs typeface="Arial" pitchFamily="34" charset="0"/>
              </a:rPr>
              <a:t>Assume that process P1 has a period of p1 = 50 and a CPU burst of t1 = 25.  </a:t>
            </a:r>
          </a:p>
          <a:p>
            <a:pPr lvl="1" algn="just"/>
            <a:r>
              <a:rPr lang="en-IN" sz="2400" dirty="0" smtClean="0">
                <a:latin typeface="Arial" pitchFamily="34" charset="0"/>
                <a:cs typeface="Arial" pitchFamily="34" charset="0"/>
              </a:rPr>
              <a:t>For P2, p2 = 80 and t2 = 35. </a:t>
            </a:r>
          </a:p>
          <a:p>
            <a:pPr algn="just"/>
            <a:r>
              <a:rPr lang="en-IN" sz="2800" dirty="0" smtClean="0">
                <a:latin typeface="Arial" pitchFamily="34" charset="0"/>
                <a:cs typeface="Arial" pitchFamily="34" charset="0"/>
              </a:rPr>
              <a:t>Rate-monotonic scheduling would assign process P1 a higher priority, as it has the shorter period. </a:t>
            </a:r>
          </a:p>
          <a:p>
            <a:pPr algn="just"/>
            <a:r>
              <a:rPr lang="en-IN" sz="2800" dirty="0" smtClean="0">
                <a:latin typeface="Arial" pitchFamily="34" charset="0"/>
                <a:cs typeface="Arial" pitchFamily="34" charset="0"/>
              </a:rPr>
              <a:t>The total CPU utilization of the two processes is (25/50)+(35/80) = 0.94,</a:t>
            </a:r>
          </a:p>
          <a:p>
            <a:pPr algn="just"/>
            <a:r>
              <a:rPr lang="en-IN" sz="2800" dirty="0" smtClean="0">
                <a:latin typeface="Arial" pitchFamily="34" charset="0"/>
                <a:cs typeface="Arial" pitchFamily="34" charset="0"/>
              </a:rPr>
              <a:t>6 percent CPU time is available.</a:t>
            </a:r>
            <a:endParaRPr lang="en-IN" sz="2800" dirty="0">
              <a:latin typeface="Arial" pitchFamily="34" charset="0"/>
              <a:cs typeface="Arial" pitchFamily="34" charset="0"/>
            </a:endParaRPr>
          </a:p>
        </p:txBody>
      </p:sp>
      <p:pic>
        <p:nvPicPr>
          <p:cNvPr id="6" name="Picture 5"/>
          <p:cNvPicPr>
            <a:picLocks noChangeAspect="1" noChangeArrowheads="1"/>
          </p:cNvPicPr>
          <p:nvPr/>
        </p:nvPicPr>
        <p:blipFill>
          <a:blip r:embed="rId3" cstate="print"/>
          <a:srcRect l="662" t="40077" r="664" b="40047"/>
          <a:stretch>
            <a:fillRect/>
          </a:stretch>
        </p:blipFill>
        <p:spPr bwMode="auto">
          <a:xfrm>
            <a:off x="611560" y="5445224"/>
            <a:ext cx="7331075" cy="1108075"/>
          </a:xfrm>
          <a:prstGeom prst="rect">
            <a:avLst/>
          </a:prstGeom>
          <a:noFill/>
          <a:ln w="38100" cmpd="dbl">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224136"/>
          </a:xfrm>
        </p:spPr>
        <p:txBody>
          <a:bodyPr>
            <a:normAutofit fontScale="90000"/>
          </a:bodyPr>
          <a:lstStyle/>
          <a:p>
            <a:r>
              <a:rPr lang="en-US" altLang="en-US" dirty="0" smtClean="0">
                <a:solidFill>
                  <a:srgbClr val="C00000"/>
                </a:solidFill>
                <a:latin typeface="Arial" pitchFamily="34" charset="0"/>
                <a:cs typeface="Arial" pitchFamily="34" charset="0"/>
              </a:rPr>
              <a:t>Missing Deadlines with Rate Monotonic Scheduling</a:t>
            </a:r>
            <a:endParaRPr lang="en-IN" dirty="0"/>
          </a:p>
        </p:txBody>
      </p:sp>
      <p:sp>
        <p:nvSpPr>
          <p:cNvPr id="3" name="Content Placeholder 2"/>
          <p:cNvSpPr>
            <a:spLocks noGrp="1"/>
          </p:cNvSpPr>
          <p:nvPr>
            <p:ph idx="1"/>
          </p:nvPr>
        </p:nvSpPr>
        <p:spPr>
          <a:xfrm>
            <a:off x="179512" y="1412776"/>
            <a:ext cx="8784976" cy="4824536"/>
          </a:xfrm>
        </p:spPr>
        <p:txBody>
          <a:bodyPr>
            <a:normAutofit/>
          </a:bodyPr>
          <a:lstStyle/>
          <a:p>
            <a:pPr algn="just"/>
            <a:r>
              <a:rPr lang="en-IN" sz="2800" dirty="0" smtClean="0">
                <a:latin typeface="Arial" pitchFamily="34" charset="0"/>
                <a:cs typeface="Arial" pitchFamily="34" charset="0"/>
              </a:rPr>
              <a:t>Rate-monotonic scheduling is considered optimal in that if a set of processes cannot be scheduled by this algorithm, it cannot be scheduled by any other algorithm that assigns static priorities</a:t>
            </a:r>
          </a:p>
          <a:p>
            <a:pPr algn="just"/>
            <a:r>
              <a:rPr lang="en-IN" sz="2800" dirty="0" smtClean="0">
                <a:latin typeface="Arial" pitchFamily="34" charset="0"/>
                <a:cs typeface="Arial" pitchFamily="34" charset="0"/>
              </a:rPr>
              <a:t>Limitation: CPU utilization is bounded, and it may not always be possible to fully maximize CPU resources.</a:t>
            </a:r>
          </a:p>
          <a:p>
            <a:pPr algn="just"/>
            <a:r>
              <a:rPr lang="en-IN" sz="2800" dirty="0" smtClean="0">
                <a:latin typeface="Arial" pitchFamily="34" charset="0"/>
                <a:cs typeface="Arial" pitchFamily="34" charset="0"/>
              </a:rPr>
              <a:t>The worst-case CPU utilization for scheduling </a:t>
            </a:r>
            <a:r>
              <a:rPr lang="en-IN" sz="2800" i="1" dirty="0" smtClean="0">
                <a:latin typeface="Arial" pitchFamily="34" charset="0"/>
                <a:cs typeface="Arial" pitchFamily="34" charset="0"/>
              </a:rPr>
              <a:t>N </a:t>
            </a:r>
            <a:r>
              <a:rPr lang="en-IN" sz="2800" dirty="0" smtClean="0">
                <a:latin typeface="Arial" pitchFamily="34" charset="0"/>
                <a:cs typeface="Arial" pitchFamily="34" charset="0"/>
              </a:rPr>
              <a:t>processes is</a:t>
            </a:r>
            <a:r>
              <a:rPr lang="en-IN" sz="2800" i="1" dirty="0" smtClean="0">
                <a:latin typeface="Arial" pitchFamily="34" charset="0"/>
                <a:cs typeface="Arial" pitchFamily="34" charset="0"/>
              </a:rPr>
              <a:t> N(2</a:t>
            </a:r>
            <a:r>
              <a:rPr lang="en-IN" sz="2800" i="1" baseline="30000" dirty="0" smtClean="0">
                <a:latin typeface="Arial" pitchFamily="34" charset="0"/>
                <a:cs typeface="Arial" pitchFamily="34" charset="0"/>
              </a:rPr>
              <a:t>1/N</a:t>
            </a:r>
            <a:r>
              <a:rPr lang="en-IN" sz="2800" i="1" dirty="0" smtClean="0">
                <a:latin typeface="Arial" pitchFamily="34" charset="0"/>
                <a:cs typeface="Arial" pitchFamily="34" charset="0"/>
              </a:rPr>
              <a:t> − 1).</a:t>
            </a:r>
          </a:p>
          <a:p>
            <a:pPr algn="just"/>
            <a:endParaRPr lang="en-IN" sz="2800" dirty="0">
              <a:latin typeface="Arial" pitchFamily="34" charset="0"/>
              <a:cs typeface="Arial"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79512" y="116632"/>
            <a:ext cx="8784976" cy="1224136"/>
          </a:xfrm>
        </p:spPr>
        <p:txBody>
          <a:bodyPr>
            <a:noAutofit/>
          </a:bodyPr>
          <a:lstStyle/>
          <a:p>
            <a:pPr eaLnBrk="1" hangingPunct="1"/>
            <a:r>
              <a:rPr lang="en-US" altLang="en-US" sz="4000" dirty="0" smtClean="0">
                <a:solidFill>
                  <a:srgbClr val="C00000"/>
                </a:solidFill>
                <a:latin typeface="Arial" pitchFamily="34" charset="0"/>
                <a:cs typeface="Arial" pitchFamily="34" charset="0"/>
              </a:rPr>
              <a:t>Earliest Deadline First Scheduling (EDF)</a:t>
            </a:r>
          </a:p>
        </p:txBody>
      </p:sp>
      <p:sp>
        <p:nvSpPr>
          <p:cNvPr id="46083" name="Rectangle 3"/>
          <p:cNvSpPr>
            <a:spLocks noGrp="1" noChangeArrowheads="1"/>
          </p:cNvSpPr>
          <p:nvPr>
            <p:ph type="body" idx="1"/>
          </p:nvPr>
        </p:nvSpPr>
        <p:spPr>
          <a:xfrm>
            <a:off x="179512" y="1257300"/>
            <a:ext cx="8784976" cy="5412060"/>
          </a:xfrm>
        </p:spPr>
        <p:txBody>
          <a:bodyPr>
            <a:normAutofit/>
          </a:bodyPr>
          <a:lstStyle/>
          <a:p>
            <a:pPr marL="361950" indent="-361950" algn="just"/>
            <a:r>
              <a:rPr lang="en-US" altLang="en-US" sz="2800" dirty="0" smtClean="0">
                <a:latin typeface="Arial" pitchFamily="34" charset="0"/>
                <a:cs typeface="Arial" pitchFamily="34" charset="0"/>
              </a:rPr>
              <a:t>Priorities are assigned according to deadlines:</a:t>
            </a:r>
          </a:p>
          <a:p>
            <a:pPr marL="762000" lvl="1" indent="-361950" algn="just"/>
            <a:r>
              <a:rPr lang="en-US" altLang="en-US" sz="2400" dirty="0" smtClean="0">
                <a:latin typeface="Arial" pitchFamily="34" charset="0"/>
                <a:cs typeface="Arial" pitchFamily="34" charset="0"/>
              </a:rPr>
              <a:t>the earlier the deadline, the higher the priority</a:t>
            </a:r>
          </a:p>
          <a:p>
            <a:pPr marL="762000" lvl="1" indent="-361950" algn="just"/>
            <a:r>
              <a:rPr lang="en-US" altLang="en-US" sz="2400" dirty="0" smtClean="0">
                <a:latin typeface="Arial" pitchFamily="34" charset="0"/>
                <a:cs typeface="Arial" pitchFamily="34" charset="0"/>
              </a:rPr>
              <a:t>the later the deadline, the lower the priority</a:t>
            </a:r>
          </a:p>
          <a:p>
            <a:pPr algn="just"/>
            <a:r>
              <a:rPr lang="en-IN" altLang="en-US" sz="2800" dirty="0" smtClean="0">
                <a:latin typeface="Arial" pitchFamily="34" charset="0"/>
                <a:cs typeface="Arial" pitchFamily="34" charset="0"/>
              </a:rPr>
              <a:t>Under the EDF policy, when a process becomes </a:t>
            </a:r>
            <a:r>
              <a:rPr lang="en-IN" altLang="en-US" sz="2800" dirty="0" err="1" smtClean="0">
                <a:latin typeface="Arial" pitchFamily="34" charset="0"/>
                <a:cs typeface="Arial" pitchFamily="34" charset="0"/>
              </a:rPr>
              <a:t>runnable</a:t>
            </a:r>
            <a:r>
              <a:rPr lang="en-IN" altLang="en-US" sz="2800" dirty="0" smtClean="0">
                <a:latin typeface="Arial" pitchFamily="34" charset="0"/>
                <a:cs typeface="Arial" pitchFamily="34" charset="0"/>
              </a:rPr>
              <a:t>, it must announce its deadline requirements to the system. </a:t>
            </a:r>
          </a:p>
          <a:p>
            <a:pPr algn="just"/>
            <a:r>
              <a:rPr lang="en-IN" altLang="en-US" sz="2800" dirty="0" smtClean="0">
                <a:latin typeface="Arial" pitchFamily="34" charset="0"/>
                <a:cs typeface="Arial" pitchFamily="34" charset="0"/>
              </a:rPr>
              <a:t>Priorities may have to be adjusted to reflect the deadline of the newly </a:t>
            </a:r>
            <a:r>
              <a:rPr lang="en-IN" altLang="en-US" sz="2800" dirty="0" err="1" smtClean="0">
                <a:latin typeface="Arial" pitchFamily="34" charset="0"/>
                <a:cs typeface="Arial" pitchFamily="34" charset="0"/>
              </a:rPr>
              <a:t>runnable</a:t>
            </a:r>
            <a:r>
              <a:rPr lang="en-IN" altLang="en-US" sz="2800" dirty="0" smtClean="0">
                <a:latin typeface="Arial" pitchFamily="34" charset="0"/>
                <a:cs typeface="Arial" pitchFamily="34" charset="0"/>
              </a:rPr>
              <a:t> process.</a:t>
            </a:r>
            <a:endParaRPr lang="en-US" altLang="en-US" sz="2800" dirty="0" smtClean="0">
              <a:latin typeface="Arial" pitchFamily="34" charset="0"/>
              <a:cs typeface="Arial"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412776"/>
            <a:ext cx="8784976" cy="4713387"/>
          </a:xfrm>
        </p:spPr>
        <p:txBody>
          <a:bodyPr>
            <a:normAutofit/>
          </a:bodyPr>
          <a:lstStyle/>
          <a:p>
            <a:pPr algn="just"/>
            <a:r>
              <a:rPr lang="en-IN" sz="2800" dirty="0" smtClean="0">
                <a:latin typeface="Arial" pitchFamily="34" charset="0"/>
                <a:cs typeface="Arial" pitchFamily="34" charset="0"/>
              </a:rPr>
              <a:t>Process </a:t>
            </a:r>
            <a:r>
              <a:rPr lang="en-IN" sz="2800" i="1" dirty="0" smtClean="0">
                <a:latin typeface="Arial" pitchFamily="34" charset="0"/>
                <a:cs typeface="Arial" pitchFamily="34" charset="0"/>
              </a:rPr>
              <a:t>P1 has the earliest deadline, so its initial priority is higher </a:t>
            </a:r>
            <a:r>
              <a:rPr lang="en-IN" sz="2800" dirty="0" smtClean="0">
                <a:latin typeface="Arial" pitchFamily="34" charset="0"/>
                <a:cs typeface="Arial" pitchFamily="34" charset="0"/>
              </a:rPr>
              <a:t>than that of process </a:t>
            </a:r>
            <a:r>
              <a:rPr lang="en-IN" sz="2800" i="1" dirty="0" smtClean="0">
                <a:latin typeface="Arial" pitchFamily="34" charset="0"/>
                <a:cs typeface="Arial" pitchFamily="34" charset="0"/>
              </a:rPr>
              <a:t>P2. </a:t>
            </a:r>
          </a:p>
          <a:p>
            <a:pPr algn="just"/>
            <a:r>
              <a:rPr lang="en-IN" sz="2800" i="1" dirty="0" smtClean="0">
                <a:latin typeface="Arial" pitchFamily="34" charset="0"/>
                <a:cs typeface="Arial" pitchFamily="34" charset="0"/>
              </a:rPr>
              <a:t>Process P2 begins running at the end of the CPU burst </a:t>
            </a:r>
            <a:r>
              <a:rPr lang="en-IN" sz="2800" dirty="0" smtClean="0">
                <a:latin typeface="Arial" pitchFamily="34" charset="0"/>
                <a:cs typeface="Arial" pitchFamily="34" charset="0"/>
              </a:rPr>
              <a:t>for </a:t>
            </a:r>
            <a:r>
              <a:rPr lang="en-IN" sz="2800" i="1" dirty="0" smtClean="0">
                <a:latin typeface="Arial" pitchFamily="34" charset="0"/>
                <a:cs typeface="Arial" pitchFamily="34" charset="0"/>
              </a:rPr>
              <a:t>P1.</a:t>
            </a:r>
          </a:p>
          <a:p>
            <a:pPr lvl="1" algn="just"/>
            <a:r>
              <a:rPr lang="en-IN" sz="2400" dirty="0" smtClean="0">
                <a:latin typeface="Arial" pitchFamily="34" charset="0"/>
                <a:cs typeface="Arial" pitchFamily="34" charset="0"/>
              </a:rPr>
              <a:t>EDF scheduling allows process P2 to continue running. </a:t>
            </a:r>
          </a:p>
          <a:p>
            <a:pPr algn="just"/>
            <a:r>
              <a:rPr lang="en-IN" sz="2800" dirty="0" smtClean="0">
                <a:latin typeface="Arial" pitchFamily="34" charset="0"/>
                <a:cs typeface="Arial" pitchFamily="34" charset="0"/>
              </a:rPr>
              <a:t>P2 now has a higher priority than P1 because its next deadline (at time 80) is earlier than that of P1 (at time 100). </a:t>
            </a:r>
          </a:p>
          <a:p>
            <a:pPr algn="just"/>
            <a:r>
              <a:rPr lang="en-IN" sz="2800" dirty="0" smtClean="0">
                <a:latin typeface="Arial" pitchFamily="34" charset="0"/>
                <a:cs typeface="Arial" pitchFamily="34" charset="0"/>
              </a:rPr>
              <a:t>Thus, both P1 and P2 meet their first deadlines.</a:t>
            </a:r>
            <a:endParaRPr lang="en-IN" sz="2800" dirty="0">
              <a:latin typeface="Arial" pitchFamily="34" charset="0"/>
              <a:cs typeface="Arial" pitchFamily="34" charset="0"/>
            </a:endParaRPr>
          </a:p>
        </p:txBody>
      </p:sp>
      <p:sp>
        <p:nvSpPr>
          <p:cNvPr id="4" name="Rectangle 2"/>
          <p:cNvSpPr>
            <a:spLocks noGrp="1" noChangeArrowheads="1"/>
          </p:cNvSpPr>
          <p:nvPr>
            <p:ph type="title"/>
          </p:nvPr>
        </p:nvSpPr>
        <p:spPr>
          <a:xfrm>
            <a:off x="179512" y="116632"/>
            <a:ext cx="8784976" cy="1224136"/>
          </a:xfrm>
        </p:spPr>
        <p:txBody>
          <a:bodyPr>
            <a:noAutofit/>
          </a:bodyPr>
          <a:lstStyle/>
          <a:p>
            <a:pPr eaLnBrk="1" hangingPunct="1"/>
            <a:r>
              <a:rPr lang="en-US" altLang="en-US" sz="4000" dirty="0" smtClean="0">
                <a:solidFill>
                  <a:srgbClr val="C00000"/>
                </a:solidFill>
                <a:latin typeface="Arial" pitchFamily="34" charset="0"/>
                <a:cs typeface="Arial" pitchFamily="34" charset="0"/>
              </a:rPr>
              <a:t>Earliest Deadline First Scheduling (EDF)</a:t>
            </a:r>
          </a:p>
        </p:txBody>
      </p:sp>
      <p:pic>
        <p:nvPicPr>
          <p:cNvPr id="5" name="Picture 4"/>
          <p:cNvPicPr>
            <a:picLocks noChangeAspect="1" noChangeArrowheads="1"/>
          </p:cNvPicPr>
          <p:nvPr/>
        </p:nvPicPr>
        <p:blipFill>
          <a:blip r:embed="rId2" cstate="print"/>
          <a:srcRect l="711" t="40184" r="711" b="39867"/>
          <a:stretch>
            <a:fillRect/>
          </a:stretch>
        </p:blipFill>
        <p:spPr bwMode="auto">
          <a:xfrm>
            <a:off x="1187624" y="5589240"/>
            <a:ext cx="6772275" cy="1028700"/>
          </a:xfrm>
          <a:prstGeom prst="rect">
            <a:avLst/>
          </a:prstGeom>
          <a:noFill/>
          <a:ln w="38100" cmpd="dbl">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440160"/>
          </a:xfrm>
        </p:spPr>
        <p:txBody>
          <a:bodyPr>
            <a:normAutofit/>
          </a:bodyPr>
          <a:lstStyle/>
          <a:p>
            <a:r>
              <a:rPr lang="en-US" altLang="en-US" sz="4000" dirty="0" smtClean="0">
                <a:solidFill>
                  <a:srgbClr val="C00000"/>
                </a:solidFill>
                <a:latin typeface="Arial" pitchFamily="34" charset="0"/>
                <a:cs typeface="Arial" pitchFamily="34" charset="0"/>
              </a:rPr>
              <a:t>First- Come, First-Served (FCFS) Scheduling</a:t>
            </a:r>
            <a:endParaRPr lang="en-IN" sz="4000" dirty="0"/>
          </a:p>
        </p:txBody>
      </p:sp>
      <p:sp>
        <p:nvSpPr>
          <p:cNvPr id="3" name="Content Placeholder 2"/>
          <p:cNvSpPr>
            <a:spLocks noGrp="1"/>
          </p:cNvSpPr>
          <p:nvPr>
            <p:ph idx="1"/>
          </p:nvPr>
        </p:nvSpPr>
        <p:spPr>
          <a:xfrm>
            <a:off x="251520" y="1600200"/>
            <a:ext cx="8712968" cy="5069160"/>
          </a:xfrm>
        </p:spPr>
        <p:txBody>
          <a:bodyPr>
            <a:normAutofit fontScale="85000" lnSpcReduction="10000"/>
          </a:bodyPr>
          <a:lstStyle/>
          <a:p>
            <a:pPr>
              <a:lnSpc>
                <a:spcPct val="90000"/>
              </a:lnSpc>
              <a:buFont typeface="Monotype Sorts" pitchFamily="-84" charset="2"/>
              <a:buNone/>
              <a:tabLst>
                <a:tab pos="3028950" algn="ctr"/>
                <a:tab pos="4633913" algn="ctr"/>
              </a:tabLst>
            </a:pPr>
            <a:r>
              <a:rPr lang="en-US" altLang="en-US" dirty="0" smtClean="0"/>
              <a:t>		</a:t>
            </a:r>
            <a:r>
              <a:rPr lang="en-US" altLang="en-US" u="sng" dirty="0" smtClean="0"/>
              <a:t>Process</a:t>
            </a:r>
            <a:r>
              <a:rPr lang="en-US" altLang="en-US" dirty="0" smtClean="0"/>
              <a:t>	</a:t>
            </a:r>
            <a:r>
              <a:rPr lang="en-US" altLang="en-US" u="sng" dirty="0" smtClean="0"/>
              <a:t>Burst Time	</a:t>
            </a:r>
          </a:p>
          <a:p>
            <a:pPr>
              <a:lnSpc>
                <a:spcPct val="90000"/>
              </a:lnSpc>
              <a:buFont typeface="Monotype Sorts" pitchFamily="-84" charset="2"/>
              <a:buNone/>
              <a:tabLst>
                <a:tab pos="3028950" algn="ctr"/>
                <a:tab pos="4633913" algn="ctr"/>
              </a:tabLst>
            </a:pPr>
            <a:r>
              <a:rPr lang="en-US" altLang="en-US" dirty="0" smtClean="0"/>
              <a:t>		 </a:t>
            </a:r>
            <a:r>
              <a:rPr lang="en-US" altLang="en-US" i="1" dirty="0" smtClean="0"/>
              <a:t>P</a:t>
            </a:r>
            <a:r>
              <a:rPr lang="en-US" altLang="en-US" i="1" baseline="-25000" dirty="0" smtClean="0"/>
              <a:t>1</a:t>
            </a:r>
            <a:r>
              <a:rPr lang="en-US" altLang="en-US" dirty="0" smtClean="0"/>
              <a:t>	24</a:t>
            </a:r>
          </a:p>
          <a:p>
            <a:pPr>
              <a:lnSpc>
                <a:spcPct val="90000"/>
              </a:lnSpc>
              <a:buFont typeface="Monotype Sorts" pitchFamily="-84" charset="2"/>
              <a:buNone/>
              <a:tabLst>
                <a:tab pos="3028950" algn="ctr"/>
                <a:tab pos="4633913" algn="ctr"/>
              </a:tabLst>
            </a:pPr>
            <a:r>
              <a:rPr lang="en-US" altLang="en-US" dirty="0" smtClean="0"/>
              <a:t>		 </a:t>
            </a:r>
            <a:r>
              <a:rPr lang="en-US" altLang="en-US" i="1" dirty="0" smtClean="0"/>
              <a:t>P</a:t>
            </a:r>
            <a:r>
              <a:rPr lang="en-US" altLang="en-US" i="1" baseline="-25000" dirty="0" smtClean="0"/>
              <a:t>2</a:t>
            </a:r>
            <a:r>
              <a:rPr lang="en-US" altLang="en-US" dirty="0" smtClean="0"/>
              <a:t> 	3</a:t>
            </a:r>
          </a:p>
          <a:p>
            <a:pPr>
              <a:lnSpc>
                <a:spcPct val="90000"/>
              </a:lnSpc>
              <a:buFont typeface="Monotype Sorts" pitchFamily="-84" charset="2"/>
              <a:buNone/>
              <a:tabLst>
                <a:tab pos="3028950" algn="ctr"/>
                <a:tab pos="4633913" algn="ctr"/>
              </a:tabLst>
            </a:pPr>
            <a:r>
              <a:rPr lang="en-US" altLang="en-US" dirty="0" smtClean="0"/>
              <a:t>		 </a:t>
            </a:r>
            <a:r>
              <a:rPr lang="en-US" altLang="en-US" i="1" dirty="0" smtClean="0"/>
              <a:t>P</a:t>
            </a:r>
            <a:r>
              <a:rPr lang="en-US" altLang="en-US" i="1" baseline="-25000" dirty="0" smtClean="0"/>
              <a:t>3	 </a:t>
            </a:r>
            <a:r>
              <a:rPr lang="en-US" altLang="en-US" dirty="0" smtClean="0"/>
              <a:t>3</a:t>
            </a:r>
            <a:r>
              <a:rPr lang="en-US" altLang="en-US" i="1" baseline="-25000" dirty="0" smtClean="0"/>
              <a:t> </a:t>
            </a:r>
          </a:p>
          <a:p>
            <a:pPr>
              <a:lnSpc>
                <a:spcPct val="90000"/>
              </a:lnSpc>
              <a:tabLst>
                <a:tab pos="3028950" algn="ctr"/>
                <a:tab pos="4633913" algn="ctr"/>
              </a:tabLst>
            </a:pPr>
            <a:r>
              <a:rPr lang="en-US" altLang="en-US" dirty="0" smtClean="0"/>
              <a:t>Suppose that the processes arrive in the order: </a:t>
            </a:r>
            <a:r>
              <a:rPr lang="en-US" altLang="en-US" i="1" dirty="0" smtClean="0"/>
              <a:t>P</a:t>
            </a:r>
            <a:r>
              <a:rPr lang="en-US" altLang="en-US" i="1" baseline="-25000" dirty="0" smtClean="0"/>
              <a:t>1</a:t>
            </a:r>
            <a:r>
              <a:rPr lang="en-US" altLang="en-US" dirty="0" smtClean="0"/>
              <a:t> , </a:t>
            </a:r>
            <a:r>
              <a:rPr lang="en-US" altLang="en-US" i="1" dirty="0" smtClean="0"/>
              <a:t>P</a:t>
            </a:r>
            <a:r>
              <a:rPr lang="en-US" altLang="en-US" i="1" baseline="-25000" dirty="0" smtClean="0"/>
              <a:t>2</a:t>
            </a:r>
            <a:r>
              <a:rPr lang="en-US" altLang="en-US" dirty="0" smtClean="0"/>
              <a:t> , </a:t>
            </a:r>
            <a:r>
              <a:rPr lang="en-US" altLang="en-US" i="1" dirty="0" smtClean="0"/>
              <a:t>P</a:t>
            </a:r>
            <a:r>
              <a:rPr lang="en-US" altLang="en-US" i="1" baseline="-25000" dirty="0" smtClean="0"/>
              <a:t>3  </a:t>
            </a:r>
            <a:br>
              <a:rPr lang="en-US" altLang="en-US" i="1" baseline="-25000" dirty="0" smtClean="0"/>
            </a:br>
            <a:endParaRPr lang="en-US" altLang="en-US" i="1" baseline="-25000" dirty="0" smtClean="0"/>
          </a:p>
          <a:p>
            <a:pPr>
              <a:lnSpc>
                <a:spcPct val="90000"/>
              </a:lnSpc>
              <a:tabLst>
                <a:tab pos="3028950" algn="ctr"/>
                <a:tab pos="4633913" algn="ctr"/>
              </a:tabLst>
            </a:pPr>
            <a:r>
              <a:rPr lang="en-US" altLang="en-US" dirty="0" smtClean="0"/>
              <a:t>The Gantt Chart for the schedule is:</a:t>
            </a:r>
            <a:br>
              <a:rPr lang="en-US" altLang="en-US" dirty="0" smtClean="0"/>
            </a:br>
            <a:r>
              <a:rPr lang="en-US" altLang="en-US" sz="1600" dirty="0" smtClean="0"/>
              <a:t/>
            </a:r>
            <a:br>
              <a:rPr lang="en-US" altLang="en-US" sz="1600" dirty="0" smtClean="0"/>
            </a:br>
            <a:r>
              <a:rPr lang="en-US" altLang="en-US" sz="1600" dirty="0" smtClean="0"/>
              <a:t/>
            </a:r>
            <a:br>
              <a:rPr lang="en-US" altLang="en-US" sz="1600" dirty="0" smtClean="0"/>
            </a:br>
            <a:r>
              <a:rPr lang="en-US" altLang="en-US" sz="1600" dirty="0" smtClean="0"/>
              <a:t/>
            </a:r>
            <a:br>
              <a:rPr lang="en-US" altLang="en-US" sz="1600" dirty="0" smtClean="0"/>
            </a:br>
            <a:r>
              <a:rPr lang="en-US" altLang="en-US" sz="1600" dirty="0" smtClean="0"/>
              <a:t/>
            </a:r>
            <a:br>
              <a:rPr lang="en-US" altLang="en-US" sz="1600" dirty="0" smtClean="0"/>
            </a:br>
            <a:endParaRPr lang="en-US" altLang="en-US" sz="1600" dirty="0" smtClean="0"/>
          </a:p>
          <a:p>
            <a:pPr>
              <a:lnSpc>
                <a:spcPct val="90000"/>
              </a:lnSpc>
              <a:buFont typeface="Monotype Sorts" pitchFamily="-84" charset="2"/>
              <a:buNone/>
              <a:tabLst>
                <a:tab pos="3028950" algn="ctr"/>
                <a:tab pos="4633913" algn="ctr"/>
              </a:tabLst>
            </a:pPr>
            <a:endParaRPr lang="en-US" altLang="en-US" sz="1600" dirty="0" smtClean="0"/>
          </a:p>
          <a:p>
            <a:pPr>
              <a:lnSpc>
                <a:spcPct val="90000"/>
              </a:lnSpc>
              <a:tabLst>
                <a:tab pos="3028950" algn="ctr"/>
                <a:tab pos="4633913" algn="ctr"/>
              </a:tabLst>
            </a:pPr>
            <a:endParaRPr lang="en-US" altLang="en-US" dirty="0" smtClean="0"/>
          </a:p>
          <a:p>
            <a:pPr>
              <a:lnSpc>
                <a:spcPct val="90000"/>
              </a:lnSpc>
              <a:tabLst>
                <a:tab pos="3028950" algn="ctr"/>
                <a:tab pos="4633913" algn="ctr"/>
              </a:tabLst>
            </a:pPr>
            <a:r>
              <a:rPr lang="en-US" altLang="en-US" dirty="0" smtClean="0"/>
              <a:t>Waiting time for </a:t>
            </a:r>
            <a:r>
              <a:rPr lang="en-US" altLang="en-US" i="1" dirty="0" smtClean="0"/>
              <a:t>P</a:t>
            </a:r>
            <a:r>
              <a:rPr lang="en-US" altLang="en-US" i="1" baseline="-25000" dirty="0" smtClean="0"/>
              <a:t>1</a:t>
            </a:r>
            <a:r>
              <a:rPr lang="en-US" altLang="en-US" dirty="0" smtClean="0"/>
              <a:t>  = 0; </a:t>
            </a:r>
            <a:r>
              <a:rPr lang="en-US" altLang="en-US" i="1" dirty="0" smtClean="0"/>
              <a:t>P</a:t>
            </a:r>
            <a:r>
              <a:rPr lang="en-US" altLang="en-US" i="1" baseline="-25000" dirty="0" smtClean="0"/>
              <a:t>2</a:t>
            </a:r>
            <a:r>
              <a:rPr lang="en-US" altLang="en-US" dirty="0" smtClean="0"/>
              <a:t>  = 24; </a:t>
            </a:r>
            <a:r>
              <a:rPr lang="en-US" altLang="en-US" i="1" dirty="0" smtClean="0"/>
              <a:t>P</a:t>
            </a:r>
            <a:r>
              <a:rPr lang="en-US" altLang="en-US" i="1" baseline="-25000" dirty="0" smtClean="0"/>
              <a:t>3 </a:t>
            </a:r>
            <a:r>
              <a:rPr lang="en-US" altLang="en-US" dirty="0" smtClean="0"/>
              <a:t>= 27</a:t>
            </a:r>
          </a:p>
          <a:p>
            <a:pPr>
              <a:lnSpc>
                <a:spcPct val="90000"/>
              </a:lnSpc>
              <a:tabLst>
                <a:tab pos="3028950" algn="ctr"/>
                <a:tab pos="4633913" algn="ctr"/>
              </a:tabLst>
            </a:pPr>
            <a:r>
              <a:rPr lang="en-US" altLang="en-US" dirty="0" smtClean="0"/>
              <a:t>Average waiting time:  (0 + 24 + 27)/3 = 17</a:t>
            </a:r>
            <a:endParaRPr lang="en-IN" dirty="0"/>
          </a:p>
        </p:txBody>
      </p:sp>
      <p:pic>
        <p:nvPicPr>
          <p:cNvPr id="4" name="Picture 1"/>
          <p:cNvPicPr>
            <a:picLocks noChangeAspect="1"/>
          </p:cNvPicPr>
          <p:nvPr/>
        </p:nvPicPr>
        <p:blipFill>
          <a:blip r:embed="rId2" cstate="print"/>
          <a:srcRect/>
          <a:stretch>
            <a:fillRect/>
          </a:stretch>
        </p:blipFill>
        <p:spPr bwMode="auto">
          <a:xfrm>
            <a:off x="1115616" y="4365104"/>
            <a:ext cx="6954838" cy="801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27584" y="188640"/>
            <a:ext cx="7751762" cy="851123"/>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Proportional Share Scheduling</a:t>
            </a:r>
          </a:p>
        </p:txBody>
      </p:sp>
      <p:sp>
        <p:nvSpPr>
          <p:cNvPr id="47107" name="Rectangle 3"/>
          <p:cNvSpPr>
            <a:spLocks noGrp="1" noChangeArrowheads="1"/>
          </p:cNvSpPr>
          <p:nvPr>
            <p:ph type="body" idx="1"/>
          </p:nvPr>
        </p:nvSpPr>
        <p:spPr>
          <a:xfrm>
            <a:off x="179512" y="980728"/>
            <a:ext cx="8712968" cy="5760639"/>
          </a:xfrm>
        </p:spPr>
        <p:txBody>
          <a:bodyPr>
            <a:normAutofit/>
          </a:bodyPr>
          <a:lstStyle/>
          <a:p>
            <a:pPr algn="just"/>
            <a:r>
              <a:rPr lang="en-US" altLang="en-US" sz="2800" i="1" dirty="0" smtClean="0">
                <a:latin typeface="Arial" pitchFamily="34" charset="0"/>
                <a:cs typeface="Arial" pitchFamily="34" charset="0"/>
              </a:rPr>
              <a:t>T</a:t>
            </a:r>
            <a:r>
              <a:rPr lang="en-US" altLang="en-US" sz="2800" dirty="0" smtClean="0">
                <a:latin typeface="Arial" pitchFamily="34" charset="0"/>
                <a:cs typeface="Arial" pitchFamily="34" charset="0"/>
              </a:rPr>
              <a:t> shares are allocated among all processes in the system</a:t>
            </a:r>
          </a:p>
          <a:p>
            <a:pPr algn="just"/>
            <a:r>
              <a:rPr lang="en-US" altLang="en-US" sz="2800" dirty="0" smtClean="0">
                <a:latin typeface="Arial" pitchFamily="34" charset="0"/>
                <a:cs typeface="Arial" pitchFamily="34" charset="0"/>
              </a:rPr>
              <a:t>An application receives </a:t>
            </a:r>
            <a:r>
              <a:rPr lang="en-US" altLang="en-US" sz="2800" i="1" dirty="0" smtClean="0">
                <a:latin typeface="Arial" pitchFamily="34" charset="0"/>
                <a:cs typeface="Arial" pitchFamily="34" charset="0"/>
              </a:rPr>
              <a:t>N</a:t>
            </a:r>
            <a:r>
              <a:rPr lang="en-US" altLang="en-US" sz="2800" dirty="0" smtClean="0">
                <a:latin typeface="Arial" pitchFamily="34" charset="0"/>
                <a:cs typeface="Arial" pitchFamily="34" charset="0"/>
              </a:rPr>
              <a:t> shares where </a:t>
            </a:r>
            <a:r>
              <a:rPr lang="en-US" altLang="en-US" sz="2800" i="1" dirty="0" smtClean="0">
                <a:latin typeface="Arial" pitchFamily="34" charset="0"/>
                <a:cs typeface="Arial" pitchFamily="34" charset="0"/>
              </a:rPr>
              <a:t>N &lt; T</a:t>
            </a:r>
            <a:endParaRPr lang="en-US" altLang="en-US" sz="2800" dirty="0" smtClean="0">
              <a:latin typeface="Arial" pitchFamily="34" charset="0"/>
              <a:cs typeface="Arial" pitchFamily="34" charset="0"/>
            </a:endParaRPr>
          </a:p>
          <a:p>
            <a:pPr algn="just"/>
            <a:r>
              <a:rPr lang="en-US" altLang="en-US" sz="2800" dirty="0" smtClean="0">
                <a:latin typeface="Arial" pitchFamily="34" charset="0"/>
                <a:cs typeface="Arial" pitchFamily="34" charset="0"/>
              </a:rPr>
              <a:t>This ensures each application will receive </a:t>
            </a:r>
            <a:r>
              <a:rPr lang="en-US" altLang="en-US" sz="2800" b="1" i="1" dirty="0" smtClean="0">
                <a:latin typeface="Arial" pitchFamily="34" charset="0"/>
                <a:cs typeface="Arial" pitchFamily="34" charset="0"/>
              </a:rPr>
              <a:t>N</a:t>
            </a:r>
            <a:r>
              <a:rPr lang="en-US" altLang="en-US" sz="2800" i="1" dirty="0" smtClean="0">
                <a:latin typeface="Arial" pitchFamily="34" charset="0"/>
                <a:cs typeface="Arial" pitchFamily="34" charset="0"/>
              </a:rPr>
              <a:t> / T</a:t>
            </a:r>
            <a:r>
              <a:rPr lang="en-US" altLang="en-US" sz="2800" dirty="0" smtClean="0">
                <a:latin typeface="Arial" pitchFamily="34" charset="0"/>
                <a:cs typeface="Arial" pitchFamily="34" charset="0"/>
              </a:rPr>
              <a:t> of the total processor time</a:t>
            </a:r>
          </a:p>
          <a:p>
            <a:pPr algn="just"/>
            <a:r>
              <a:rPr lang="en-IN" altLang="en-US" sz="2800" dirty="0" smtClean="0">
                <a:latin typeface="Arial" pitchFamily="34" charset="0"/>
                <a:cs typeface="Arial" pitchFamily="34" charset="0"/>
              </a:rPr>
              <a:t>As an example, assume that a total of T = 100 shares is to be divided among three processes, A, B, and C. A is assigned 50 shares, B is assigned 15 shares, and C is assigned 20 shares. </a:t>
            </a:r>
          </a:p>
          <a:p>
            <a:pPr algn="just"/>
            <a:r>
              <a:rPr lang="en-IN" altLang="en-US" sz="2800" dirty="0" smtClean="0">
                <a:latin typeface="Arial" pitchFamily="34" charset="0"/>
                <a:cs typeface="Arial" pitchFamily="34" charset="0"/>
              </a:rPr>
              <a:t>This scheme ensures that A will have 50 percent of total processor time, B will have 15 percent, and C will have 20 percent.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340768"/>
            <a:ext cx="8712968" cy="4785395"/>
          </a:xfrm>
        </p:spPr>
        <p:txBody>
          <a:bodyPr/>
          <a:lstStyle/>
          <a:p>
            <a:pPr algn="just"/>
            <a:r>
              <a:rPr lang="en-IN" altLang="en-US" dirty="0" smtClean="0">
                <a:latin typeface="Arial" pitchFamily="34" charset="0"/>
                <a:cs typeface="Arial" pitchFamily="34" charset="0"/>
              </a:rPr>
              <a:t>Proportional share schedulers must work in conjunction with </a:t>
            </a:r>
            <a:r>
              <a:rPr lang="en-IN" altLang="en-US" dirty="0" smtClean="0">
                <a:solidFill>
                  <a:srgbClr val="0000FF"/>
                </a:solidFill>
                <a:latin typeface="Arial" pitchFamily="34" charset="0"/>
                <a:cs typeface="Arial" pitchFamily="34" charset="0"/>
              </a:rPr>
              <a:t>an admission-control policy</a:t>
            </a:r>
            <a:r>
              <a:rPr lang="en-IN" altLang="en-US" dirty="0" smtClean="0">
                <a:latin typeface="Arial" pitchFamily="34" charset="0"/>
                <a:cs typeface="Arial" pitchFamily="34" charset="0"/>
              </a:rPr>
              <a:t> to guarantee that an application receives its allocated shares of time. </a:t>
            </a:r>
          </a:p>
          <a:p>
            <a:pPr algn="just"/>
            <a:r>
              <a:rPr lang="en-IN" altLang="en-US" dirty="0" smtClean="0">
                <a:latin typeface="Arial" pitchFamily="34" charset="0"/>
                <a:cs typeface="Arial" pitchFamily="34" charset="0"/>
              </a:rPr>
              <a:t>An admission-control policy will admit a client requesting a particular number of shares only if sufficient shares are available</a:t>
            </a:r>
            <a:r>
              <a:rPr lang="en-IN" altLang="en-US" dirty="0" smtClean="0"/>
              <a:t>.</a:t>
            </a:r>
            <a:endParaRPr lang="en-IN" altLang="en-US" dirty="0" smtClean="0">
              <a:latin typeface="Arial" pitchFamily="34" charset="0"/>
              <a:cs typeface="Arial" pitchFamily="34" charset="0"/>
            </a:endParaRPr>
          </a:p>
        </p:txBody>
      </p:sp>
      <p:sp>
        <p:nvSpPr>
          <p:cNvPr id="4" name="Rectangle 2"/>
          <p:cNvSpPr>
            <a:spLocks noGrp="1" noChangeArrowheads="1"/>
          </p:cNvSpPr>
          <p:nvPr>
            <p:ph type="title"/>
          </p:nvPr>
        </p:nvSpPr>
        <p:spPr>
          <a:xfrm>
            <a:off x="457200" y="116632"/>
            <a:ext cx="8229600" cy="1152128"/>
          </a:xfrm>
        </p:spPr>
        <p:txBody>
          <a:bodyPr>
            <a:normAutofit/>
          </a:bodyPr>
          <a:lstStyle/>
          <a:p>
            <a:pPr eaLnBrk="1" hangingPunct="1"/>
            <a:r>
              <a:rPr lang="en-US" altLang="en-US" sz="4000" dirty="0" smtClean="0">
                <a:solidFill>
                  <a:srgbClr val="C00000"/>
                </a:solidFill>
                <a:latin typeface="Arial" pitchFamily="34" charset="0"/>
                <a:cs typeface="Arial" pitchFamily="34" charset="0"/>
              </a:rPr>
              <a:t>Proportional Share Scheduling</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7544" y="116632"/>
            <a:ext cx="8229600" cy="1008112"/>
          </a:xfrm>
        </p:spPr>
        <p:txBody>
          <a:bodyPr>
            <a:normAutofit/>
          </a:bodyPr>
          <a:lstStyle/>
          <a:p>
            <a:pPr eaLnBrk="1" hangingPunct="1"/>
            <a:r>
              <a:rPr lang="en-US" altLang="en-US" sz="4000" dirty="0" smtClean="0">
                <a:solidFill>
                  <a:srgbClr val="C00000"/>
                </a:solidFill>
                <a:latin typeface="Arial" pitchFamily="34" charset="0"/>
                <a:cs typeface="Arial" pitchFamily="34" charset="0"/>
              </a:rPr>
              <a:t>POSIX Real-Time Scheduling</a:t>
            </a:r>
          </a:p>
        </p:txBody>
      </p:sp>
      <p:sp>
        <p:nvSpPr>
          <p:cNvPr id="56323" name="Rectangle 3"/>
          <p:cNvSpPr>
            <a:spLocks noGrp="1" noChangeArrowheads="1"/>
          </p:cNvSpPr>
          <p:nvPr>
            <p:ph type="body" idx="1"/>
          </p:nvPr>
        </p:nvSpPr>
        <p:spPr>
          <a:xfrm>
            <a:off x="179512" y="1124744"/>
            <a:ext cx="8640960" cy="5472608"/>
          </a:xfrm>
        </p:spPr>
        <p:txBody>
          <a:bodyPr>
            <a:normAutofit fontScale="85000" lnSpcReduction="20000"/>
          </a:bodyPr>
          <a:lstStyle/>
          <a:p>
            <a:pPr marL="346058" indent="-346058" algn="just">
              <a:defRPr/>
            </a:pPr>
            <a:r>
              <a:rPr lang="en-US" dirty="0">
                <a:latin typeface="Arial" pitchFamily="34" charset="0"/>
                <a:ea typeface="ＭＳ Ｐゴシック" charset="-128"/>
                <a:cs typeface="Arial" pitchFamily="34" charset="0"/>
              </a:rPr>
              <a:t>The </a:t>
            </a:r>
            <a:r>
              <a:rPr lang="en-US" dirty="0" smtClean="0">
                <a:latin typeface="Arial" pitchFamily="34" charset="0"/>
                <a:ea typeface="ＭＳ Ｐゴシック" charset="-128"/>
                <a:cs typeface="Arial" pitchFamily="34" charset="0"/>
              </a:rPr>
              <a:t>POSIX.1b standard</a:t>
            </a:r>
            <a:endParaRPr lang="en-US" dirty="0">
              <a:latin typeface="Arial" pitchFamily="34" charset="0"/>
              <a:ea typeface="ＭＳ Ｐゴシック" charset="-128"/>
              <a:cs typeface="Arial" pitchFamily="34" charset="0"/>
            </a:endParaRPr>
          </a:p>
          <a:p>
            <a:pPr marL="346058" indent="-346058" algn="just">
              <a:defRPr/>
            </a:pPr>
            <a:r>
              <a:rPr lang="en-US" dirty="0" smtClean="0">
                <a:latin typeface="Arial" pitchFamily="34" charset="0"/>
                <a:ea typeface="ＭＳ Ｐゴシック" charset="-128"/>
                <a:cs typeface="Arial" pitchFamily="34" charset="0"/>
              </a:rPr>
              <a:t>API </a:t>
            </a:r>
            <a:r>
              <a:rPr lang="en-US" dirty="0">
                <a:latin typeface="Arial" pitchFamily="34" charset="0"/>
                <a:ea typeface="ＭＳ Ｐゴシック" charset="-128"/>
                <a:cs typeface="Arial" pitchFamily="34" charset="0"/>
              </a:rPr>
              <a:t>provides functions for managing real-time </a:t>
            </a:r>
            <a:r>
              <a:rPr lang="en-US" dirty="0" smtClean="0">
                <a:latin typeface="Arial" pitchFamily="34" charset="0"/>
                <a:ea typeface="ＭＳ Ｐゴシック" charset="-128"/>
                <a:cs typeface="Arial" pitchFamily="34" charset="0"/>
              </a:rPr>
              <a:t>threads</a:t>
            </a:r>
            <a:endParaRPr lang="en-US" dirty="0">
              <a:latin typeface="Arial" pitchFamily="34" charset="0"/>
              <a:ea typeface="ＭＳ Ｐゴシック" charset="-128"/>
              <a:cs typeface="Arial" pitchFamily="34" charset="0"/>
            </a:endParaRPr>
          </a:p>
          <a:p>
            <a:pPr marL="346058" indent="-346058" algn="just">
              <a:defRPr/>
            </a:pPr>
            <a:r>
              <a:rPr lang="en-US" dirty="0">
                <a:latin typeface="Arial" pitchFamily="34" charset="0"/>
                <a:ea typeface="ＭＳ Ｐゴシック" charset="-128"/>
                <a:cs typeface="Arial" pitchFamily="34" charset="0"/>
              </a:rPr>
              <a:t>D</a:t>
            </a:r>
            <a:r>
              <a:rPr lang="en-US" dirty="0" smtClean="0">
                <a:latin typeface="Arial" pitchFamily="34" charset="0"/>
                <a:ea typeface="ＭＳ Ｐゴシック" charset="-128"/>
                <a:cs typeface="Arial" pitchFamily="34" charset="0"/>
              </a:rPr>
              <a:t>efines </a:t>
            </a:r>
            <a:r>
              <a:rPr lang="en-US" dirty="0">
                <a:latin typeface="Arial" pitchFamily="34" charset="0"/>
                <a:ea typeface="ＭＳ Ｐゴシック" charset="-128"/>
                <a:cs typeface="Arial" pitchFamily="34" charset="0"/>
              </a:rPr>
              <a:t>two scheduling classes for real-time threads</a:t>
            </a:r>
            <a:r>
              <a:rPr lang="en-US" dirty="0" smtClean="0">
                <a:latin typeface="Arial" pitchFamily="34" charset="0"/>
                <a:ea typeface="ＭＳ Ｐゴシック" charset="-128"/>
                <a:cs typeface="Arial" pitchFamily="34" charset="0"/>
              </a:rPr>
              <a:t>:</a:t>
            </a:r>
            <a:endParaRPr lang="en-US" sz="1000" dirty="0">
              <a:latin typeface="Arial" pitchFamily="34" charset="0"/>
              <a:ea typeface="ＭＳ Ｐゴシック" charset="-128"/>
              <a:cs typeface="Arial" pitchFamily="34" charset="0"/>
            </a:endParaRPr>
          </a:p>
          <a:p>
            <a:pPr marL="746108" lvl="1" indent="-346058" algn="just">
              <a:buFont typeface="+mj-lt"/>
              <a:buAutoNum type="arabicPeriod"/>
              <a:defRPr/>
            </a:pPr>
            <a:r>
              <a:rPr lang="en-US" dirty="0" smtClean="0">
                <a:latin typeface="Arial" pitchFamily="34" charset="0"/>
                <a:ea typeface="ＭＳ Ｐゴシック" charset="-128"/>
                <a:cs typeface="Arial" pitchFamily="34" charset="0"/>
              </a:rPr>
              <a:t>SCHED_FIFO </a:t>
            </a:r>
            <a:r>
              <a:rPr lang="en-US" dirty="0">
                <a:latin typeface="Arial" pitchFamily="34" charset="0"/>
                <a:ea typeface="ＭＳ Ｐゴシック" charset="-128"/>
                <a:cs typeface="Arial" pitchFamily="34" charset="0"/>
              </a:rPr>
              <a:t>- threads are scheduled using a FCFS strategy with a FIFO queue. There is no time-slicing for threads of equal </a:t>
            </a:r>
            <a:r>
              <a:rPr lang="en-US" dirty="0" smtClean="0">
                <a:latin typeface="Arial" pitchFamily="34" charset="0"/>
                <a:ea typeface="ＭＳ Ｐゴシック" charset="-128"/>
                <a:cs typeface="Arial" pitchFamily="34" charset="0"/>
              </a:rPr>
              <a:t>priority</a:t>
            </a:r>
          </a:p>
          <a:p>
            <a:pPr marL="746108" lvl="1" indent="-346058" algn="just">
              <a:buFont typeface="+mj-lt"/>
              <a:buAutoNum type="arabicPeriod"/>
              <a:defRPr/>
            </a:pPr>
            <a:r>
              <a:rPr lang="en-US" dirty="0" smtClean="0">
                <a:latin typeface="Arial" pitchFamily="34" charset="0"/>
                <a:ea typeface="ＭＳ Ｐゴシック" charset="-128"/>
                <a:cs typeface="Arial" pitchFamily="34" charset="0"/>
              </a:rPr>
              <a:t>SCHED_RR </a:t>
            </a:r>
            <a:r>
              <a:rPr lang="en-US" dirty="0">
                <a:latin typeface="Arial" pitchFamily="34" charset="0"/>
                <a:ea typeface="ＭＳ Ｐゴシック" charset="-128"/>
                <a:cs typeface="Arial" pitchFamily="34" charset="0"/>
              </a:rPr>
              <a:t>- similar to SCHED_FIFO except time-slicing occurs for threads of equal </a:t>
            </a:r>
            <a:r>
              <a:rPr lang="en-US" dirty="0" smtClean="0">
                <a:latin typeface="Arial" pitchFamily="34" charset="0"/>
                <a:ea typeface="ＭＳ Ｐゴシック" charset="-128"/>
                <a:cs typeface="Arial" pitchFamily="34" charset="0"/>
              </a:rPr>
              <a:t>priority</a:t>
            </a:r>
            <a:endParaRPr lang="en-US" dirty="0">
              <a:latin typeface="Arial" pitchFamily="34" charset="0"/>
              <a:ea typeface="ＭＳ Ｐゴシック" charset="-128"/>
              <a:cs typeface="Arial" pitchFamily="34" charset="0"/>
            </a:endParaRPr>
          </a:p>
          <a:p>
            <a:pPr marL="342197" indent="-342197" algn="just">
              <a:defRPr/>
            </a:pPr>
            <a:r>
              <a:rPr lang="en-US" dirty="0" smtClean="0">
                <a:latin typeface="Arial" pitchFamily="34" charset="0"/>
                <a:ea typeface="ＭＳ Ｐゴシック" charset="-128"/>
                <a:cs typeface="Arial" pitchFamily="34" charset="0"/>
              </a:rPr>
              <a:t>Defines two functions for getting and setting scheduling policy:</a:t>
            </a:r>
          </a:p>
          <a:p>
            <a:pPr marL="341313" indent="-160338" algn="just" fontAlgn="auto">
              <a:buFont typeface="+mj-lt"/>
              <a:buAutoNum type="arabicPeriod"/>
              <a:defRPr/>
            </a:pPr>
            <a:r>
              <a:rPr lang="en-US" sz="2800" b="1" dirty="0" err="1" smtClean="0">
                <a:latin typeface="Courier New" pitchFamily="49" charset="0"/>
                <a:ea typeface="ＭＳ Ｐゴシック" charset="-128"/>
                <a:cs typeface="Courier New" pitchFamily="49" charset="0"/>
              </a:rPr>
              <a:t>pthread_attr_getsched_policy</a:t>
            </a:r>
            <a:r>
              <a:rPr lang="en-US" sz="2800" b="1" dirty="0" smtClean="0">
                <a:latin typeface="Courier New" pitchFamily="49" charset="0"/>
                <a:ea typeface="ＭＳ Ｐゴシック" charset="-128"/>
                <a:cs typeface="Courier New" pitchFamily="49" charset="0"/>
              </a:rPr>
              <a:t>(</a:t>
            </a:r>
            <a:r>
              <a:rPr lang="en-US" sz="2800" b="1" dirty="0" err="1" smtClean="0">
                <a:latin typeface="Courier New" pitchFamily="49" charset="0"/>
                <a:ea typeface="ＭＳ Ｐゴシック" charset="-128"/>
                <a:cs typeface="Courier New" pitchFamily="49" charset="0"/>
              </a:rPr>
              <a:t>pthread_attr_t</a:t>
            </a:r>
            <a:r>
              <a:rPr lang="en-US" sz="2800" b="1" dirty="0" smtClean="0">
                <a:latin typeface="Courier New" pitchFamily="49" charset="0"/>
                <a:ea typeface="ＭＳ Ｐゴシック" charset="-128"/>
                <a:cs typeface="Courier New" pitchFamily="49" charset="0"/>
              </a:rPr>
              <a:t> *</a:t>
            </a:r>
            <a:r>
              <a:rPr lang="en-US" sz="2800" b="1" dirty="0" err="1" smtClean="0">
                <a:latin typeface="Courier New" pitchFamily="49" charset="0"/>
                <a:ea typeface="ＭＳ Ｐゴシック" charset="-128"/>
                <a:cs typeface="Courier New" pitchFamily="49" charset="0"/>
              </a:rPr>
              <a:t>attr</a:t>
            </a:r>
            <a:r>
              <a:rPr lang="en-US" sz="2800" b="1" dirty="0" smtClean="0">
                <a:latin typeface="Courier New" pitchFamily="49" charset="0"/>
                <a:ea typeface="ＭＳ Ｐゴシック" charset="-128"/>
                <a:cs typeface="Courier New" pitchFamily="49" charset="0"/>
              </a:rPr>
              <a:t>, </a:t>
            </a:r>
            <a:r>
              <a:rPr lang="en-US" sz="2800" b="1" dirty="0" err="1" smtClean="0">
                <a:latin typeface="Courier New" pitchFamily="49" charset="0"/>
                <a:ea typeface="ＭＳ Ｐゴシック" charset="-128"/>
                <a:cs typeface="Courier New" pitchFamily="49" charset="0"/>
              </a:rPr>
              <a:t>int</a:t>
            </a:r>
            <a:r>
              <a:rPr lang="en-US" sz="2800" b="1" dirty="0" smtClean="0">
                <a:latin typeface="Courier New" pitchFamily="49" charset="0"/>
                <a:ea typeface="ＭＳ Ｐゴシック" charset="-128"/>
                <a:cs typeface="Courier New" pitchFamily="49" charset="0"/>
              </a:rPr>
              <a:t> *policy) </a:t>
            </a:r>
          </a:p>
          <a:p>
            <a:pPr marL="341313" indent="-160338" algn="just" fontAlgn="auto">
              <a:buFont typeface="+mj-lt"/>
              <a:buAutoNum type="arabicPeriod"/>
              <a:defRPr/>
            </a:pPr>
            <a:r>
              <a:rPr lang="en-US" sz="2800" b="1" dirty="0" err="1" smtClean="0">
                <a:latin typeface="Courier New" pitchFamily="49" charset="0"/>
                <a:ea typeface="ＭＳ Ｐゴシック" charset="-128"/>
                <a:cs typeface="Courier New" pitchFamily="49" charset="0"/>
              </a:rPr>
              <a:t>pthread_attr_setsched</a:t>
            </a:r>
            <a:r>
              <a:rPr lang="en-US" sz="2800" b="1" dirty="0" err="1">
                <a:latin typeface="Courier New" pitchFamily="49" charset="0"/>
                <a:ea typeface="ＭＳ Ｐゴシック" charset="-128"/>
                <a:cs typeface="Courier New" pitchFamily="49" charset="0"/>
              </a:rPr>
              <a:t>_</a:t>
            </a:r>
            <a:r>
              <a:rPr lang="en-US" sz="2800" b="1" dirty="0" err="1" smtClean="0">
                <a:latin typeface="Courier New" pitchFamily="49" charset="0"/>
                <a:ea typeface="ＭＳ Ｐゴシック" charset="-128"/>
                <a:cs typeface="Courier New" pitchFamily="49" charset="0"/>
              </a:rPr>
              <a:t>policy</a:t>
            </a:r>
            <a:r>
              <a:rPr lang="en-US" sz="2800" b="1" dirty="0">
                <a:latin typeface="Courier New" pitchFamily="49" charset="0"/>
                <a:ea typeface="ＭＳ Ｐゴシック" charset="-128"/>
                <a:cs typeface="Courier New" pitchFamily="49" charset="0"/>
              </a:rPr>
              <a:t>(</a:t>
            </a:r>
            <a:r>
              <a:rPr lang="en-US" sz="2800" b="1" dirty="0" err="1" smtClean="0">
                <a:latin typeface="Courier New" pitchFamily="49" charset="0"/>
                <a:ea typeface="ＭＳ Ｐゴシック" charset="-128"/>
                <a:cs typeface="Courier New" pitchFamily="49" charset="0"/>
              </a:rPr>
              <a:t>pthread_attr_t</a:t>
            </a:r>
            <a:r>
              <a:rPr lang="en-US" sz="2800" b="1" dirty="0" smtClean="0">
                <a:latin typeface="Courier New" pitchFamily="49" charset="0"/>
                <a:ea typeface="ＭＳ Ｐゴシック" charset="-128"/>
                <a:cs typeface="Courier New" pitchFamily="49" charset="0"/>
              </a:rPr>
              <a:t> </a:t>
            </a:r>
            <a:r>
              <a:rPr lang="en-US" sz="2800" b="1" dirty="0">
                <a:latin typeface="Courier New" pitchFamily="49" charset="0"/>
                <a:ea typeface="ＭＳ Ｐゴシック" charset="-128"/>
                <a:cs typeface="Courier New" pitchFamily="49" charset="0"/>
              </a:rPr>
              <a:t>*</a:t>
            </a:r>
            <a:r>
              <a:rPr lang="en-US" sz="2800" b="1" dirty="0" err="1">
                <a:latin typeface="Courier New" pitchFamily="49" charset="0"/>
                <a:ea typeface="ＭＳ Ｐゴシック" charset="-128"/>
                <a:cs typeface="Courier New" pitchFamily="49" charset="0"/>
              </a:rPr>
              <a:t>attr</a:t>
            </a:r>
            <a:r>
              <a:rPr lang="en-US" sz="2800" b="1" dirty="0">
                <a:latin typeface="Courier New" pitchFamily="49" charset="0"/>
                <a:ea typeface="ＭＳ Ｐゴシック" charset="-128"/>
                <a:cs typeface="Courier New" pitchFamily="49" charset="0"/>
              </a:rPr>
              <a:t>, </a:t>
            </a:r>
            <a:r>
              <a:rPr lang="en-US" sz="2800" b="1" dirty="0" err="1">
                <a:latin typeface="Courier New" pitchFamily="49" charset="0"/>
                <a:ea typeface="ＭＳ Ｐゴシック" charset="-128"/>
                <a:cs typeface="Courier New" pitchFamily="49" charset="0"/>
              </a:rPr>
              <a:t>int</a:t>
            </a:r>
            <a:r>
              <a:rPr lang="en-US" sz="2800" b="1" dirty="0">
                <a:latin typeface="Courier New" pitchFamily="49" charset="0"/>
                <a:ea typeface="ＭＳ Ｐゴシック" charset="-128"/>
                <a:cs typeface="Courier New" pitchFamily="49" charset="0"/>
              </a:rPr>
              <a:t> policy) </a:t>
            </a:r>
            <a:endParaRPr lang="en-US" b="1" dirty="0">
              <a:latin typeface="Courier New" pitchFamily="49" charset="0"/>
              <a:ea typeface="ＭＳ Ｐゴシック" charset="-128"/>
              <a:cs typeface="Courier New" pitchFamily="49"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3568" y="116632"/>
            <a:ext cx="7745412" cy="1080119"/>
          </a:xfrm>
        </p:spPr>
        <p:txBody>
          <a:bodyPr>
            <a:normAutofit fontScale="90000"/>
          </a:bodyPr>
          <a:lstStyle/>
          <a:p>
            <a:pPr eaLnBrk="1" hangingPunct="1"/>
            <a:r>
              <a:rPr lang="en-US" altLang="en-US" sz="4000" dirty="0" smtClean="0">
                <a:solidFill>
                  <a:srgbClr val="C00000"/>
                </a:solidFill>
                <a:latin typeface="Arial" pitchFamily="34" charset="0"/>
                <a:cs typeface="Arial" pitchFamily="34" charset="0"/>
              </a:rPr>
              <a:t>POSIX Real-Time Scheduling API</a:t>
            </a:r>
          </a:p>
        </p:txBody>
      </p:sp>
      <p:sp>
        <p:nvSpPr>
          <p:cNvPr id="49155" name="Rectangle 3"/>
          <p:cNvSpPr>
            <a:spLocks noGrp="1" noChangeArrowheads="1"/>
          </p:cNvSpPr>
          <p:nvPr>
            <p:ph type="body" idx="1"/>
          </p:nvPr>
        </p:nvSpPr>
        <p:spPr>
          <a:xfrm>
            <a:off x="251520" y="980728"/>
            <a:ext cx="8257480" cy="5746576"/>
          </a:xfrm>
        </p:spPr>
        <p:txBody>
          <a:bodyPr>
            <a:noAutofit/>
          </a:bodyPr>
          <a:lstStyle/>
          <a:p>
            <a:pPr marL="0" indent="0">
              <a:buFont typeface="Monotype Sorts" pitchFamily="-84" charset="2"/>
              <a:buNone/>
            </a:pPr>
            <a:r>
              <a:rPr lang="en-US" altLang="en-US" sz="1600" dirty="0" smtClean="0">
                <a:latin typeface="Courier New" pitchFamily="49" charset="0"/>
                <a:cs typeface="Courier New" pitchFamily="49" charset="0"/>
              </a:rPr>
              <a:t>#include &lt;</a:t>
            </a:r>
            <a:r>
              <a:rPr lang="en-US" altLang="en-US" sz="1600" dirty="0" err="1" smtClean="0">
                <a:latin typeface="Courier New" pitchFamily="49" charset="0"/>
                <a:cs typeface="Courier New" pitchFamily="49" charset="0"/>
              </a:rPr>
              <a:t>pthread.h</a:t>
            </a:r>
            <a:r>
              <a:rPr lang="en-US" altLang="en-US" sz="1600" dirty="0" smtClean="0">
                <a:latin typeface="Courier New" pitchFamily="49" charset="0"/>
                <a:cs typeface="Courier New" pitchFamily="49" charset="0"/>
              </a:rPr>
              <a:t>&gt; </a:t>
            </a:r>
          </a:p>
          <a:p>
            <a:pPr marL="0" indent="0">
              <a:buFont typeface="Monotype Sorts" pitchFamily="-84" charset="2"/>
              <a:buNone/>
            </a:pPr>
            <a:r>
              <a:rPr lang="en-US" altLang="en-US" sz="1600" dirty="0" smtClean="0">
                <a:latin typeface="Courier New" pitchFamily="49" charset="0"/>
                <a:cs typeface="Courier New" pitchFamily="49" charset="0"/>
              </a:rPr>
              <a:t>#include &lt;</a:t>
            </a:r>
            <a:r>
              <a:rPr lang="en-US" altLang="en-US" sz="1600" dirty="0" err="1" smtClean="0">
                <a:latin typeface="Courier New" pitchFamily="49" charset="0"/>
                <a:cs typeface="Courier New" pitchFamily="49" charset="0"/>
              </a:rPr>
              <a:t>stdio.h</a:t>
            </a:r>
            <a:r>
              <a:rPr lang="en-US" altLang="en-US" sz="1600" dirty="0" smtClean="0">
                <a:latin typeface="Courier New" pitchFamily="49" charset="0"/>
                <a:cs typeface="Courier New" pitchFamily="49" charset="0"/>
              </a:rPr>
              <a:t>&gt; </a:t>
            </a:r>
          </a:p>
          <a:p>
            <a:pPr marL="0" indent="0">
              <a:buFont typeface="Monotype Sorts" pitchFamily="-84" charset="2"/>
              <a:buNone/>
            </a:pPr>
            <a:r>
              <a:rPr lang="en-US" altLang="en-US" sz="1600" dirty="0" smtClean="0">
                <a:latin typeface="Courier New" pitchFamily="49" charset="0"/>
                <a:cs typeface="Courier New" pitchFamily="49" charset="0"/>
              </a:rPr>
              <a:t>#define NUM_THREADS 5 </a:t>
            </a:r>
          </a:p>
          <a:p>
            <a:pPr marL="0" indent="0">
              <a:buFont typeface="Monotype Sorts" pitchFamily="-84" charset="2"/>
              <a:buNone/>
            </a:pPr>
            <a:r>
              <a:rPr lang="en-US" altLang="en-US" sz="1600" dirty="0" err="1" smtClean="0">
                <a:latin typeface="Courier New" pitchFamily="49" charset="0"/>
                <a:cs typeface="Courier New" pitchFamily="49" charset="0"/>
              </a:rPr>
              <a:t>int</a:t>
            </a:r>
            <a:r>
              <a:rPr lang="en-US" altLang="en-US" sz="1600" dirty="0" smtClean="0">
                <a:latin typeface="Courier New" pitchFamily="49" charset="0"/>
                <a:cs typeface="Courier New" pitchFamily="49" charset="0"/>
              </a:rPr>
              <a:t> main(</a:t>
            </a:r>
            <a:r>
              <a:rPr lang="en-US" altLang="en-US" sz="1600" dirty="0" err="1" smtClean="0">
                <a:latin typeface="Courier New" pitchFamily="49" charset="0"/>
                <a:cs typeface="Courier New" pitchFamily="49" charset="0"/>
              </a:rPr>
              <a:t>int</a:t>
            </a:r>
            <a:r>
              <a:rPr lang="en-US" altLang="en-US" sz="1600" dirty="0" smtClean="0">
                <a:latin typeface="Courier New" pitchFamily="49" charset="0"/>
                <a:cs typeface="Courier New" pitchFamily="49" charset="0"/>
              </a:rPr>
              <a:t> </a:t>
            </a:r>
            <a:r>
              <a:rPr lang="en-US" altLang="en-US" sz="1600" dirty="0" err="1" smtClean="0">
                <a:latin typeface="Courier New" pitchFamily="49" charset="0"/>
                <a:cs typeface="Courier New" pitchFamily="49" charset="0"/>
              </a:rPr>
              <a:t>argc</a:t>
            </a:r>
            <a:r>
              <a:rPr lang="en-US" altLang="en-US" sz="1600" dirty="0" smtClean="0">
                <a:latin typeface="Courier New" pitchFamily="49" charset="0"/>
                <a:cs typeface="Courier New" pitchFamily="49" charset="0"/>
              </a:rPr>
              <a:t>, char *</a:t>
            </a:r>
            <a:r>
              <a:rPr lang="en-US" altLang="en-US" sz="1600" dirty="0" err="1" smtClean="0">
                <a:latin typeface="Courier New" pitchFamily="49" charset="0"/>
                <a:cs typeface="Courier New" pitchFamily="49" charset="0"/>
              </a:rPr>
              <a:t>argv</a:t>
            </a:r>
            <a:r>
              <a:rPr lang="en-US" altLang="en-US" sz="1600" dirty="0" smtClean="0">
                <a:latin typeface="Courier New" pitchFamily="49" charset="0"/>
                <a:cs typeface="Courier New" pitchFamily="49" charset="0"/>
              </a:rPr>
              <a:t>[]) </a:t>
            </a:r>
          </a:p>
          <a:p>
            <a:pPr marL="0" indent="0">
              <a:buFont typeface="Monotype Sorts" pitchFamily="-84" charset="2"/>
              <a:buNone/>
            </a:pPr>
            <a:r>
              <a:rPr lang="en-US" altLang="en-US" sz="1600" dirty="0" smtClean="0">
                <a:latin typeface="Courier New" pitchFamily="49" charset="0"/>
                <a:cs typeface="Courier New" pitchFamily="49" charset="0"/>
              </a:rPr>
              <a:t>{ </a:t>
            </a:r>
          </a:p>
          <a:p>
            <a:pPr marL="0" indent="0">
              <a:buFont typeface="Monotype Sorts" pitchFamily="-84" charset="2"/>
              <a:buNone/>
            </a:pPr>
            <a:r>
              <a:rPr lang="en-US" altLang="en-US" sz="1600" dirty="0" smtClean="0">
                <a:latin typeface="Courier New" pitchFamily="49" charset="0"/>
                <a:cs typeface="Courier New" pitchFamily="49" charset="0"/>
              </a:rPr>
              <a:t>   </a:t>
            </a:r>
            <a:r>
              <a:rPr lang="en-US" altLang="en-US" sz="1600" dirty="0" err="1" smtClean="0">
                <a:latin typeface="Courier New" pitchFamily="49" charset="0"/>
                <a:cs typeface="Courier New" pitchFamily="49" charset="0"/>
              </a:rPr>
              <a:t>int</a:t>
            </a:r>
            <a:r>
              <a:rPr lang="en-US" altLang="en-US" sz="1600" dirty="0" smtClean="0">
                <a:latin typeface="Courier New" pitchFamily="49" charset="0"/>
                <a:cs typeface="Courier New" pitchFamily="49" charset="0"/>
              </a:rPr>
              <a:t> </a:t>
            </a:r>
            <a:r>
              <a:rPr lang="en-US" altLang="en-US" sz="1600" dirty="0" err="1" smtClean="0">
                <a:latin typeface="Courier New" pitchFamily="49" charset="0"/>
                <a:cs typeface="Courier New" pitchFamily="49" charset="0"/>
              </a:rPr>
              <a:t>i</a:t>
            </a:r>
            <a:r>
              <a:rPr lang="en-US" altLang="en-US" sz="1600" dirty="0" smtClean="0">
                <a:latin typeface="Courier New" pitchFamily="49" charset="0"/>
                <a:cs typeface="Courier New" pitchFamily="49" charset="0"/>
              </a:rPr>
              <a:t>, policy;</a:t>
            </a:r>
            <a:br>
              <a:rPr lang="en-US" altLang="en-US" sz="1600" dirty="0" smtClean="0">
                <a:latin typeface="Courier New" pitchFamily="49" charset="0"/>
                <a:cs typeface="Courier New" pitchFamily="49" charset="0"/>
              </a:rPr>
            </a:br>
            <a:r>
              <a:rPr lang="en-US" altLang="en-US" sz="1600" dirty="0" smtClean="0">
                <a:latin typeface="Courier New" pitchFamily="49" charset="0"/>
                <a:cs typeface="Courier New" pitchFamily="49" charset="0"/>
              </a:rPr>
              <a:t>   </a:t>
            </a:r>
            <a:r>
              <a:rPr lang="en-US" altLang="en-US" sz="1600" dirty="0" err="1" smtClean="0">
                <a:latin typeface="Courier New" pitchFamily="49" charset="0"/>
                <a:cs typeface="Courier New" pitchFamily="49" charset="0"/>
              </a:rPr>
              <a:t>pthread_t_tid</a:t>
            </a:r>
            <a:r>
              <a:rPr lang="en-US" altLang="en-US" sz="1600" dirty="0" smtClean="0">
                <a:latin typeface="Courier New" pitchFamily="49" charset="0"/>
                <a:cs typeface="Courier New" pitchFamily="49" charset="0"/>
              </a:rPr>
              <a:t>[NUM_THREADS]; </a:t>
            </a:r>
          </a:p>
          <a:p>
            <a:pPr marL="0" indent="0">
              <a:buFont typeface="Monotype Sorts" pitchFamily="-84" charset="2"/>
              <a:buNone/>
            </a:pPr>
            <a:r>
              <a:rPr lang="en-US" altLang="en-US" sz="1600" dirty="0" smtClean="0">
                <a:latin typeface="Courier New" pitchFamily="49" charset="0"/>
                <a:cs typeface="Courier New" pitchFamily="49" charset="0"/>
              </a:rPr>
              <a:t>   </a:t>
            </a:r>
            <a:r>
              <a:rPr lang="en-US" altLang="en-US" sz="1600" dirty="0" err="1" smtClean="0">
                <a:latin typeface="Courier New" pitchFamily="49" charset="0"/>
                <a:cs typeface="Courier New" pitchFamily="49" charset="0"/>
              </a:rPr>
              <a:t>pthread_attr_t</a:t>
            </a:r>
            <a:r>
              <a:rPr lang="en-US" altLang="en-US" sz="1600" dirty="0" smtClean="0">
                <a:latin typeface="Courier New" pitchFamily="49" charset="0"/>
                <a:cs typeface="Courier New" pitchFamily="49" charset="0"/>
              </a:rPr>
              <a:t> </a:t>
            </a:r>
            <a:r>
              <a:rPr lang="en-US" altLang="en-US" sz="1600" dirty="0" err="1" smtClean="0">
                <a:latin typeface="Courier New" pitchFamily="49" charset="0"/>
                <a:cs typeface="Courier New" pitchFamily="49" charset="0"/>
              </a:rPr>
              <a:t>attr</a:t>
            </a:r>
            <a:r>
              <a:rPr lang="en-US" altLang="en-US" sz="1600" dirty="0" smtClean="0">
                <a:latin typeface="Courier New" pitchFamily="49" charset="0"/>
                <a:cs typeface="Courier New" pitchFamily="49" charset="0"/>
              </a:rPr>
              <a:t>; </a:t>
            </a:r>
          </a:p>
          <a:p>
            <a:pPr marL="0" indent="0">
              <a:buFont typeface="Monotype Sorts" pitchFamily="-84" charset="2"/>
              <a:buNone/>
            </a:pPr>
            <a:r>
              <a:rPr lang="en-US" altLang="en-US" sz="1600" dirty="0" smtClean="0">
                <a:latin typeface="Courier New" pitchFamily="49" charset="0"/>
                <a:cs typeface="Courier New" pitchFamily="49" charset="0"/>
              </a:rPr>
              <a:t>   /* get the default attributes */ </a:t>
            </a:r>
          </a:p>
          <a:p>
            <a:pPr marL="0" indent="0">
              <a:buFont typeface="Monotype Sorts" pitchFamily="-84" charset="2"/>
              <a:buNone/>
            </a:pPr>
            <a:r>
              <a:rPr lang="en-US" altLang="en-US" sz="1600" dirty="0" smtClean="0">
                <a:latin typeface="Courier New" pitchFamily="49" charset="0"/>
                <a:cs typeface="Courier New" pitchFamily="49" charset="0"/>
              </a:rPr>
              <a:t>   </a:t>
            </a:r>
            <a:r>
              <a:rPr lang="en-US" altLang="en-US" sz="1600" dirty="0" err="1" smtClean="0">
                <a:latin typeface="Courier New" pitchFamily="49" charset="0"/>
                <a:cs typeface="Courier New" pitchFamily="49" charset="0"/>
              </a:rPr>
              <a:t>pthread_attr_init</a:t>
            </a:r>
            <a:r>
              <a:rPr lang="en-US" altLang="en-US" sz="1600" dirty="0" smtClean="0">
                <a:latin typeface="Courier New" pitchFamily="49" charset="0"/>
                <a:cs typeface="Courier New" pitchFamily="49" charset="0"/>
              </a:rPr>
              <a:t>(&amp;</a:t>
            </a:r>
            <a:r>
              <a:rPr lang="en-US" altLang="en-US" sz="1600" dirty="0" err="1" smtClean="0">
                <a:latin typeface="Courier New" pitchFamily="49" charset="0"/>
                <a:cs typeface="Courier New" pitchFamily="49" charset="0"/>
              </a:rPr>
              <a:t>attr</a:t>
            </a:r>
            <a:r>
              <a:rPr lang="en-US" altLang="en-US" sz="1600" dirty="0" smtClean="0">
                <a:latin typeface="Courier New" pitchFamily="49" charset="0"/>
                <a:cs typeface="Courier New" pitchFamily="49" charset="0"/>
              </a:rPr>
              <a:t>); </a:t>
            </a:r>
          </a:p>
          <a:p>
            <a:pPr marL="0" indent="0">
              <a:buFont typeface="Monotype Sorts" pitchFamily="-84" charset="2"/>
              <a:buNone/>
            </a:pPr>
            <a:r>
              <a:rPr lang="en-US" altLang="en-US" sz="1600" dirty="0" smtClean="0">
                <a:latin typeface="Courier New" pitchFamily="49" charset="0"/>
                <a:cs typeface="Courier New" pitchFamily="49" charset="0"/>
              </a:rPr>
              <a:t>   /* get the current scheduling policy */</a:t>
            </a:r>
            <a:br>
              <a:rPr lang="en-US" altLang="en-US" sz="1600" dirty="0" smtClean="0">
                <a:latin typeface="Courier New" pitchFamily="49" charset="0"/>
                <a:cs typeface="Courier New" pitchFamily="49" charset="0"/>
              </a:rPr>
            </a:br>
            <a:r>
              <a:rPr lang="en-US" altLang="en-US" sz="1600" dirty="0" smtClean="0">
                <a:latin typeface="Courier New" pitchFamily="49" charset="0"/>
                <a:cs typeface="Courier New" pitchFamily="49" charset="0"/>
              </a:rPr>
              <a:t>   if (</a:t>
            </a:r>
            <a:r>
              <a:rPr lang="en-US" altLang="en-US" sz="1600" dirty="0" err="1" smtClean="0">
                <a:latin typeface="Courier New" pitchFamily="49" charset="0"/>
                <a:cs typeface="Courier New" pitchFamily="49" charset="0"/>
              </a:rPr>
              <a:t>pthread_attr_getschedpolicy</a:t>
            </a:r>
            <a:r>
              <a:rPr lang="en-US" altLang="en-US" sz="1600" dirty="0" smtClean="0">
                <a:latin typeface="Courier New" pitchFamily="49" charset="0"/>
                <a:cs typeface="Courier New" pitchFamily="49" charset="0"/>
              </a:rPr>
              <a:t>(&amp;</a:t>
            </a:r>
            <a:r>
              <a:rPr lang="en-US" altLang="en-US" sz="1600" dirty="0" err="1" smtClean="0">
                <a:latin typeface="Courier New" pitchFamily="49" charset="0"/>
                <a:cs typeface="Courier New" pitchFamily="49" charset="0"/>
              </a:rPr>
              <a:t>attr</a:t>
            </a:r>
            <a:r>
              <a:rPr lang="en-US" altLang="en-US" sz="1600" dirty="0" smtClean="0">
                <a:latin typeface="Courier New" pitchFamily="49" charset="0"/>
                <a:cs typeface="Courier New" pitchFamily="49" charset="0"/>
              </a:rPr>
              <a:t>, &amp;policy) != 0) </a:t>
            </a:r>
          </a:p>
          <a:p>
            <a:pPr marL="0" indent="0">
              <a:buFont typeface="Monotype Sorts" pitchFamily="-84" charset="2"/>
              <a:buNone/>
            </a:pPr>
            <a:r>
              <a:rPr lang="en-US" altLang="en-US" sz="1600" dirty="0" smtClean="0">
                <a:latin typeface="Courier New" pitchFamily="49" charset="0"/>
                <a:cs typeface="Courier New" pitchFamily="49" charset="0"/>
              </a:rPr>
              <a:t>      </a:t>
            </a:r>
            <a:r>
              <a:rPr lang="en-US" altLang="en-US" sz="1600" dirty="0" err="1" smtClean="0">
                <a:latin typeface="Courier New" pitchFamily="49" charset="0"/>
                <a:cs typeface="Courier New" pitchFamily="49" charset="0"/>
              </a:rPr>
              <a:t>fprintf</a:t>
            </a:r>
            <a:r>
              <a:rPr lang="en-US" altLang="en-US" sz="1600" dirty="0" smtClean="0">
                <a:latin typeface="Courier New" pitchFamily="49" charset="0"/>
                <a:cs typeface="Courier New" pitchFamily="49" charset="0"/>
              </a:rPr>
              <a:t>(</a:t>
            </a:r>
            <a:r>
              <a:rPr lang="en-US" altLang="en-US" sz="1600" dirty="0" err="1" smtClean="0">
                <a:latin typeface="Courier New" pitchFamily="49" charset="0"/>
                <a:cs typeface="Courier New" pitchFamily="49" charset="0"/>
              </a:rPr>
              <a:t>stderr</a:t>
            </a:r>
            <a:r>
              <a:rPr lang="en-US" altLang="en-US" sz="1600" dirty="0" smtClean="0">
                <a:latin typeface="Courier New" pitchFamily="49" charset="0"/>
                <a:cs typeface="Courier New" pitchFamily="49" charset="0"/>
              </a:rPr>
              <a:t>, "Unable to get policy.\n"); </a:t>
            </a:r>
          </a:p>
          <a:p>
            <a:pPr marL="0" indent="0">
              <a:buFont typeface="Monotype Sorts" pitchFamily="-84" charset="2"/>
              <a:buNone/>
            </a:pPr>
            <a:r>
              <a:rPr lang="en-US" altLang="en-US" sz="1600" dirty="0" smtClean="0">
                <a:latin typeface="Courier New" pitchFamily="49" charset="0"/>
                <a:cs typeface="Courier New" pitchFamily="49" charset="0"/>
              </a:rPr>
              <a:t>   else { </a:t>
            </a:r>
          </a:p>
          <a:p>
            <a:pPr marL="0" indent="0">
              <a:buFont typeface="Monotype Sorts" pitchFamily="-84" charset="2"/>
              <a:buNone/>
            </a:pPr>
            <a:r>
              <a:rPr lang="en-US" altLang="en-US" sz="1600" dirty="0" smtClean="0">
                <a:latin typeface="Courier New" pitchFamily="49" charset="0"/>
                <a:cs typeface="Courier New" pitchFamily="49" charset="0"/>
              </a:rPr>
              <a:t>      if (policy == SCHED_OTHER) </a:t>
            </a:r>
            <a:r>
              <a:rPr lang="en-US" altLang="en-US" sz="1600" dirty="0" err="1" smtClean="0">
                <a:latin typeface="Courier New" pitchFamily="49" charset="0"/>
                <a:cs typeface="Courier New" pitchFamily="49" charset="0"/>
              </a:rPr>
              <a:t>printf</a:t>
            </a:r>
            <a:r>
              <a:rPr lang="en-US" altLang="en-US" sz="1600" dirty="0" smtClean="0">
                <a:latin typeface="Courier New" pitchFamily="49" charset="0"/>
                <a:cs typeface="Courier New" pitchFamily="49" charset="0"/>
              </a:rPr>
              <a:t>("SCHED_OTHER\n"); </a:t>
            </a:r>
          </a:p>
          <a:p>
            <a:pPr marL="0" indent="0">
              <a:buFont typeface="Monotype Sorts" pitchFamily="-84" charset="2"/>
              <a:buNone/>
            </a:pPr>
            <a:r>
              <a:rPr lang="en-US" altLang="en-US" sz="1600" dirty="0" smtClean="0">
                <a:latin typeface="Courier New" pitchFamily="49" charset="0"/>
                <a:cs typeface="Courier New" pitchFamily="49" charset="0"/>
              </a:rPr>
              <a:t>      else if (policy == SCHED_RR) </a:t>
            </a:r>
            <a:r>
              <a:rPr lang="en-US" altLang="en-US" sz="1600" dirty="0" err="1" smtClean="0">
                <a:latin typeface="Courier New" pitchFamily="49" charset="0"/>
                <a:cs typeface="Courier New" pitchFamily="49" charset="0"/>
              </a:rPr>
              <a:t>printf</a:t>
            </a:r>
            <a:r>
              <a:rPr lang="en-US" altLang="en-US" sz="1600" dirty="0" smtClean="0">
                <a:latin typeface="Courier New" pitchFamily="49" charset="0"/>
                <a:cs typeface="Courier New" pitchFamily="49" charset="0"/>
              </a:rPr>
              <a:t>("SCHED_RR\n"); </a:t>
            </a:r>
          </a:p>
          <a:p>
            <a:pPr marL="0" indent="0">
              <a:buFont typeface="Monotype Sorts" pitchFamily="-84" charset="2"/>
              <a:buNone/>
            </a:pPr>
            <a:r>
              <a:rPr lang="en-US" altLang="en-US" sz="1600" dirty="0" smtClean="0">
                <a:latin typeface="Courier New" pitchFamily="49" charset="0"/>
                <a:cs typeface="Courier New" pitchFamily="49" charset="0"/>
              </a:rPr>
              <a:t>      else if (policy == SCHED_FIFO) </a:t>
            </a:r>
            <a:r>
              <a:rPr lang="en-US" altLang="en-US" sz="1600" dirty="0" err="1" smtClean="0">
                <a:latin typeface="Courier New" pitchFamily="49" charset="0"/>
                <a:cs typeface="Courier New" pitchFamily="49" charset="0"/>
              </a:rPr>
              <a:t>printf</a:t>
            </a:r>
            <a:r>
              <a:rPr lang="en-US" altLang="en-US" sz="1600" dirty="0" smtClean="0">
                <a:latin typeface="Courier New" pitchFamily="49" charset="0"/>
                <a:cs typeface="Courier New" pitchFamily="49" charset="0"/>
              </a:rPr>
              <a:t>("SCHED_FIFO\n"); </a:t>
            </a:r>
          </a:p>
          <a:p>
            <a:pPr marL="0" indent="0">
              <a:buFont typeface="Monotype Sorts" pitchFamily="-84" charset="2"/>
              <a:buNone/>
            </a:pPr>
            <a:r>
              <a:rPr lang="en-US" altLang="en-US" sz="1600" dirty="0" smtClean="0">
                <a:latin typeface="Courier New" pitchFamily="49" charset="0"/>
                <a:cs typeface="Courier New" pitchFamily="49" charset="0"/>
              </a:rPr>
              <a:t>   }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95536" y="116632"/>
            <a:ext cx="8399140" cy="1368152"/>
          </a:xfrm>
        </p:spPr>
        <p:txBody>
          <a:bodyPr>
            <a:noAutofit/>
          </a:bodyPr>
          <a:lstStyle/>
          <a:p>
            <a:pPr eaLnBrk="1" hangingPunct="1"/>
            <a:r>
              <a:rPr lang="en-US" altLang="en-US" sz="4000" dirty="0" smtClean="0">
                <a:solidFill>
                  <a:srgbClr val="C00000"/>
                </a:solidFill>
                <a:latin typeface="Arial" pitchFamily="34" charset="0"/>
                <a:cs typeface="Arial" pitchFamily="34" charset="0"/>
              </a:rPr>
              <a:t>POSIX Real-Time Scheduling API (Cont.)</a:t>
            </a:r>
          </a:p>
        </p:txBody>
      </p:sp>
      <p:sp>
        <p:nvSpPr>
          <p:cNvPr id="50179" name="Rectangle 3"/>
          <p:cNvSpPr>
            <a:spLocks noGrp="1" noChangeArrowheads="1"/>
          </p:cNvSpPr>
          <p:nvPr>
            <p:ph type="body" idx="1"/>
          </p:nvPr>
        </p:nvSpPr>
        <p:spPr>
          <a:xfrm>
            <a:off x="323528" y="1370583"/>
            <a:ext cx="8257480" cy="5370785"/>
          </a:xfrm>
        </p:spPr>
        <p:txBody>
          <a:bodyPr>
            <a:noAutofit/>
          </a:bodyPr>
          <a:lstStyle/>
          <a:p>
            <a:pPr marL="0" indent="0">
              <a:buFont typeface="Monotype Sorts" pitchFamily="-84" charset="2"/>
              <a:buNone/>
            </a:pPr>
            <a:r>
              <a:rPr lang="en-US" altLang="en-US" sz="1800" dirty="0" smtClean="0">
                <a:latin typeface="Courier New" pitchFamily="49" charset="0"/>
                <a:cs typeface="Courier New" pitchFamily="49" charset="0"/>
              </a:rPr>
              <a:t>   /* set the scheduling policy - FIFO, RR, or OTHER */ </a:t>
            </a:r>
            <a:br>
              <a:rPr lang="en-US" altLang="en-US" sz="1800" dirty="0" smtClean="0">
                <a:latin typeface="Courier New" pitchFamily="49" charset="0"/>
                <a:cs typeface="Courier New" pitchFamily="49" charset="0"/>
              </a:rPr>
            </a:br>
            <a:r>
              <a:rPr lang="en-US" altLang="en-US" sz="1800" dirty="0" smtClean="0">
                <a:latin typeface="Courier New" pitchFamily="49" charset="0"/>
                <a:cs typeface="Courier New" pitchFamily="49" charset="0"/>
              </a:rPr>
              <a:t>   if (</a:t>
            </a:r>
            <a:r>
              <a:rPr lang="en-US" altLang="en-US" sz="1800" dirty="0" err="1" smtClean="0">
                <a:latin typeface="Courier New" pitchFamily="49" charset="0"/>
                <a:cs typeface="Courier New" pitchFamily="49" charset="0"/>
              </a:rPr>
              <a:t>pthread_attr_setschedpolicy</a:t>
            </a:r>
            <a:r>
              <a:rPr lang="en-US" altLang="en-US" sz="1800" dirty="0" smtClean="0">
                <a:latin typeface="Courier New" pitchFamily="49" charset="0"/>
                <a:cs typeface="Courier New" pitchFamily="49" charset="0"/>
              </a:rPr>
              <a:t>(&amp;</a:t>
            </a:r>
            <a:r>
              <a:rPr lang="en-US" altLang="en-US" sz="1800" dirty="0" err="1" smtClean="0">
                <a:latin typeface="Courier New" pitchFamily="49" charset="0"/>
                <a:cs typeface="Courier New" pitchFamily="49" charset="0"/>
              </a:rPr>
              <a:t>attr</a:t>
            </a:r>
            <a:r>
              <a:rPr lang="en-US" altLang="en-US" sz="1800" dirty="0" smtClean="0">
                <a:latin typeface="Courier New" pitchFamily="49" charset="0"/>
                <a:cs typeface="Courier New" pitchFamily="49" charset="0"/>
              </a:rPr>
              <a:t>, SCHED_FIFO) != 0) </a:t>
            </a:r>
          </a:p>
          <a:p>
            <a:pPr marL="0" indent="0">
              <a:buFont typeface="Monotype Sorts" pitchFamily="-84" charset="2"/>
              <a:buNone/>
            </a:pPr>
            <a:r>
              <a:rPr lang="en-US" altLang="en-US" sz="1800" dirty="0" smtClean="0">
                <a:latin typeface="Courier New" pitchFamily="49" charset="0"/>
                <a:cs typeface="Courier New" pitchFamily="49" charset="0"/>
              </a:rPr>
              <a:t>      </a:t>
            </a:r>
            <a:r>
              <a:rPr lang="en-US" altLang="en-US" sz="1800" dirty="0" err="1" smtClean="0">
                <a:latin typeface="Courier New" pitchFamily="49" charset="0"/>
                <a:cs typeface="Courier New" pitchFamily="49" charset="0"/>
              </a:rPr>
              <a:t>fprintf</a:t>
            </a:r>
            <a:r>
              <a:rPr lang="en-US" altLang="en-US" sz="1800" dirty="0" smtClean="0">
                <a:latin typeface="Courier New" pitchFamily="49" charset="0"/>
                <a:cs typeface="Courier New" pitchFamily="49" charset="0"/>
              </a:rPr>
              <a:t>(</a:t>
            </a:r>
            <a:r>
              <a:rPr lang="en-US" altLang="en-US" sz="1800" dirty="0" err="1" smtClean="0">
                <a:latin typeface="Courier New" pitchFamily="49" charset="0"/>
                <a:cs typeface="Courier New" pitchFamily="49" charset="0"/>
              </a:rPr>
              <a:t>stderr</a:t>
            </a:r>
            <a:r>
              <a:rPr lang="en-US" altLang="en-US" sz="1800" dirty="0" smtClean="0">
                <a:latin typeface="Courier New" pitchFamily="49" charset="0"/>
                <a:cs typeface="Courier New" pitchFamily="49" charset="0"/>
              </a:rPr>
              <a:t>, "Unable to set policy.\n"); </a:t>
            </a:r>
          </a:p>
          <a:p>
            <a:pPr marL="0" indent="0">
              <a:buFont typeface="Monotype Sorts" pitchFamily="-84" charset="2"/>
              <a:buNone/>
            </a:pPr>
            <a:r>
              <a:rPr lang="en-US" altLang="en-US" sz="1800" dirty="0" smtClean="0">
                <a:latin typeface="Courier New" pitchFamily="49" charset="0"/>
                <a:cs typeface="Courier New" pitchFamily="49" charset="0"/>
              </a:rPr>
              <a:t>   /* create the threads */</a:t>
            </a:r>
            <a:br>
              <a:rPr lang="en-US" altLang="en-US" sz="1800" dirty="0" smtClean="0">
                <a:latin typeface="Courier New" pitchFamily="49" charset="0"/>
                <a:cs typeface="Courier New" pitchFamily="49" charset="0"/>
              </a:rPr>
            </a:br>
            <a:r>
              <a:rPr lang="en-US" altLang="en-US" sz="1800" dirty="0" smtClean="0">
                <a:latin typeface="Courier New" pitchFamily="49" charset="0"/>
                <a:cs typeface="Courier New" pitchFamily="49" charset="0"/>
              </a:rPr>
              <a:t>   for (</a:t>
            </a:r>
            <a:r>
              <a:rPr lang="en-US" altLang="en-US" sz="1800" dirty="0" err="1" smtClean="0">
                <a:latin typeface="Courier New" pitchFamily="49" charset="0"/>
                <a:cs typeface="Courier New" pitchFamily="49" charset="0"/>
              </a:rPr>
              <a:t>i</a:t>
            </a:r>
            <a:r>
              <a:rPr lang="en-US" altLang="en-US" sz="1800" dirty="0" smtClean="0">
                <a:latin typeface="Courier New" pitchFamily="49" charset="0"/>
                <a:cs typeface="Courier New" pitchFamily="49" charset="0"/>
              </a:rPr>
              <a:t> = 0; </a:t>
            </a:r>
            <a:r>
              <a:rPr lang="en-US" altLang="en-US" sz="1800" dirty="0" err="1" smtClean="0">
                <a:latin typeface="Courier New" pitchFamily="49" charset="0"/>
                <a:cs typeface="Courier New" pitchFamily="49" charset="0"/>
              </a:rPr>
              <a:t>i</a:t>
            </a:r>
            <a:r>
              <a:rPr lang="en-US" altLang="en-US" sz="1800" dirty="0" smtClean="0">
                <a:latin typeface="Courier New" pitchFamily="49" charset="0"/>
                <a:cs typeface="Courier New" pitchFamily="49" charset="0"/>
              </a:rPr>
              <a:t> &lt; NUM_THREADS; </a:t>
            </a:r>
            <a:r>
              <a:rPr lang="en-US" altLang="en-US" sz="1800" dirty="0" err="1" smtClean="0">
                <a:latin typeface="Courier New" pitchFamily="49" charset="0"/>
                <a:cs typeface="Courier New" pitchFamily="49" charset="0"/>
              </a:rPr>
              <a:t>i</a:t>
            </a:r>
            <a:r>
              <a:rPr lang="en-US" altLang="en-US" sz="1800" dirty="0" smtClean="0">
                <a:latin typeface="Courier New" pitchFamily="49" charset="0"/>
                <a:cs typeface="Courier New" pitchFamily="49" charset="0"/>
              </a:rPr>
              <a:t>++) </a:t>
            </a:r>
          </a:p>
          <a:p>
            <a:pPr marL="0" indent="0">
              <a:buFont typeface="Monotype Sorts" pitchFamily="-84" charset="2"/>
              <a:buNone/>
            </a:pPr>
            <a:r>
              <a:rPr lang="en-US" altLang="en-US" sz="1800" dirty="0" smtClean="0">
                <a:latin typeface="Courier New" pitchFamily="49" charset="0"/>
                <a:cs typeface="Courier New" pitchFamily="49" charset="0"/>
              </a:rPr>
              <a:t>      </a:t>
            </a:r>
            <a:r>
              <a:rPr lang="en-US" altLang="en-US" sz="1800" dirty="0" err="1" smtClean="0">
                <a:latin typeface="Courier New" pitchFamily="49" charset="0"/>
                <a:cs typeface="Courier New" pitchFamily="49" charset="0"/>
              </a:rPr>
              <a:t>pthread_create</a:t>
            </a:r>
            <a:r>
              <a:rPr lang="en-US" altLang="en-US" sz="1800" dirty="0" smtClean="0">
                <a:latin typeface="Courier New" pitchFamily="49" charset="0"/>
                <a:cs typeface="Courier New" pitchFamily="49" charset="0"/>
              </a:rPr>
              <a:t>(&amp;</a:t>
            </a:r>
            <a:r>
              <a:rPr lang="en-US" altLang="en-US" sz="1800" dirty="0" err="1" smtClean="0">
                <a:latin typeface="Courier New" pitchFamily="49" charset="0"/>
                <a:cs typeface="Courier New" pitchFamily="49" charset="0"/>
              </a:rPr>
              <a:t>tid</a:t>
            </a:r>
            <a:r>
              <a:rPr lang="en-US" altLang="en-US" sz="1800" dirty="0" smtClean="0">
                <a:latin typeface="Courier New" pitchFamily="49" charset="0"/>
                <a:cs typeface="Courier New" pitchFamily="49" charset="0"/>
              </a:rPr>
              <a:t>[</a:t>
            </a:r>
            <a:r>
              <a:rPr lang="en-US" altLang="en-US" sz="1800" dirty="0" err="1" smtClean="0">
                <a:latin typeface="Courier New" pitchFamily="49" charset="0"/>
                <a:cs typeface="Courier New" pitchFamily="49" charset="0"/>
              </a:rPr>
              <a:t>i</a:t>
            </a:r>
            <a:r>
              <a:rPr lang="en-US" altLang="en-US" sz="1800" dirty="0" smtClean="0">
                <a:latin typeface="Courier New" pitchFamily="49" charset="0"/>
                <a:cs typeface="Courier New" pitchFamily="49" charset="0"/>
              </a:rPr>
              <a:t>],&amp;</a:t>
            </a:r>
            <a:r>
              <a:rPr lang="en-US" altLang="en-US" sz="1800" dirty="0" err="1" smtClean="0">
                <a:latin typeface="Courier New" pitchFamily="49" charset="0"/>
                <a:cs typeface="Courier New" pitchFamily="49" charset="0"/>
              </a:rPr>
              <a:t>attr,runner,NULL</a:t>
            </a:r>
            <a:r>
              <a:rPr lang="en-US" altLang="en-US" sz="1800" dirty="0" smtClean="0">
                <a:latin typeface="Courier New" pitchFamily="49" charset="0"/>
                <a:cs typeface="Courier New" pitchFamily="49" charset="0"/>
              </a:rPr>
              <a:t>); </a:t>
            </a:r>
          </a:p>
          <a:p>
            <a:pPr marL="0" indent="0">
              <a:buFont typeface="Monotype Sorts" pitchFamily="-84" charset="2"/>
              <a:buNone/>
            </a:pPr>
            <a:r>
              <a:rPr lang="en-US" altLang="en-US" sz="1800" dirty="0" smtClean="0">
                <a:latin typeface="Courier New" pitchFamily="49" charset="0"/>
                <a:cs typeface="Courier New" pitchFamily="49" charset="0"/>
              </a:rPr>
              <a:t>   /* now join on each thread */</a:t>
            </a:r>
            <a:br>
              <a:rPr lang="en-US" altLang="en-US" sz="1800" dirty="0" smtClean="0">
                <a:latin typeface="Courier New" pitchFamily="49" charset="0"/>
                <a:cs typeface="Courier New" pitchFamily="49" charset="0"/>
              </a:rPr>
            </a:br>
            <a:r>
              <a:rPr lang="en-US" altLang="en-US" sz="1800" dirty="0" smtClean="0">
                <a:latin typeface="Courier New" pitchFamily="49" charset="0"/>
                <a:cs typeface="Courier New" pitchFamily="49" charset="0"/>
              </a:rPr>
              <a:t>   for (</a:t>
            </a:r>
            <a:r>
              <a:rPr lang="en-US" altLang="en-US" sz="1800" dirty="0" err="1" smtClean="0">
                <a:latin typeface="Courier New" pitchFamily="49" charset="0"/>
                <a:cs typeface="Courier New" pitchFamily="49" charset="0"/>
              </a:rPr>
              <a:t>i</a:t>
            </a:r>
            <a:r>
              <a:rPr lang="en-US" altLang="en-US" sz="1800" dirty="0" smtClean="0">
                <a:latin typeface="Courier New" pitchFamily="49" charset="0"/>
                <a:cs typeface="Courier New" pitchFamily="49" charset="0"/>
              </a:rPr>
              <a:t> = 0; </a:t>
            </a:r>
            <a:r>
              <a:rPr lang="en-US" altLang="en-US" sz="1800" dirty="0" err="1" smtClean="0">
                <a:latin typeface="Courier New" pitchFamily="49" charset="0"/>
                <a:cs typeface="Courier New" pitchFamily="49" charset="0"/>
              </a:rPr>
              <a:t>i</a:t>
            </a:r>
            <a:r>
              <a:rPr lang="en-US" altLang="en-US" sz="1800" dirty="0" smtClean="0">
                <a:latin typeface="Courier New" pitchFamily="49" charset="0"/>
                <a:cs typeface="Courier New" pitchFamily="49" charset="0"/>
              </a:rPr>
              <a:t> &lt; NUM_THREADS; </a:t>
            </a:r>
            <a:r>
              <a:rPr lang="en-US" altLang="en-US" sz="1800" dirty="0" err="1" smtClean="0">
                <a:latin typeface="Courier New" pitchFamily="49" charset="0"/>
                <a:cs typeface="Courier New" pitchFamily="49" charset="0"/>
              </a:rPr>
              <a:t>i</a:t>
            </a:r>
            <a:r>
              <a:rPr lang="en-US" altLang="en-US" sz="1800" dirty="0" smtClean="0">
                <a:latin typeface="Courier New" pitchFamily="49" charset="0"/>
                <a:cs typeface="Courier New" pitchFamily="49" charset="0"/>
              </a:rPr>
              <a:t>++) </a:t>
            </a:r>
          </a:p>
          <a:p>
            <a:pPr marL="0" indent="0">
              <a:buFont typeface="Monotype Sorts" pitchFamily="-84" charset="2"/>
              <a:buNone/>
            </a:pPr>
            <a:r>
              <a:rPr lang="en-US" altLang="en-US" sz="1800" dirty="0" smtClean="0">
                <a:latin typeface="Courier New" pitchFamily="49" charset="0"/>
                <a:cs typeface="Courier New" pitchFamily="49" charset="0"/>
              </a:rPr>
              <a:t>      </a:t>
            </a:r>
            <a:r>
              <a:rPr lang="en-US" altLang="en-US" sz="1800" dirty="0" err="1" smtClean="0">
                <a:latin typeface="Courier New" pitchFamily="49" charset="0"/>
                <a:cs typeface="Courier New" pitchFamily="49" charset="0"/>
              </a:rPr>
              <a:t>pthread_join</a:t>
            </a:r>
            <a:r>
              <a:rPr lang="en-US" altLang="en-US" sz="1800" dirty="0" smtClean="0">
                <a:latin typeface="Courier New" pitchFamily="49" charset="0"/>
                <a:cs typeface="Courier New" pitchFamily="49" charset="0"/>
              </a:rPr>
              <a:t>(</a:t>
            </a:r>
            <a:r>
              <a:rPr lang="en-US" altLang="en-US" sz="1800" dirty="0" err="1" smtClean="0">
                <a:latin typeface="Courier New" pitchFamily="49" charset="0"/>
                <a:cs typeface="Courier New" pitchFamily="49" charset="0"/>
              </a:rPr>
              <a:t>tid</a:t>
            </a:r>
            <a:r>
              <a:rPr lang="en-US" altLang="en-US" sz="1800" dirty="0" smtClean="0">
                <a:latin typeface="Courier New" pitchFamily="49" charset="0"/>
                <a:cs typeface="Courier New" pitchFamily="49" charset="0"/>
              </a:rPr>
              <a:t>[</a:t>
            </a:r>
            <a:r>
              <a:rPr lang="en-US" altLang="en-US" sz="1800" dirty="0" err="1" smtClean="0">
                <a:latin typeface="Courier New" pitchFamily="49" charset="0"/>
                <a:cs typeface="Courier New" pitchFamily="49" charset="0"/>
              </a:rPr>
              <a:t>i</a:t>
            </a:r>
            <a:r>
              <a:rPr lang="en-US" altLang="en-US" sz="1800" dirty="0" smtClean="0">
                <a:latin typeface="Courier New" pitchFamily="49" charset="0"/>
                <a:cs typeface="Courier New" pitchFamily="49" charset="0"/>
              </a:rPr>
              <a:t>], NULL); </a:t>
            </a:r>
          </a:p>
          <a:p>
            <a:pPr marL="0" indent="0">
              <a:buFont typeface="Monotype Sorts" pitchFamily="-84" charset="2"/>
              <a:buNone/>
            </a:pPr>
            <a:r>
              <a:rPr lang="en-US" altLang="en-US" sz="1800" dirty="0" smtClean="0">
                <a:latin typeface="Courier New" pitchFamily="49" charset="0"/>
                <a:cs typeface="Courier New" pitchFamily="49" charset="0"/>
              </a:rPr>
              <a:t>}</a:t>
            </a:r>
          </a:p>
          <a:p>
            <a:pPr marL="0" indent="0">
              <a:buFont typeface="Monotype Sorts" pitchFamily="-84" charset="2"/>
              <a:buNone/>
            </a:pPr>
            <a:r>
              <a:rPr lang="en-US" altLang="en-US" sz="1800" dirty="0" smtClean="0">
                <a:latin typeface="Courier New" pitchFamily="49" charset="0"/>
                <a:cs typeface="Courier New" pitchFamily="49" charset="0"/>
              </a:rPr>
              <a:t> </a:t>
            </a:r>
          </a:p>
          <a:p>
            <a:pPr marL="0" indent="0">
              <a:buFont typeface="Monotype Sorts" pitchFamily="-84" charset="2"/>
              <a:buNone/>
            </a:pPr>
            <a:r>
              <a:rPr lang="en-US" altLang="en-US" sz="1800" dirty="0" smtClean="0">
                <a:latin typeface="Courier New" pitchFamily="49" charset="0"/>
                <a:cs typeface="Courier New" pitchFamily="49" charset="0"/>
              </a:rPr>
              <a:t>/* Each thread will begin control in this function */ </a:t>
            </a:r>
          </a:p>
          <a:p>
            <a:pPr marL="0" indent="0">
              <a:buFont typeface="Monotype Sorts" pitchFamily="-84" charset="2"/>
              <a:buNone/>
            </a:pPr>
            <a:r>
              <a:rPr lang="en-US" altLang="en-US" sz="1800" dirty="0" smtClean="0">
                <a:latin typeface="Courier New" pitchFamily="49" charset="0"/>
                <a:cs typeface="Courier New" pitchFamily="49" charset="0"/>
              </a:rPr>
              <a:t>void *runner(void *</a:t>
            </a:r>
            <a:r>
              <a:rPr lang="en-US" altLang="en-US" sz="1800" dirty="0" err="1" smtClean="0">
                <a:latin typeface="Courier New" pitchFamily="49" charset="0"/>
                <a:cs typeface="Courier New" pitchFamily="49" charset="0"/>
              </a:rPr>
              <a:t>param</a:t>
            </a:r>
            <a:r>
              <a:rPr lang="en-US" altLang="en-US" sz="1800" dirty="0" smtClean="0">
                <a:latin typeface="Courier New" pitchFamily="49" charset="0"/>
                <a:cs typeface="Courier New" pitchFamily="49" charset="0"/>
              </a:rPr>
              <a:t>)</a:t>
            </a:r>
            <a:br>
              <a:rPr lang="en-US" altLang="en-US" sz="1800" dirty="0" smtClean="0">
                <a:latin typeface="Courier New" pitchFamily="49" charset="0"/>
                <a:cs typeface="Courier New" pitchFamily="49" charset="0"/>
              </a:rPr>
            </a:br>
            <a:r>
              <a:rPr lang="en-US" altLang="en-US" sz="1800" dirty="0" smtClean="0">
                <a:latin typeface="Courier New" pitchFamily="49" charset="0"/>
                <a:cs typeface="Courier New" pitchFamily="49" charset="0"/>
              </a:rPr>
              <a:t>{ </a:t>
            </a:r>
          </a:p>
          <a:p>
            <a:pPr marL="0" indent="0">
              <a:buFont typeface="Monotype Sorts" pitchFamily="-84" charset="2"/>
              <a:buNone/>
            </a:pPr>
            <a:r>
              <a:rPr lang="en-US" altLang="en-US" sz="1800" dirty="0" smtClean="0">
                <a:latin typeface="Courier New" pitchFamily="49" charset="0"/>
                <a:cs typeface="Courier New" pitchFamily="49" charset="0"/>
              </a:rPr>
              <a:t>   /* do some work ... */ </a:t>
            </a:r>
          </a:p>
          <a:p>
            <a:pPr marL="0" indent="0">
              <a:buFont typeface="Monotype Sorts" pitchFamily="-84" charset="2"/>
              <a:buNone/>
            </a:pPr>
            <a:r>
              <a:rPr lang="en-US" altLang="en-US" sz="1800" dirty="0" smtClean="0">
                <a:latin typeface="Courier New" pitchFamily="49" charset="0"/>
                <a:cs typeface="Courier New" pitchFamily="49" charset="0"/>
              </a:rPr>
              <a:t>   </a:t>
            </a:r>
            <a:r>
              <a:rPr lang="en-US" altLang="en-US" sz="1800" dirty="0" err="1" smtClean="0">
                <a:latin typeface="Courier New" pitchFamily="49" charset="0"/>
                <a:cs typeface="Courier New" pitchFamily="49" charset="0"/>
              </a:rPr>
              <a:t>pthread_exit</a:t>
            </a:r>
            <a:r>
              <a:rPr lang="en-US" altLang="en-US" sz="1800" dirty="0" smtClean="0">
                <a:latin typeface="Courier New" pitchFamily="49" charset="0"/>
                <a:cs typeface="Courier New" pitchFamily="49" charset="0"/>
              </a:rPr>
              <a:t>(0); </a:t>
            </a:r>
          </a:p>
          <a:p>
            <a:pPr marL="0" indent="0">
              <a:buFont typeface="Monotype Sorts" pitchFamily="-84" charset="2"/>
              <a:buNone/>
            </a:pPr>
            <a:r>
              <a:rPr lang="en-US" altLang="en-US" sz="1800" dirty="0" smtClean="0">
                <a:latin typeface="Courier New" pitchFamily="49" charset="0"/>
                <a:cs typeface="Courier New" pitchFamily="49" charset="0"/>
              </a:rPr>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395536" y="116632"/>
            <a:ext cx="8229600" cy="936104"/>
          </a:xfrm>
        </p:spPr>
        <p:txBody>
          <a:bodyPr>
            <a:normAutofit/>
          </a:bodyPr>
          <a:lstStyle/>
          <a:p>
            <a:r>
              <a:rPr lang="en-US" altLang="en-US" sz="4000" dirty="0" err="1" smtClean="0">
                <a:solidFill>
                  <a:srgbClr val="C00000"/>
                </a:solidFill>
                <a:latin typeface="Arial" pitchFamily="34" charset="0"/>
                <a:cs typeface="Arial" pitchFamily="34" charset="0"/>
              </a:rPr>
              <a:t>Queueing</a:t>
            </a:r>
            <a:r>
              <a:rPr lang="en-US" altLang="en-US" sz="4000" dirty="0" smtClean="0">
                <a:solidFill>
                  <a:srgbClr val="C00000"/>
                </a:solidFill>
                <a:latin typeface="Arial" pitchFamily="34" charset="0"/>
                <a:cs typeface="Arial" pitchFamily="34" charset="0"/>
              </a:rPr>
              <a:t> Models</a:t>
            </a:r>
          </a:p>
        </p:txBody>
      </p:sp>
      <p:sp>
        <p:nvSpPr>
          <p:cNvPr id="66563" name="Content Placeholder 2"/>
          <p:cNvSpPr>
            <a:spLocks noGrp="1"/>
          </p:cNvSpPr>
          <p:nvPr>
            <p:ph idx="1"/>
          </p:nvPr>
        </p:nvSpPr>
        <p:spPr>
          <a:xfrm>
            <a:off x="179512" y="908720"/>
            <a:ext cx="8784976" cy="5688632"/>
          </a:xfrm>
        </p:spPr>
        <p:txBody>
          <a:bodyPr>
            <a:normAutofit/>
          </a:bodyPr>
          <a:lstStyle/>
          <a:p>
            <a:pPr algn="just"/>
            <a:r>
              <a:rPr lang="en-IN" altLang="en-US" sz="2800" dirty="0" smtClean="0">
                <a:latin typeface="Arial" pitchFamily="34" charset="0"/>
                <a:cs typeface="Arial" pitchFamily="34" charset="0"/>
              </a:rPr>
              <a:t>On many systems, the processes that are run vary from day to day, so there is no static set of processes (or times) to use for deterministic </a:t>
            </a:r>
            <a:r>
              <a:rPr lang="en-IN" altLang="en-US" sz="2800" dirty="0" err="1" smtClean="0">
                <a:latin typeface="Arial" pitchFamily="34" charset="0"/>
                <a:cs typeface="Arial" pitchFamily="34" charset="0"/>
              </a:rPr>
              <a:t>modeling</a:t>
            </a:r>
            <a:r>
              <a:rPr lang="en-IN" altLang="en-US" sz="2800" dirty="0" smtClean="0">
                <a:latin typeface="Arial" pitchFamily="34" charset="0"/>
                <a:cs typeface="Arial" pitchFamily="34" charset="0"/>
              </a:rPr>
              <a:t>. </a:t>
            </a:r>
          </a:p>
          <a:p>
            <a:pPr algn="just"/>
            <a:r>
              <a:rPr lang="en-IN" altLang="en-US" sz="2800" dirty="0" smtClean="0">
                <a:latin typeface="Arial" pitchFamily="34" charset="0"/>
                <a:cs typeface="Arial" pitchFamily="34" charset="0"/>
              </a:rPr>
              <a:t>What can be determined, however, is the distribution of CPU and I/O bursts. These distributions can be measured and then approximated or simply estimated. The result is a mathematical formula describing the probability of a particular CPU burst.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80120"/>
          </a:xfrm>
        </p:spPr>
        <p:txBody>
          <a:bodyPr>
            <a:normAutofit/>
          </a:bodyPr>
          <a:lstStyle/>
          <a:p>
            <a:r>
              <a:rPr lang="en-US" altLang="en-US" sz="4000" dirty="0" err="1" smtClean="0">
                <a:solidFill>
                  <a:srgbClr val="C00000"/>
                </a:solidFill>
                <a:latin typeface="Arial" pitchFamily="34" charset="0"/>
                <a:cs typeface="Arial" pitchFamily="34" charset="0"/>
              </a:rPr>
              <a:t>Queueing</a:t>
            </a:r>
            <a:r>
              <a:rPr lang="en-US" altLang="en-US" sz="4000" dirty="0" smtClean="0">
                <a:solidFill>
                  <a:srgbClr val="C00000"/>
                </a:solidFill>
                <a:latin typeface="Arial" pitchFamily="34" charset="0"/>
                <a:cs typeface="Arial" pitchFamily="34" charset="0"/>
              </a:rPr>
              <a:t> Models</a:t>
            </a:r>
            <a:endParaRPr lang="en-IN" sz="4000" dirty="0"/>
          </a:p>
        </p:txBody>
      </p:sp>
      <p:sp>
        <p:nvSpPr>
          <p:cNvPr id="3" name="Content Placeholder 2"/>
          <p:cNvSpPr>
            <a:spLocks noGrp="1"/>
          </p:cNvSpPr>
          <p:nvPr>
            <p:ph idx="1"/>
          </p:nvPr>
        </p:nvSpPr>
        <p:spPr>
          <a:xfrm>
            <a:off x="251520" y="1124744"/>
            <a:ext cx="8640960" cy="4929411"/>
          </a:xfrm>
        </p:spPr>
        <p:txBody>
          <a:bodyPr>
            <a:normAutofit/>
          </a:bodyPr>
          <a:lstStyle/>
          <a:p>
            <a:pPr algn="just"/>
            <a:r>
              <a:rPr lang="en-US" altLang="en-US" sz="2800" dirty="0" smtClean="0">
                <a:latin typeface="Arial" pitchFamily="34" charset="0"/>
                <a:cs typeface="Arial" pitchFamily="34" charset="0"/>
              </a:rPr>
              <a:t>Describes the arrival of processes, and CPU and I/O bursts probabilistically</a:t>
            </a:r>
          </a:p>
          <a:p>
            <a:pPr lvl="1" algn="just"/>
            <a:r>
              <a:rPr lang="en-US" altLang="en-US" sz="2400" dirty="0" smtClean="0">
                <a:latin typeface="Arial" pitchFamily="34" charset="0"/>
                <a:cs typeface="Arial" pitchFamily="34" charset="0"/>
              </a:rPr>
              <a:t>Commonly exponential, and described by mean</a:t>
            </a:r>
          </a:p>
          <a:p>
            <a:pPr lvl="1" algn="just"/>
            <a:r>
              <a:rPr lang="en-US" altLang="en-US" sz="2400" dirty="0" smtClean="0">
                <a:latin typeface="Arial" pitchFamily="34" charset="0"/>
                <a:cs typeface="Arial" pitchFamily="34" charset="0"/>
              </a:rPr>
              <a:t>Computes average throughput, utilization, waiting time, etc</a:t>
            </a:r>
          </a:p>
          <a:p>
            <a:pPr algn="just"/>
            <a:r>
              <a:rPr lang="en-US" altLang="en-US" sz="2800" dirty="0" smtClean="0">
                <a:latin typeface="Arial" pitchFamily="34" charset="0"/>
                <a:cs typeface="Arial" pitchFamily="34" charset="0"/>
              </a:rPr>
              <a:t>Computer system described as network of servers, each with queue of waiting processes</a:t>
            </a:r>
          </a:p>
          <a:p>
            <a:pPr lvl="1" algn="just"/>
            <a:r>
              <a:rPr lang="en-US" altLang="en-US" sz="2400" dirty="0" smtClean="0">
                <a:latin typeface="Arial" pitchFamily="34" charset="0"/>
                <a:cs typeface="Arial" pitchFamily="34" charset="0"/>
              </a:rPr>
              <a:t>Knowing arrival rates and service rates (</a:t>
            </a:r>
            <a:r>
              <a:rPr lang="en-US" altLang="en-US" sz="2400" i="1" dirty="0" err="1" smtClean="0">
                <a:solidFill>
                  <a:srgbClr val="0000FF"/>
                </a:solidFill>
                <a:latin typeface="Arial" pitchFamily="34" charset="0"/>
                <a:cs typeface="Arial" pitchFamily="34" charset="0"/>
              </a:rPr>
              <a:t>queueing</a:t>
            </a:r>
            <a:r>
              <a:rPr lang="en-US" altLang="en-US" sz="2400" i="1" dirty="0" smtClean="0">
                <a:solidFill>
                  <a:srgbClr val="0000FF"/>
                </a:solidFill>
                <a:latin typeface="Arial" pitchFamily="34" charset="0"/>
                <a:cs typeface="Arial" pitchFamily="34" charset="0"/>
              </a:rPr>
              <a:t>-network analysis</a:t>
            </a:r>
            <a:r>
              <a:rPr lang="en-US" altLang="en-US" sz="2400" dirty="0" smtClean="0">
                <a:latin typeface="Arial" pitchFamily="34" charset="0"/>
                <a:cs typeface="Arial" pitchFamily="34" charset="0"/>
              </a:rPr>
              <a:t>)</a:t>
            </a:r>
          </a:p>
          <a:p>
            <a:pPr lvl="1" algn="just"/>
            <a:r>
              <a:rPr lang="en-US" altLang="en-US" sz="2400" dirty="0" smtClean="0">
                <a:latin typeface="Arial" pitchFamily="34" charset="0"/>
                <a:cs typeface="Arial" pitchFamily="34" charset="0"/>
              </a:rPr>
              <a:t>Computes utilization, average queue length, average wait time, etc.</a:t>
            </a:r>
          </a:p>
          <a:p>
            <a:endParaRPr lang="en-I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67544" y="116632"/>
            <a:ext cx="8229600" cy="1143000"/>
          </a:xfrm>
        </p:spPr>
        <p:txBody>
          <a:bodyPr>
            <a:normAutofit/>
          </a:bodyPr>
          <a:lstStyle/>
          <a:p>
            <a:r>
              <a:rPr lang="en-US" altLang="en-US" sz="4000" dirty="0" smtClean="0">
                <a:solidFill>
                  <a:srgbClr val="C00000"/>
                </a:solidFill>
                <a:latin typeface="Arial" pitchFamily="34" charset="0"/>
                <a:cs typeface="Arial" pitchFamily="34" charset="0"/>
              </a:rPr>
              <a:t>Little</a:t>
            </a:r>
            <a:r>
              <a:rPr lang="ja-JP" altLang="en-US" sz="4000" smtClean="0">
                <a:solidFill>
                  <a:srgbClr val="C00000"/>
                </a:solidFill>
                <a:latin typeface="Arial" pitchFamily="34" charset="0"/>
                <a:cs typeface="Arial" pitchFamily="34" charset="0"/>
              </a:rPr>
              <a:t>’</a:t>
            </a:r>
            <a:r>
              <a:rPr lang="en-IN" altLang="ja-JP" sz="4000" dirty="0" smtClean="0">
                <a:solidFill>
                  <a:srgbClr val="C00000"/>
                </a:solidFill>
                <a:latin typeface="Arial" pitchFamily="34" charset="0"/>
                <a:cs typeface="Arial" pitchFamily="34" charset="0"/>
              </a:rPr>
              <a:t>s</a:t>
            </a:r>
            <a:r>
              <a:rPr lang="en-US" altLang="ja-JP" sz="4000" dirty="0" smtClean="0">
                <a:solidFill>
                  <a:srgbClr val="C00000"/>
                </a:solidFill>
                <a:latin typeface="Arial" pitchFamily="34" charset="0"/>
                <a:cs typeface="Arial" pitchFamily="34" charset="0"/>
              </a:rPr>
              <a:t> Formula</a:t>
            </a:r>
            <a:endParaRPr lang="en-US" altLang="en-US" sz="4000" dirty="0" smtClean="0">
              <a:solidFill>
                <a:srgbClr val="C00000"/>
              </a:solidFill>
              <a:latin typeface="Arial" pitchFamily="34" charset="0"/>
              <a:cs typeface="Arial" pitchFamily="34" charset="0"/>
            </a:endParaRPr>
          </a:p>
        </p:txBody>
      </p:sp>
      <p:sp>
        <p:nvSpPr>
          <p:cNvPr id="67587" name="Content Placeholder 2"/>
          <p:cNvSpPr>
            <a:spLocks noGrp="1"/>
          </p:cNvSpPr>
          <p:nvPr>
            <p:ph idx="1"/>
          </p:nvPr>
        </p:nvSpPr>
        <p:spPr>
          <a:xfrm>
            <a:off x="251520" y="1169988"/>
            <a:ext cx="8640960" cy="5499372"/>
          </a:xfrm>
        </p:spPr>
        <p:txBody>
          <a:bodyPr>
            <a:normAutofit/>
          </a:bodyPr>
          <a:lstStyle/>
          <a:p>
            <a:pPr algn="just"/>
            <a:r>
              <a:rPr lang="en-US" altLang="en-US" sz="2800" i="1" dirty="0" smtClean="0">
                <a:latin typeface="Arial" pitchFamily="34" charset="0"/>
                <a:cs typeface="Arial" pitchFamily="34" charset="0"/>
              </a:rPr>
              <a:t>n</a:t>
            </a:r>
            <a:r>
              <a:rPr lang="en-US" altLang="en-US" sz="2800" dirty="0" smtClean="0">
                <a:latin typeface="Arial" pitchFamily="34" charset="0"/>
                <a:cs typeface="Arial" pitchFamily="34" charset="0"/>
              </a:rPr>
              <a:t> = average queue length</a:t>
            </a:r>
          </a:p>
          <a:p>
            <a:pPr algn="just"/>
            <a:r>
              <a:rPr lang="en-US" altLang="en-US" sz="2800" i="1" dirty="0" smtClean="0">
                <a:latin typeface="Arial" pitchFamily="34" charset="0"/>
                <a:cs typeface="Arial" pitchFamily="34" charset="0"/>
              </a:rPr>
              <a:t>W</a:t>
            </a:r>
            <a:r>
              <a:rPr lang="en-US" altLang="en-US" sz="2800" dirty="0" smtClean="0">
                <a:latin typeface="Arial" pitchFamily="34" charset="0"/>
                <a:cs typeface="Arial" pitchFamily="34" charset="0"/>
              </a:rPr>
              <a:t> = average waiting time in queue</a:t>
            </a:r>
          </a:p>
          <a:p>
            <a:pPr algn="just"/>
            <a:r>
              <a:rPr lang="en-US" altLang="en-US" sz="2800" i="1" dirty="0" smtClean="0">
                <a:latin typeface="Arial" pitchFamily="34" charset="0"/>
                <a:cs typeface="Arial" pitchFamily="34" charset="0"/>
              </a:rPr>
              <a:t>λ</a:t>
            </a:r>
            <a:r>
              <a:rPr lang="en-US" altLang="en-US" sz="2800" dirty="0" smtClean="0">
                <a:latin typeface="Arial" pitchFamily="34" charset="0"/>
                <a:cs typeface="Arial" pitchFamily="34" charset="0"/>
              </a:rPr>
              <a:t> = average arrival rate into queue</a:t>
            </a:r>
          </a:p>
          <a:p>
            <a:pPr algn="just"/>
            <a:r>
              <a:rPr lang="en-US" altLang="en-US" sz="2800" dirty="0" smtClean="0">
                <a:latin typeface="Arial" pitchFamily="34" charset="0"/>
                <a:cs typeface="Arial" pitchFamily="34" charset="0"/>
              </a:rPr>
              <a:t>Little</a:t>
            </a:r>
            <a:r>
              <a:rPr lang="ja-JP" altLang="en-US" sz="2800" smtClean="0">
                <a:latin typeface="Arial" pitchFamily="34" charset="0"/>
                <a:cs typeface="Arial" pitchFamily="34" charset="0"/>
              </a:rPr>
              <a:t>’</a:t>
            </a:r>
            <a:r>
              <a:rPr lang="en-US" altLang="ja-JP" sz="2800" dirty="0" smtClean="0">
                <a:latin typeface="Arial" pitchFamily="34" charset="0"/>
                <a:cs typeface="Arial" pitchFamily="34" charset="0"/>
              </a:rPr>
              <a:t>s law – in steady state, processes leaving queue must equal processes arriving, thus:</a:t>
            </a:r>
            <a:br>
              <a:rPr lang="en-US" altLang="ja-JP" sz="2800" dirty="0" smtClean="0">
                <a:latin typeface="Arial" pitchFamily="34" charset="0"/>
                <a:cs typeface="Arial" pitchFamily="34" charset="0"/>
              </a:rPr>
            </a:br>
            <a:r>
              <a:rPr lang="en-US" altLang="ja-JP" sz="2800" dirty="0" smtClean="0">
                <a:latin typeface="Arial" pitchFamily="34" charset="0"/>
                <a:cs typeface="Arial" pitchFamily="34" charset="0"/>
              </a:rPr>
              <a:t>      </a:t>
            </a:r>
            <a:r>
              <a:rPr lang="en-US" altLang="ja-JP" sz="2800" i="1" dirty="0" smtClean="0">
                <a:latin typeface="Arial" pitchFamily="34" charset="0"/>
                <a:cs typeface="Arial" pitchFamily="34" charset="0"/>
              </a:rPr>
              <a:t>n </a:t>
            </a:r>
            <a:r>
              <a:rPr lang="en-US" altLang="ja-JP" sz="2800" dirty="0" smtClean="0">
                <a:latin typeface="Arial" pitchFamily="34" charset="0"/>
                <a:cs typeface="Arial" pitchFamily="34" charset="0"/>
              </a:rPr>
              <a:t>= </a:t>
            </a:r>
            <a:r>
              <a:rPr lang="en-US" altLang="ja-JP" sz="2800" i="1" dirty="0" smtClean="0">
                <a:latin typeface="Arial" pitchFamily="34" charset="0"/>
                <a:cs typeface="Arial" pitchFamily="34" charset="0"/>
              </a:rPr>
              <a:t>λ </a:t>
            </a:r>
            <a:r>
              <a:rPr lang="en-US" altLang="ja-JP" sz="2800" dirty="0" smtClean="0">
                <a:latin typeface="Arial" pitchFamily="34" charset="0"/>
                <a:cs typeface="Arial" pitchFamily="34" charset="0"/>
              </a:rPr>
              <a:t>x</a:t>
            </a:r>
            <a:r>
              <a:rPr lang="en-US" altLang="ja-JP" sz="2800" i="1" dirty="0" smtClean="0">
                <a:latin typeface="Arial" pitchFamily="34" charset="0"/>
                <a:cs typeface="Arial" pitchFamily="34" charset="0"/>
              </a:rPr>
              <a:t> W</a:t>
            </a:r>
          </a:p>
          <a:p>
            <a:pPr lvl="1" algn="just"/>
            <a:r>
              <a:rPr lang="en-US" altLang="en-US" sz="2400" dirty="0" smtClean="0">
                <a:latin typeface="Arial" pitchFamily="34" charset="0"/>
                <a:cs typeface="Arial" pitchFamily="34" charset="0"/>
              </a:rPr>
              <a:t>Valid for any scheduling algorithm and arrival distribution</a:t>
            </a:r>
          </a:p>
          <a:p>
            <a:pPr algn="just"/>
            <a:r>
              <a:rPr lang="en-US" altLang="en-US" sz="2800" dirty="0" smtClean="0">
                <a:latin typeface="Arial" pitchFamily="34" charset="0"/>
                <a:cs typeface="Arial" pitchFamily="34" charset="0"/>
              </a:rPr>
              <a:t>For example, if on average 7 processes arrive per second, and normally 14 processes in queue, then average wait time per process = 2 seconds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539552" y="116632"/>
            <a:ext cx="8229600" cy="998984"/>
          </a:xfrm>
        </p:spPr>
        <p:txBody>
          <a:bodyPr>
            <a:normAutofit/>
          </a:bodyPr>
          <a:lstStyle/>
          <a:p>
            <a:r>
              <a:rPr lang="en-US" altLang="en-US" sz="4000" dirty="0" smtClean="0">
                <a:solidFill>
                  <a:srgbClr val="C00000"/>
                </a:solidFill>
                <a:latin typeface="Arial" pitchFamily="34" charset="0"/>
                <a:cs typeface="Arial" pitchFamily="34" charset="0"/>
              </a:rPr>
              <a:t>Simulations</a:t>
            </a:r>
          </a:p>
        </p:txBody>
      </p:sp>
      <p:sp>
        <p:nvSpPr>
          <p:cNvPr id="68611" name="Content Placeholder 2"/>
          <p:cNvSpPr>
            <a:spLocks noGrp="1"/>
          </p:cNvSpPr>
          <p:nvPr>
            <p:ph idx="1"/>
          </p:nvPr>
        </p:nvSpPr>
        <p:spPr>
          <a:xfrm>
            <a:off x="179512" y="1052736"/>
            <a:ext cx="8784976" cy="5472608"/>
          </a:xfrm>
        </p:spPr>
        <p:txBody>
          <a:bodyPr>
            <a:normAutofit/>
          </a:bodyPr>
          <a:lstStyle/>
          <a:p>
            <a:pPr algn="just">
              <a:spcBef>
                <a:spcPts val="0"/>
              </a:spcBef>
            </a:pPr>
            <a:r>
              <a:rPr lang="en-US" altLang="en-US" dirty="0" err="1" smtClean="0">
                <a:latin typeface="Arial" pitchFamily="34" charset="0"/>
                <a:cs typeface="Arial" pitchFamily="34" charset="0"/>
              </a:rPr>
              <a:t>Queueing</a:t>
            </a:r>
            <a:r>
              <a:rPr lang="en-US" altLang="en-US" dirty="0" smtClean="0">
                <a:latin typeface="Arial" pitchFamily="34" charset="0"/>
                <a:cs typeface="Arial" pitchFamily="34" charset="0"/>
              </a:rPr>
              <a:t> models limited</a:t>
            </a:r>
          </a:p>
          <a:p>
            <a:pPr algn="just">
              <a:spcBef>
                <a:spcPts val="0"/>
              </a:spcBef>
            </a:pPr>
            <a:r>
              <a:rPr lang="en-US" altLang="en-US" b="1" dirty="0" smtClean="0">
                <a:solidFill>
                  <a:srgbClr val="0000FF"/>
                </a:solidFill>
                <a:latin typeface="Arial" pitchFamily="34" charset="0"/>
                <a:cs typeface="Arial" pitchFamily="34" charset="0"/>
              </a:rPr>
              <a:t>Simulations</a:t>
            </a:r>
            <a:r>
              <a:rPr lang="en-US" altLang="en-US" b="1" dirty="0" smtClean="0">
                <a:latin typeface="Arial" pitchFamily="34" charset="0"/>
                <a:cs typeface="Arial" pitchFamily="34" charset="0"/>
              </a:rPr>
              <a:t> </a:t>
            </a:r>
            <a:r>
              <a:rPr lang="en-US" altLang="en-US" dirty="0" smtClean="0">
                <a:latin typeface="Arial" pitchFamily="34" charset="0"/>
                <a:cs typeface="Arial" pitchFamily="34" charset="0"/>
              </a:rPr>
              <a:t>more accurate</a:t>
            </a:r>
          </a:p>
          <a:p>
            <a:pPr lvl="1" algn="just">
              <a:spcBef>
                <a:spcPts val="0"/>
              </a:spcBef>
            </a:pPr>
            <a:r>
              <a:rPr lang="en-US" altLang="en-US" dirty="0" smtClean="0">
                <a:latin typeface="Arial" pitchFamily="34" charset="0"/>
                <a:cs typeface="Arial" pitchFamily="34" charset="0"/>
              </a:rPr>
              <a:t>Programmed model of computer system</a:t>
            </a:r>
          </a:p>
          <a:p>
            <a:pPr lvl="1" algn="just">
              <a:spcBef>
                <a:spcPts val="0"/>
              </a:spcBef>
            </a:pPr>
            <a:r>
              <a:rPr lang="en-US" altLang="en-US" dirty="0" smtClean="0">
                <a:latin typeface="Arial" pitchFamily="34" charset="0"/>
                <a:cs typeface="Arial" pitchFamily="34" charset="0"/>
              </a:rPr>
              <a:t>Clock is a variable</a:t>
            </a:r>
          </a:p>
          <a:p>
            <a:pPr lvl="1" algn="just">
              <a:spcBef>
                <a:spcPts val="0"/>
              </a:spcBef>
            </a:pPr>
            <a:r>
              <a:rPr lang="en-US" altLang="en-US" dirty="0" smtClean="0">
                <a:latin typeface="Arial" pitchFamily="34" charset="0"/>
                <a:cs typeface="Arial" pitchFamily="34" charset="0"/>
              </a:rPr>
              <a:t>Gather statistics indicating algorithm performance</a:t>
            </a:r>
          </a:p>
          <a:p>
            <a:pPr lvl="1" algn="just">
              <a:spcBef>
                <a:spcPts val="0"/>
              </a:spcBef>
            </a:pPr>
            <a:r>
              <a:rPr lang="en-US" altLang="en-US" dirty="0" smtClean="0">
                <a:latin typeface="Arial" pitchFamily="34" charset="0"/>
                <a:cs typeface="Arial" pitchFamily="34" charset="0"/>
              </a:rPr>
              <a:t>Data to drive simulation gathered via</a:t>
            </a:r>
          </a:p>
          <a:p>
            <a:pPr lvl="2" algn="just">
              <a:spcBef>
                <a:spcPts val="0"/>
              </a:spcBef>
            </a:pPr>
            <a:r>
              <a:rPr lang="en-US" altLang="en-US" dirty="0" smtClean="0">
                <a:latin typeface="Arial" pitchFamily="34" charset="0"/>
                <a:cs typeface="Arial" pitchFamily="34" charset="0"/>
              </a:rPr>
              <a:t>Random number generator according to probabilities</a:t>
            </a:r>
          </a:p>
          <a:p>
            <a:pPr lvl="2" algn="just">
              <a:spcBef>
                <a:spcPts val="0"/>
              </a:spcBef>
            </a:pPr>
            <a:r>
              <a:rPr lang="en-US" altLang="en-US" dirty="0" smtClean="0">
                <a:latin typeface="Arial" pitchFamily="34" charset="0"/>
                <a:cs typeface="Arial" pitchFamily="34" charset="0"/>
              </a:rPr>
              <a:t>Distributions defined mathematically or empirically</a:t>
            </a:r>
          </a:p>
          <a:p>
            <a:pPr lvl="2" algn="just">
              <a:spcBef>
                <a:spcPts val="0"/>
              </a:spcBef>
            </a:pPr>
            <a:r>
              <a:rPr lang="en-US" altLang="en-US" dirty="0" smtClean="0">
                <a:latin typeface="Arial" pitchFamily="34" charset="0"/>
                <a:cs typeface="Arial" pitchFamily="34" charset="0"/>
              </a:rPr>
              <a:t>Trace tapes record sequences of real events in real systems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a:xfrm>
            <a:off x="1043608" y="188640"/>
            <a:ext cx="7344816" cy="936104"/>
          </a:xfrm>
        </p:spPr>
        <p:txBody>
          <a:bodyPr>
            <a:normAutofit/>
          </a:bodyPr>
          <a:lstStyle/>
          <a:p>
            <a:r>
              <a:rPr lang="en-US" altLang="en-US" sz="4000" dirty="0" smtClean="0">
                <a:solidFill>
                  <a:srgbClr val="C00000"/>
                </a:solidFill>
                <a:latin typeface="Arial" pitchFamily="34" charset="0"/>
                <a:cs typeface="Arial" pitchFamily="34" charset="0"/>
              </a:rPr>
              <a:t>Implementation</a:t>
            </a:r>
          </a:p>
        </p:txBody>
      </p:sp>
      <p:sp>
        <p:nvSpPr>
          <p:cNvPr id="70659" name="Content Placeholder 2"/>
          <p:cNvSpPr txBox="1">
            <a:spLocks/>
          </p:cNvSpPr>
          <p:nvPr/>
        </p:nvSpPr>
        <p:spPr bwMode="auto">
          <a:xfrm>
            <a:off x="251520" y="1208088"/>
            <a:ext cx="8640960" cy="5461272"/>
          </a:xfrm>
          <a:prstGeom prst="rect">
            <a:avLst/>
          </a:prstGeom>
          <a:noFill/>
          <a:ln w="9525">
            <a:noFill/>
            <a:miter lim="800000"/>
            <a:headEnd/>
            <a:tailEnd/>
          </a:ln>
        </p:spPr>
        <p:txBody>
          <a:bodyPr lIns="91417" tIns="45709" rIns="91417" bIns="45709"/>
          <a:lstStyle/>
          <a:p>
            <a:pPr marL="361950" indent="-361950" algn="just" defTabSz="1304925">
              <a:buClr>
                <a:srgbClr val="993300"/>
              </a:buClr>
              <a:buSzPct val="94000"/>
              <a:buFont typeface="Arial" pitchFamily="34" charset="0"/>
              <a:buChar char="•"/>
            </a:pPr>
            <a:r>
              <a:rPr kumimoji="1" lang="en-US" altLang="en-US" sz="2800" dirty="0">
                <a:latin typeface="Arial" pitchFamily="34" charset="0"/>
                <a:cs typeface="Arial" pitchFamily="34" charset="0"/>
              </a:rPr>
              <a:t>Even simulations have limited </a:t>
            </a:r>
            <a:r>
              <a:rPr kumimoji="1" lang="en-US" altLang="en-US" sz="2800" dirty="0" smtClean="0">
                <a:latin typeface="Arial" pitchFamily="34" charset="0"/>
                <a:cs typeface="Arial" pitchFamily="34" charset="0"/>
              </a:rPr>
              <a:t>accuracy</a:t>
            </a:r>
          </a:p>
          <a:p>
            <a:pPr marL="361950" indent="-361950" algn="just" defTabSz="1304925">
              <a:buClr>
                <a:srgbClr val="993300"/>
              </a:buClr>
              <a:buSzPct val="94000"/>
              <a:buFont typeface="Arial" pitchFamily="34" charset="0"/>
              <a:buChar char="•"/>
            </a:pPr>
            <a:r>
              <a:rPr kumimoji="1" lang="en-US" altLang="en-US" sz="2800" dirty="0" smtClean="0">
                <a:latin typeface="Arial" pitchFamily="34" charset="0"/>
                <a:cs typeface="Arial" pitchFamily="34" charset="0"/>
              </a:rPr>
              <a:t>Just </a:t>
            </a:r>
            <a:r>
              <a:rPr kumimoji="1" lang="en-US" altLang="en-US" sz="2800" dirty="0">
                <a:latin typeface="Arial" pitchFamily="34" charset="0"/>
                <a:cs typeface="Arial" pitchFamily="34" charset="0"/>
              </a:rPr>
              <a:t>implement new scheduler and test in real systems</a:t>
            </a:r>
          </a:p>
          <a:p>
            <a:pPr marL="819150" lvl="2" indent="-361950" algn="just" defTabSz="1304925">
              <a:buClr>
                <a:srgbClr val="993300"/>
              </a:buClr>
              <a:buSzPct val="94000"/>
              <a:buFont typeface="Wingdings" pitchFamily="2" charset="2"/>
              <a:buChar char="§"/>
            </a:pPr>
            <a:r>
              <a:rPr kumimoji="1" lang="en-US" altLang="en-US" sz="2800" dirty="0">
                <a:latin typeface="Arial" pitchFamily="34" charset="0"/>
                <a:cs typeface="Arial" pitchFamily="34" charset="0"/>
              </a:rPr>
              <a:t>High cost, high risk</a:t>
            </a:r>
          </a:p>
          <a:p>
            <a:pPr marL="819150" lvl="2" indent="-361950" algn="just" defTabSz="1304925">
              <a:buClr>
                <a:srgbClr val="993300"/>
              </a:buClr>
              <a:buSzPct val="94000"/>
              <a:buFont typeface="Wingdings" pitchFamily="2" charset="2"/>
              <a:buChar char="§"/>
            </a:pPr>
            <a:r>
              <a:rPr kumimoji="1" lang="en-US" altLang="en-US" sz="2800" dirty="0">
                <a:latin typeface="Arial" pitchFamily="34" charset="0"/>
                <a:cs typeface="Arial" pitchFamily="34" charset="0"/>
              </a:rPr>
              <a:t>Environments vary</a:t>
            </a:r>
          </a:p>
          <a:p>
            <a:pPr marL="361950" indent="-361950" algn="just" defTabSz="1304925">
              <a:buClr>
                <a:srgbClr val="993300"/>
              </a:buClr>
              <a:buSzPct val="94000"/>
              <a:buFont typeface="Arial" pitchFamily="34" charset="0"/>
              <a:buChar char="•"/>
            </a:pPr>
            <a:r>
              <a:rPr kumimoji="1" lang="en-US" altLang="en-US" sz="2800" dirty="0">
                <a:latin typeface="Arial" pitchFamily="34" charset="0"/>
                <a:cs typeface="Arial" pitchFamily="34" charset="0"/>
              </a:rPr>
              <a:t>Most flexible schedulers can be modified per-site or per-system</a:t>
            </a:r>
          </a:p>
          <a:p>
            <a:pPr marL="361950" indent="-361950" algn="just" defTabSz="1304925">
              <a:buClr>
                <a:srgbClr val="993300"/>
              </a:buClr>
              <a:buSzPct val="94000"/>
              <a:buFont typeface="Arial" pitchFamily="34" charset="0"/>
              <a:buChar char="•"/>
            </a:pPr>
            <a:r>
              <a:rPr kumimoji="1" lang="en-US" altLang="en-US" sz="2800" dirty="0">
                <a:latin typeface="Arial" pitchFamily="34" charset="0"/>
                <a:cs typeface="Arial" pitchFamily="34" charset="0"/>
              </a:rPr>
              <a:t>Or APIs to modify priorities</a:t>
            </a:r>
          </a:p>
          <a:p>
            <a:pPr marL="361950" indent="-361950" algn="just" defTabSz="1304925">
              <a:buClr>
                <a:srgbClr val="993300"/>
              </a:buClr>
              <a:buSzPct val="94000"/>
              <a:buFont typeface="Arial" pitchFamily="34" charset="0"/>
              <a:buChar char="•"/>
            </a:pPr>
            <a:r>
              <a:rPr kumimoji="1" lang="en-US" altLang="en-US" sz="2800" dirty="0">
                <a:latin typeface="Arial" pitchFamily="34" charset="0"/>
                <a:cs typeface="Arial" pitchFamily="34" charset="0"/>
              </a:rPr>
              <a:t>But again environments </a:t>
            </a:r>
            <a:r>
              <a:rPr kumimoji="1" lang="en-US" altLang="en-US" sz="2800" dirty="0" smtClean="0">
                <a:latin typeface="Arial" pitchFamily="34" charset="0"/>
                <a:cs typeface="Arial" pitchFamily="34" charset="0"/>
              </a:rPr>
              <a:t>vary</a:t>
            </a:r>
            <a:endParaRPr kumimoji="1" lang="en-US" altLang="en-US" dirty="0">
              <a:latin typeface="Helvetica" pitchFamily="-8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82663" y="116632"/>
            <a:ext cx="7704137" cy="936104"/>
          </a:xfrm>
        </p:spPr>
        <p:txBody>
          <a:bodyPr>
            <a:normAutofit/>
          </a:bodyPr>
          <a:lstStyle/>
          <a:p>
            <a:pPr eaLnBrk="1" hangingPunct="1"/>
            <a:r>
              <a:rPr lang="en-US" altLang="en-US" sz="4000" dirty="0" smtClean="0">
                <a:solidFill>
                  <a:srgbClr val="C00000"/>
                </a:solidFill>
                <a:latin typeface="Arial" pitchFamily="34" charset="0"/>
                <a:cs typeface="Arial" pitchFamily="34" charset="0"/>
              </a:rPr>
              <a:t>FCFS Scheduling (Contd.)</a:t>
            </a:r>
          </a:p>
        </p:txBody>
      </p:sp>
      <p:sp>
        <p:nvSpPr>
          <p:cNvPr id="13315" name="Rectangle 3"/>
          <p:cNvSpPr>
            <a:spLocks noGrp="1" noChangeArrowheads="1"/>
          </p:cNvSpPr>
          <p:nvPr>
            <p:ph type="body" idx="1"/>
          </p:nvPr>
        </p:nvSpPr>
        <p:spPr>
          <a:xfrm>
            <a:off x="251520" y="1124744"/>
            <a:ext cx="8640960" cy="5400600"/>
          </a:xfrm>
        </p:spPr>
        <p:txBody>
          <a:bodyPr>
            <a:normAutofit fontScale="85000" lnSpcReduction="20000"/>
          </a:bodyPr>
          <a:lstStyle/>
          <a:p>
            <a:pPr>
              <a:buFont typeface="Monotype Sorts" pitchFamily="-84" charset="2"/>
              <a:buNone/>
              <a:tabLst>
                <a:tab pos="3649345" algn="ctr"/>
              </a:tabLst>
              <a:defRPr/>
            </a:pPr>
            <a:r>
              <a:rPr lang="en-US" altLang="en-US" dirty="0" smtClean="0">
                <a:latin typeface="Arial" pitchFamily="34" charset="0"/>
                <a:ea typeface="MS PGothic" pitchFamily="34" charset="-128"/>
                <a:cs typeface="Arial" pitchFamily="34" charset="0"/>
              </a:rPr>
              <a:t>Suppose that the processes arrive in the order:</a:t>
            </a:r>
          </a:p>
          <a:p>
            <a:pPr>
              <a:buFont typeface="Monotype Sorts" pitchFamily="-84" charset="2"/>
              <a:buNone/>
              <a:tabLst>
                <a:tab pos="3649345" algn="ctr"/>
              </a:tabLst>
              <a:defRPr/>
            </a:pPr>
            <a:r>
              <a:rPr lang="en-US" altLang="en-US" dirty="0" smtClean="0">
                <a:latin typeface="Arial" pitchFamily="34" charset="0"/>
                <a:ea typeface="MS PGothic" pitchFamily="34" charset="-128"/>
                <a:cs typeface="Arial" pitchFamily="34" charset="0"/>
              </a:rPr>
              <a:t>		 </a:t>
            </a:r>
            <a:r>
              <a:rPr lang="en-US" altLang="en-US" i="1" dirty="0" smtClean="0">
                <a:latin typeface="Arial" pitchFamily="34" charset="0"/>
                <a:ea typeface="MS PGothic" pitchFamily="34" charset="-128"/>
                <a:cs typeface="Arial" pitchFamily="34" charset="0"/>
              </a:rPr>
              <a:t>P</a:t>
            </a:r>
            <a:r>
              <a:rPr lang="en-US" altLang="en-US" i="1" baseline="-25000" dirty="0" smtClean="0">
                <a:latin typeface="Arial" pitchFamily="34" charset="0"/>
                <a:ea typeface="MS PGothic" pitchFamily="34" charset="-128"/>
                <a:cs typeface="Arial" pitchFamily="34" charset="0"/>
              </a:rPr>
              <a:t>2</a:t>
            </a:r>
            <a:r>
              <a:rPr lang="en-US" altLang="en-US" dirty="0" smtClean="0">
                <a:latin typeface="Arial" pitchFamily="34" charset="0"/>
                <a:ea typeface="MS PGothic" pitchFamily="34" charset="-128"/>
                <a:cs typeface="Arial" pitchFamily="34" charset="0"/>
              </a:rPr>
              <a:t> , </a:t>
            </a:r>
            <a:r>
              <a:rPr lang="en-US" altLang="en-US" i="1" dirty="0" smtClean="0">
                <a:latin typeface="Arial" pitchFamily="34" charset="0"/>
                <a:ea typeface="MS PGothic" pitchFamily="34" charset="-128"/>
                <a:cs typeface="Arial" pitchFamily="34" charset="0"/>
              </a:rPr>
              <a:t>P</a:t>
            </a:r>
            <a:r>
              <a:rPr lang="en-US" altLang="en-US" i="1" baseline="-25000" dirty="0" smtClean="0">
                <a:latin typeface="Arial" pitchFamily="34" charset="0"/>
                <a:ea typeface="MS PGothic" pitchFamily="34" charset="-128"/>
                <a:cs typeface="Arial" pitchFamily="34" charset="0"/>
              </a:rPr>
              <a:t>3</a:t>
            </a:r>
            <a:r>
              <a:rPr lang="en-US" altLang="en-US" dirty="0" smtClean="0">
                <a:latin typeface="Arial" pitchFamily="34" charset="0"/>
                <a:ea typeface="MS PGothic" pitchFamily="34" charset="-128"/>
                <a:cs typeface="Arial" pitchFamily="34" charset="0"/>
              </a:rPr>
              <a:t> , </a:t>
            </a:r>
            <a:r>
              <a:rPr lang="en-US" altLang="en-US" i="1" dirty="0" smtClean="0">
                <a:latin typeface="Arial" pitchFamily="34" charset="0"/>
                <a:ea typeface="MS PGothic" pitchFamily="34" charset="-128"/>
                <a:cs typeface="Arial" pitchFamily="34" charset="0"/>
              </a:rPr>
              <a:t>P</a:t>
            </a:r>
            <a:r>
              <a:rPr lang="en-US" altLang="en-US" i="1" baseline="-25000" dirty="0" smtClean="0">
                <a:latin typeface="Arial" pitchFamily="34" charset="0"/>
                <a:ea typeface="MS PGothic" pitchFamily="34" charset="-128"/>
                <a:cs typeface="Arial" pitchFamily="34" charset="0"/>
              </a:rPr>
              <a:t>1</a:t>
            </a:r>
            <a:r>
              <a:rPr lang="en-US" altLang="en-US" dirty="0" smtClean="0">
                <a:latin typeface="Arial" pitchFamily="34" charset="0"/>
                <a:ea typeface="MS PGothic" pitchFamily="34" charset="-128"/>
                <a:cs typeface="Arial" pitchFamily="34" charset="0"/>
              </a:rPr>
              <a:t> </a:t>
            </a:r>
          </a:p>
          <a:p>
            <a:pPr>
              <a:tabLst>
                <a:tab pos="3649345" algn="ctr"/>
              </a:tabLst>
              <a:defRPr/>
            </a:pPr>
            <a:r>
              <a:rPr lang="en-US" altLang="en-US" dirty="0" smtClean="0">
                <a:latin typeface="Arial" pitchFamily="34" charset="0"/>
                <a:ea typeface="MS PGothic" pitchFamily="34" charset="-128"/>
                <a:cs typeface="Arial" pitchFamily="34" charset="0"/>
              </a:rPr>
              <a:t>The Gantt chart for the schedule is:</a:t>
            </a:r>
            <a:br>
              <a:rPr lang="en-US" altLang="en-US" dirty="0" smtClean="0">
                <a:latin typeface="Arial" pitchFamily="34" charset="0"/>
                <a:ea typeface="MS PGothic" pitchFamily="34" charset="-128"/>
                <a:cs typeface="Arial" pitchFamily="34" charset="0"/>
              </a:rPr>
            </a:br>
            <a:endParaRPr lang="en-US" altLang="en-US" dirty="0" smtClean="0">
              <a:latin typeface="Arial" pitchFamily="34" charset="0"/>
              <a:ea typeface="MS PGothic" pitchFamily="34" charset="-128"/>
              <a:cs typeface="Arial" pitchFamily="34" charset="0"/>
            </a:endParaRPr>
          </a:p>
          <a:p>
            <a:pPr>
              <a:tabLst>
                <a:tab pos="3649345" algn="ctr"/>
              </a:tabLst>
              <a:defRPr/>
            </a:pPr>
            <a:endParaRPr lang="en-US" altLang="en-US" dirty="0" smtClean="0">
              <a:latin typeface="Arial" pitchFamily="34" charset="0"/>
              <a:ea typeface="MS PGothic" pitchFamily="34" charset="-128"/>
              <a:cs typeface="Arial" pitchFamily="34" charset="0"/>
            </a:endParaRPr>
          </a:p>
          <a:p>
            <a:pPr>
              <a:tabLst>
                <a:tab pos="3649345" algn="ctr"/>
              </a:tabLst>
              <a:defRPr/>
            </a:pPr>
            <a:endParaRPr lang="en-US" altLang="en-US" dirty="0" smtClean="0">
              <a:latin typeface="Arial" pitchFamily="34" charset="0"/>
              <a:ea typeface="MS PGothic" pitchFamily="34" charset="-128"/>
              <a:cs typeface="Arial" pitchFamily="34" charset="0"/>
            </a:endParaRPr>
          </a:p>
          <a:p>
            <a:pPr marL="0" indent="0">
              <a:buFont typeface="Monotype Sorts" pitchFamily="-84" charset="2"/>
              <a:buNone/>
              <a:tabLst>
                <a:tab pos="3649345" algn="ctr"/>
              </a:tabLst>
              <a:defRPr/>
            </a:pPr>
            <a:endParaRPr lang="en-US" altLang="en-US" dirty="0" smtClean="0">
              <a:latin typeface="Arial" pitchFamily="34" charset="0"/>
              <a:ea typeface="MS PGothic" pitchFamily="34" charset="-128"/>
              <a:cs typeface="Arial" pitchFamily="34" charset="0"/>
            </a:endParaRPr>
          </a:p>
          <a:p>
            <a:pPr>
              <a:tabLst>
                <a:tab pos="3649345" algn="ctr"/>
              </a:tabLst>
              <a:defRPr/>
            </a:pPr>
            <a:r>
              <a:rPr lang="en-US" altLang="en-US" dirty="0" smtClean="0">
                <a:latin typeface="Arial" pitchFamily="34" charset="0"/>
                <a:ea typeface="MS PGothic" pitchFamily="34" charset="-128"/>
                <a:cs typeface="Arial" pitchFamily="34" charset="0"/>
              </a:rPr>
              <a:t>Waiting time for </a:t>
            </a:r>
            <a:r>
              <a:rPr lang="en-US" altLang="en-US" i="1" dirty="0" smtClean="0">
                <a:latin typeface="Arial" pitchFamily="34" charset="0"/>
                <a:ea typeface="MS PGothic" pitchFamily="34" charset="-128"/>
                <a:cs typeface="Arial" pitchFamily="34" charset="0"/>
              </a:rPr>
              <a:t>P</a:t>
            </a:r>
            <a:r>
              <a:rPr lang="en-US" altLang="en-US" i="1" baseline="-25000" dirty="0" smtClean="0">
                <a:latin typeface="Arial" pitchFamily="34" charset="0"/>
                <a:ea typeface="MS PGothic" pitchFamily="34" charset="-128"/>
                <a:cs typeface="Arial" pitchFamily="34" charset="0"/>
              </a:rPr>
              <a:t>1 </a:t>
            </a:r>
            <a:r>
              <a:rPr lang="en-US" altLang="en-US" i="1" dirty="0" smtClean="0">
                <a:latin typeface="Arial" pitchFamily="34" charset="0"/>
                <a:ea typeface="MS PGothic" pitchFamily="34" charset="-128"/>
                <a:cs typeface="Arial" pitchFamily="34" charset="0"/>
              </a:rPr>
              <a:t>=</a:t>
            </a:r>
            <a:r>
              <a:rPr lang="en-US" altLang="en-US" dirty="0" smtClean="0">
                <a:latin typeface="Arial" pitchFamily="34" charset="0"/>
                <a:ea typeface="MS PGothic" pitchFamily="34" charset="-128"/>
                <a:cs typeface="Arial" pitchFamily="34" charset="0"/>
              </a:rPr>
              <a:t> 6</a:t>
            </a:r>
            <a:r>
              <a:rPr lang="en-US" altLang="en-US" i="1" dirty="0" smtClean="0">
                <a:latin typeface="Arial" pitchFamily="34" charset="0"/>
                <a:ea typeface="MS PGothic" pitchFamily="34" charset="-128"/>
                <a:cs typeface="Arial" pitchFamily="34" charset="0"/>
              </a:rPr>
              <a:t>;</a:t>
            </a:r>
            <a:r>
              <a:rPr lang="en-US" altLang="en-US" i="1" baseline="-25000" dirty="0" smtClean="0">
                <a:latin typeface="Arial" pitchFamily="34" charset="0"/>
                <a:ea typeface="MS PGothic" pitchFamily="34" charset="-128"/>
                <a:cs typeface="Arial" pitchFamily="34" charset="0"/>
              </a:rPr>
              <a:t> </a:t>
            </a:r>
            <a:r>
              <a:rPr lang="en-US" altLang="en-US" i="1" dirty="0" smtClean="0">
                <a:latin typeface="Arial" pitchFamily="34" charset="0"/>
                <a:ea typeface="MS PGothic" pitchFamily="34" charset="-128"/>
                <a:cs typeface="Arial" pitchFamily="34" charset="0"/>
              </a:rPr>
              <a:t>P</a:t>
            </a:r>
            <a:r>
              <a:rPr lang="en-US" altLang="en-US" i="1" baseline="-25000" dirty="0" smtClean="0">
                <a:latin typeface="Arial" pitchFamily="34" charset="0"/>
                <a:ea typeface="MS PGothic" pitchFamily="34" charset="-128"/>
                <a:cs typeface="Arial" pitchFamily="34" charset="0"/>
              </a:rPr>
              <a:t>2</a:t>
            </a:r>
            <a:r>
              <a:rPr lang="en-US" altLang="en-US" dirty="0" smtClean="0">
                <a:latin typeface="Arial" pitchFamily="34" charset="0"/>
                <a:ea typeface="MS PGothic" pitchFamily="34" charset="-128"/>
                <a:cs typeface="Arial" pitchFamily="34" charset="0"/>
              </a:rPr>
              <a:t> = 0</a:t>
            </a:r>
            <a:r>
              <a:rPr lang="en-US" altLang="en-US" i="1" baseline="-25000" dirty="0" smtClean="0">
                <a:latin typeface="Arial" pitchFamily="34" charset="0"/>
                <a:ea typeface="MS PGothic" pitchFamily="34" charset="-128"/>
                <a:cs typeface="Arial" pitchFamily="34" charset="0"/>
              </a:rPr>
              <a:t>; </a:t>
            </a:r>
            <a:r>
              <a:rPr lang="en-US" altLang="en-US" i="1" dirty="0" smtClean="0">
                <a:latin typeface="Arial" pitchFamily="34" charset="0"/>
                <a:ea typeface="MS PGothic" pitchFamily="34" charset="-128"/>
                <a:cs typeface="Arial" pitchFamily="34" charset="0"/>
              </a:rPr>
              <a:t>P</a:t>
            </a:r>
            <a:r>
              <a:rPr lang="en-US" altLang="en-US" i="1" baseline="-25000" dirty="0" smtClean="0">
                <a:latin typeface="Arial" pitchFamily="34" charset="0"/>
                <a:ea typeface="MS PGothic" pitchFamily="34" charset="-128"/>
                <a:cs typeface="Arial" pitchFamily="34" charset="0"/>
              </a:rPr>
              <a:t>3 </a:t>
            </a:r>
            <a:r>
              <a:rPr lang="en-US" altLang="en-US" i="1" dirty="0" smtClean="0">
                <a:latin typeface="Arial" pitchFamily="34" charset="0"/>
                <a:ea typeface="MS PGothic" pitchFamily="34" charset="-128"/>
                <a:cs typeface="Arial" pitchFamily="34" charset="0"/>
              </a:rPr>
              <a:t>= </a:t>
            </a:r>
            <a:r>
              <a:rPr lang="en-US" altLang="en-US" dirty="0" smtClean="0">
                <a:latin typeface="Arial" pitchFamily="34" charset="0"/>
                <a:ea typeface="MS PGothic" pitchFamily="34" charset="-128"/>
                <a:cs typeface="Arial" pitchFamily="34" charset="0"/>
              </a:rPr>
              <a:t>3</a:t>
            </a:r>
            <a:endParaRPr lang="en-US" altLang="en-US" i="1" dirty="0" smtClean="0">
              <a:latin typeface="Arial" pitchFamily="34" charset="0"/>
              <a:ea typeface="MS PGothic" pitchFamily="34" charset="-128"/>
              <a:cs typeface="Arial" pitchFamily="34" charset="0"/>
            </a:endParaRPr>
          </a:p>
          <a:p>
            <a:pPr>
              <a:tabLst>
                <a:tab pos="3649345" algn="ctr"/>
              </a:tabLst>
              <a:defRPr/>
            </a:pPr>
            <a:r>
              <a:rPr lang="en-US" altLang="en-US" dirty="0" smtClean="0">
                <a:latin typeface="Arial" pitchFamily="34" charset="0"/>
                <a:ea typeface="MS PGothic" pitchFamily="34" charset="-128"/>
                <a:cs typeface="Arial" pitchFamily="34" charset="0"/>
              </a:rPr>
              <a:t>Average waiting time:   (6 + 0 + 3)/3 = 3</a:t>
            </a:r>
          </a:p>
          <a:p>
            <a:pPr>
              <a:tabLst>
                <a:tab pos="3649345" algn="ctr"/>
              </a:tabLst>
              <a:defRPr/>
            </a:pPr>
            <a:r>
              <a:rPr lang="en-US" altLang="en-US" dirty="0" smtClean="0">
                <a:latin typeface="Arial" pitchFamily="34" charset="0"/>
                <a:ea typeface="MS PGothic" pitchFamily="34" charset="-128"/>
                <a:cs typeface="Arial" pitchFamily="34" charset="0"/>
              </a:rPr>
              <a:t>Much better than previous case</a:t>
            </a:r>
          </a:p>
          <a:p>
            <a:pPr>
              <a:tabLst>
                <a:tab pos="3649345" algn="ctr"/>
              </a:tabLst>
              <a:defRPr/>
            </a:pPr>
            <a:r>
              <a:rPr lang="en-US" altLang="en-US" b="1" dirty="0" smtClean="0">
                <a:solidFill>
                  <a:srgbClr val="3366FF"/>
                </a:solidFill>
                <a:latin typeface="Arial" pitchFamily="34" charset="0"/>
                <a:ea typeface="MS PGothic" pitchFamily="34" charset="-128"/>
                <a:cs typeface="Arial" pitchFamily="34" charset="0"/>
              </a:rPr>
              <a:t>Convoy effect </a:t>
            </a:r>
            <a:r>
              <a:rPr lang="en-US" altLang="en-US" dirty="0" smtClean="0">
                <a:latin typeface="Arial" pitchFamily="34" charset="0"/>
                <a:ea typeface="MS PGothic" pitchFamily="34" charset="-128"/>
                <a:cs typeface="Arial" pitchFamily="34" charset="0"/>
              </a:rPr>
              <a:t>- short process behind long process</a:t>
            </a:r>
          </a:p>
          <a:p>
            <a:pPr lvl="1">
              <a:tabLst>
                <a:tab pos="3649345" algn="ctr"/>
              </a:tabLst>
              <a:defRPr/>
            </a:pPr>
            <a:r>
              <a:rPr lang="en-US" altLang="en-US" dirty="0" smtClean="0">
                <a:latin typeface="Arial" pitchFamily="34" charset="0"/>
                <a:ea typeface="MS PGothic" pitchFamily="34" charset="-128"/>
                <a:cs typeface="Arial" pitchFamily="34" charset="0"/>
              </a:rPr>
              <a:t>Consider one CPU-bound and many I/O-bound processes</a:t>
            </a:r>
          </a:p>
        </p:txBody>
      </p:sp>
      <p:pic>
        <p:nvPicPr>
          <p:cNvPr id="14340" name="Picture 1"/>
          <p:cNvPicPr>
            <a:picLocks noChangeAspect="1"/>
          </p:cNvPicPr>
          <p:nvPr/>
        </p:nvPicPr>
        <p:blipFill>
          <a:blip r:embed="rId3" cstate="print"/>
          <a:srcRect/>
          <a:stretch>
            <a:fillRect/>
          </a:stretch>
        </p:blipFill>
        <p:spPr bwMode="auto">
          <a:xfrm>
            <a:off x="1270000" y="2632075"/>
            <a:ext cx="7123113" cy="804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1520" y="116632"/>
            <a:ext cx="8712968" cy="1512168"/>
          </a:xfrm>
        </p:spPr>
        <p:txBody>
          <a:bodyPr>
            <a:normAutofit/>
          </a:bodyPr>
          <a:lstStyle/>
          <a:p>
            <a:pPr eaLnBrk="1" hangingPunct="1"/>
            <a:r>
              <a:rPr lang="en-US" altLang="en-US" dirty="0" smtClean="0">
                <a:solidFill>
                  <a:srgbClr val="C00000"/>
                </a:solidFill>
                <a:latin typeface="Arial" pitchFamily="34" charset="0"/>
                <a:cs typeface="Arial" pitchFamily="34" charset="0"/>
              </a:rPr>
              <a:t>Shortest-Job-First (SJF) Scheduling</a:t>
            </a:r>
          </a:p>
        </p:txBody>
      </p:sp>
      <p:sp>
        <p:nvSpPr>
          <p:cNvPr id="15363" name="Rectangle 3"/>
          <p:cNvSpPr>
            <a:spLocks noGrp="1" noChangeArrowheads="1"/>
          </p:cNvSpPr>
          <p:nvPr>
            <p:ph type="body" idx="1"/>
          </p:nvPr>
        </p:nvSpPr>
        <p:spPr>
          <a:xfrm>
            <a:off x="179512" y="1772816"/>
            <a:ext cx="8712968" cy="4752528"/>
          </a:xfrm>
        </p:spPr>
        <p:txBody>
          <a:bodyPr>
            <a:normAutofit/>
          </a:bodyPr>
          <a:lstStyle/>
          <a:p>
            <a:pPr algn="just"/>
            <a:r>
              <a:rPr lang="en-US" altLang="en-US" dirty="0" smtClean="0">
                <a:latin typeface="Arial" pitchFamily="34" charset="0"/>
                <a:cs typeface="Arial" pitchFamily="34" charset="0"/>
              </a:rPr>
              <a:t>Associate with each process the length of its next CPU burst</a:t>
            </a:r>
          </a:p>
          <a:p>
            <a:pPr lvl="1" algn="just"/>
            <a:r>
              <a:rPr lang="en-US" altLang="en-US" dirty="0" smtClean="0">
                <a:latin typeface="Arial" pitchFamily="34" charset="0"/>
                <a:cs typeface="Arial" pitchFamily="34" charset="0"/>
              </a:rPr>
              <a:t> Use these lengths to schedule the process with the shortest time</a:t>
            </a:r>
          </a:p>
          <a:p>
            <a:pPr algn="just"/>
            <a:r>
              <a:rPr lang="en-US" altLang="en-US" dirty="0" smtClean="0">
                <a:latin typeface="Arial" pitchFamily="34" charset="0"/>
                <a:cs typeface="Arial" pitchFamily="34" charset="0"/>
              </a:rPr>
              <a:t>SJF is optimal – gives minimum average waiting time for a given set of processes</a:t>
            </a:r>
          </a:p>
          <a:p>
            <a:pPr lvl="1" algn="just"/>
            <a:r>
              <a:rPr lang="en-US" altLang="en-US" dirty="0" smtClean="0">
                <a:latin typeface="Arial" pitchFamily="34" charset="0"/>
                <a:cs typeface="Arial" pitchFamily="34" charset="0"/>
              </a:rPr>
              <a:t>The difficulty is knowing the length of the next CPU request</a:t>
            </a:r>
          </a:p>
          <a:p>
            <a:pPr lvl="1" algn="just"/>
            <a:r>
              <a:rPr lang="en-US" altLang="en-US" dirty="0" smtClean="0">
                <a:latin typeface="Arial" pitchFamily="34" charset="0"/>
                <a:cs typeface="Arial" pitchFamily="34" charset="0"/>
              </a:rPr>
              <a:t>Could ask the user</a:t>
            </a:r>
            <a:endParaRPr lang="en-US" alt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01612"/>
            <a:ext cx="8229600" cy="923131"/>
          </a:xfrm>
        </p:spPr>
        <p:txBody>
          <a:bodyPr>
            <a:normAutofit/>
          </a:bodyPr>
          <a:lstStyle/>
          <a:p>
            <a:pPr eaLnBrk="1" hangingPunct="1"/>
            <a:r>
              <a:rPr lang="en-US" altLang="en-US" sz="4000" dirty="0" smtClean="0">
                <a:solidFill>
                  <a:srgbClr val="C00000"/>
                </a:solidFill>
                <a:latin typeface="Arial" pitchFamily="34" charset="0"/>
                <a:cs typeface="Arial" pitchFamily="34" charset="0"/>
              </a:rPr>
              <a:t>Example of SJF</a:t>
            </a:r>
          </a:p>
        </p:txBody>
      </p:sp>
      <p:sp>
        <p:nvSpPr>
          <p:cNvPr id="16387" name="Rectangle 36"/>
          <p:cNvSpPr>
            <a:spLocks noGrp="1" noChangeArrowheads="1"/>
          </p:cNvSpPr>
          <p:nvPr>
            <p:ph type="body" idx="1"/>
          </p:nvPr>
        </p:nvSpPr>
        <p:spPr>
          <a:xfrm>
            <a:off x="395536" y="1340768"/>
            <a:ext cx="8229600" cy="5069160"/>
          </a:xfrm>
          <a:noFill/>
        </p:spPr>
        <p:txBody>
          <a:bodyPr>
            <a:normAutofit fontScale="70000" lnSpcReduction="20000"/>
          </a:bodyPr>
          <a:lstStyle/>
          <a:p>
            <a:pPr>
              <a:buFont typeface="Monotype Sorts" pitchFamily="-84" charset="2"/>
              <a:buNone/>
              <a:tabLst>
                <a:tab pos="1600200" algn="ctr"/>
                <a:tab pos="3251200" algn="ctr"/>
                <a:tab pos="5140325" algn="ctr"/>
              </a:tabLst>
            </a:pPr>
            <a:r>
              <a:rPr lang="en-US" altLang="en-US" dirty="0" smtClean="0"/>
              <a:t>	      	                </a:t>
            </a:r>
            <a:r>
              <a:rPr lang="en-US" altLang="en-US" sz="4500" b="1" dirty="0" smtClean="0">
                <a:solidFill>
                  <a:srgbClr val="002060"/>
                </a:solidFill>
              </a:rPr>
              <a:t>Process 	  Arrival Time	  Burst Time</a:t>
            </a:r>
          </a:p>
          <a:p>
            <a:pPr>
              <a:buFont typeface="Monotype Sorts" pitchFamily="-84" charset="2"/>
              <a:buNone/>
              <a:tabLst>
                <a:tab pos="1600200" algn="ctr"/>
                <a:tab pos="3251200" algn="ctr"/>
                <a:tab pos="5140325" algn="ctr"/>
              </a:tabLst>
            </a:pPr>
            <a:r>
              <a:rPr lang="en-US" altLang="en-US" sz="4500" dirty="0" smtClean="0"/>
              <a:t>		             </a:t>
            </a:r>
            <a:r>
              <a:rPr lang="en-US" altLang="en-US" sz="4500" i="1" dirty="0" smtClean="0"/>
              <a:t>P</a:t>
            </a:r>
            <a:r>
              <a:rPr lang="en-US" altLang="en-US" sz="4500" i="1" baseline="-25000" dirty="0" smtClean="0"/>
              <a:t>1</a:t>
            </a:r>
            <a:r>
              <a:rPr lang="en-US" altLang="en-US" sz="4500" dirty="0" smtClean="0"/>
              <a:t>	0.0	6</a:t>
            </a:r>
          </a:p>
          <a:p>
            <a:pPr>
              <a:buFont typeface="Monotype Sorts" pitchFamily="-84" charset="2"/>
              <a:buNone/>
              <a:tabLst>
                <a:tab pos="1600200" algn="ctr"/>
                <a:tab pos="3251200" algn="ctr"/>
                <a:tab pos="5140325" algn="ctr"/>
              </a:tabLst>
            </a:pPr>
            <a:r>
              <a:rPr lang="en-US" altLang="en-US" sz="4500" dirty="0" smtClean="0"/>
              <a:t>		            </a:t>
            </a:r>
            <a:r>
              <a:rPr lang="en-US" altLang="en-US" sz="4500" i="1" dirty="0" smtClean="0"/>
              <a:t>P</a:t>
            </a:r>
            <a:r>
              <a:rPr lang="en-US" altLang="en-US" sz="4500" i="1" baseline="-25000" dirty="0" smtClean="0"/>
              <a:t>2 	</a:t>
            </a:r>
            <a:r>
              <a:rPr lang="en-US" altLang="en-US" sz="4500" dirty="0" smtClean="0"/>
              <a:t>2.0	8</a:t>
            </a:r>
          </a:p>
          <a:p>
            <a:pPr>
              <a:buFont typeface="Monotype Sorts" pitchFamily="-84" charset="2"/>
              <a:buNone/>
              <a:tabLst>
                <a:tab pos="1600200" algn="ctr"/>
                <a:tab pos="3251200" algn="ctr"/>
                <a:tab pos="5140325" algn="ctr"/>
              </a:tabLst>
            </a:pPr>
            <a:r>
              <a:rPr lang="en-US" altLang="en-US" sz="4500" dirty="0" smtClean="0"/>
              <a:t>		            </a:t>
            </a:r>
            <a:r>
              <a:rPr lang="en-US" altLang="en-US" sz="4500" i="1" dirty="0" smtClean="0"/>
              <a:t>P</a:t>
            </a:r>
            <a:r>
              <a:rPr lang="en-US" altLang="en-US" sz="4500" i="1" baseline="-25000" dirty="0" smtClean="0"/>
              <a:t>3</a:t>
            </a:r>
            <a:r>
              <a:rPr lang="en-US" altLang="en-US" sz="4500" dirty="0" smtClean="0"/>
              <a:t>	4.0	7</a:t>
            </a:r>
          </a:p>
          <a:p>
            <a:pPr>
              <a:buFont typeface="Monotype Sorts" pitchFamily="-84" charset="2"/>
              <a:buNone/>
              <a:tabLst>
                <a:tab pos="1600200" algn="ctr"/>
                <a:tab pos="3251200" algn="ctr"/>
                <a:tab pos="5140325" algn="ctr"/>
              </a:tabLst>
            </a:pPr>
            <a:r>
              <a:rPr lang="en-US" altLang="en-US" sz="4500" dirty="0" smtClean="0"/>
              <a:t>		            </a:t>
            </a:r>
            <a:r>
              <a:rPr lang="en-US" altLang="en-US" sz="4500" i="1" dirty="0" smtClean="0"/>
              <a:t>P</a:t>
            </a:r>
            <a:r>
              <a:rPr lang="en-US" altLang="en-US" sz="4500" i="1" baseline="-25000" dirty="0" smtClean="0"/>
              <a:t>4</a:t>
            </a:r>
            <a:r>
              <a:rPr lang="en-US" altLang="en-US" sz="4500" dirty="0" smtClean="0"/>
              <a:t>	5.0	3</a:t>
            </a:r>
            <a:endParaRPr lang="en-US" altLang="en-US" sz="3400" dirty="0" smtClean="0"/>
          </a:p>
          <a:p>
            <a:pPr>
              <a:buFont typeface="Monotype Sorts" pitchFamily="-84" charset="2"/>
              <a:buNone/>
              <a:tabLst>
                <a:tab pos="1600200" algn="ctr"/>
                <a:tab pos="3251200" algn="ctr"/>
                <a:tab pos="5140325" algn="ctr"/>
              </a:tabLst>
            </a:pPr>
            <a:endParaRPr lang="en-US" altLang="en-US" sz="3400" dirty="0" smtClean="0"/>
          </a:p>
          <a:p>
            <a:pPr>
              <a:tabLst>
                <a:tab pos="1600200" algn="ctr"/>
                <a:tab pos="3251200" algn="ctr"/>
                <a:tab pos="5140325" algn="ctr"/>
              </a:tabLst>
            </a:pPr>
            <a:r>
              <a:rPr lang="en-US" altLang="en-US" sz="4500" dirty="0" smtClean="0"/>
              <a:t>SJF scheduling chart</a:t>
            </a:r>
          </a:p>
          <a:p>
            <a:pPr>
              <a:tabLst>
                <a:tab pos="1600200" algn="ctr"/>
                <a:tab pos="3251200" algn="ctr"/>
                <a:tab pos="5140325" algn="ctr"/>
              </a:tabLst>
            </a:pPr>
            <a:endParaRPr lang="en-US" altLang="en-US" dirty="0" smtClean="0"/>
          </a:p>
          <a:p>
            <a:pPr>
              <a:tabLst>
                <a:tab pos="1600200" algn="ctr"/>
                <a:tab pos="3251200" algn="ctr"/>
                <a:tab pos="5140325" algn="ctr"/>
              </a:tabLst>
            </a:pPr>
            <a:endParaRPr lang="en-US" altLang="en-US" dirty="0" smtClean="0"/>
          </a:p>
          <a:p>
            <a:pPr>
              <a:tabLst>
                <a:tab pos="1600200" algn="ctr"/>
                <a:tab pos="3251200" algn="ctr"/>
                <a:tab pos="5140325" algn="ctr"/>
              </a:tabLst>
            </a:pPr>
            <a:endParaRPr lang="en-US" altLang="en-US" dirty="0" smtClean="0"/>
          </a:p>
          <a:p>
            <a:pPr>
              <a:buFont typeface="Monotype Sorts" pitchFamily="-84" charset="2"/>
              <a:buNone/>
              <a:tabLst>
                <a:tab pos="1600200" algn="ctr"/>
                <a:tab pos="3251200" algn="ctr"/>
                <a:tab pos="5140325" algn="ctr"/>
              </a:tabLst>
            </a:pPr>
            <a:endParaRPr lang="en-US" altLang="en-US" dirty="0" smtClean="0"/>
          </a:p>
          <a:p>
            <a:pPr>
              <a:tabLst>
                <a:tab pos="1600200" algn="ctr"/>
                <a:tab pos="3251200" algn="ctr"/>
                <a:tab pos="5140325" algn="ctr"/>
              </a:tabLst>
            </a:pPr>
            <a:r>
              <a:rPr lang="en-US" altLang="en-US" sz="4500" dirty="0" smtClean="0"/>
              <a:t>Average waiting time = (3 + 16 + 9 + 0) / 4 = 7</a:t>
            </a:r>
            <a:endParaRPr lang="en-US" altLang="en-US" sz="4500" i="1" baseline="-25000" dirty="0" smtClean="0"/>
          </a:p>
        </p:txBody>
      </p:sp>
      <p:pic>
        <p:nvPicPr>
          <p:cNvPr id="16388" name="Picture 1"/>
          <p:cNvPicPr>
            <a:picLocks noChangeAspect="1"/>
          </p:cNvPicPr>
          <p:nvPr/>
        </p:nvPicPr>
        <p:blipFill>
          <a:blip r:embed="rId3" cstate="print"/>
          <a:srcRect/>
          <a:stretch>
            <a:fillRect/>
          </a:stretch>
        </p:blipFill>
        <p:spPr bwMode="auto">
          <a:xfrm>
            <a:off x="1259632" y="4869160"/>
            <a:ext cx="6796087" cy="89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323528" y="72008"/>
            <a:ext cx="8424936" cy="1412776"/>
          </a:xfrm>
        </p:spPr>
        <p:txBody>
          <a:bodyPr>
            <a:noAutofit/>
          </a:bodyPr>
          <a:lstStyle/>
          <a:p>
            <a:pPr eaLnBrk="1" hangingPunct="1"/>
            <a:r>
              <a:rPr lang="en-US" altLang="en-US" sz="4000" dirty="0" smtClean="0">
                <a:solidFill>
                  <a:srgbClr val="C00000"/>
                </a:solidFill>
                <a:latin typeface="Arial" pitchFamily="34" charset="0"/>
                <a:cs typeface="Arial" pitchFamily="34" charset="0"/>
              </a:rPr>
              <a:t>Determining Length of Next CPU Burst</a:t>
            </a:r>
          </a:p>
        </p:txBody>
      </p:sp>
      <p:sp>
        <p:nvSpPr>
          <p:cNvPr id="16387" name="Rectangle 3"/>
          <p:cNvSpPr>
            <a:spLocks noGrp="1" noChangeArrowheads="1"/>
          </p:cNvSpPr>
          <p:nvPr>
            <p:ph type="body" idx="1"/>
          </p:nvPr>
        </p:nvSpPr>
        <p:spPr>
          <a:xfrm>
            <a:off x="179512" y="1340768"/>
            <a:ext cx="8784976" cy="5400600"/>
          </a:xfrm>
        </p:spPr>
        <p:txBody>
          <a:bodyPr>
            <a:normAutofit fontScale="92500"/>
          </a:bodyPr>
          <a:lstStyle/>
          <a:p>
            <a:pPr algn="just"/>
            <a:r>
              <a:rPr lang="en-US" altLang="en-US" dirty="0" smtClean="0"/>
              <a:t>Can only estimate the length – should be similar to the previous one</a:t>
            </a:r>
          </a:p>
          <a:p>
            <a:pPr lvl="1" algn="just"/>
            <a:r>
              <a:rPr lang="en-US" altLang="en-US" dirty="0" smtClean="0"/>
              <a:t>Then pick process with shortest predicted next CPU burst</a:t>
            </a:r>
          </a:p>
          <a:p>
            <a:pPr algn="just"/>
            <a:r>
              <a:rPr lang="en-US" altLang="en-US" dirty="0" smtClean="0"/>
              <a:t>Can be done by using the length of previous CPU bursts, using exponential averaging</a:t>
            </a:r>
          </a:p>
          <a:p>
            <a:pPr algn="just"/>
            <a:endParaRPr lang="en-US" altLang="en-US" dirty="0" smtClean="0"/>
          </a:p>
          <a:p>
            <a:pPr algn="just">
              <a:buFont typeface="Monotype Sorts" pitchFamily="-84" charset="2"/>
              <a:buNone/>
            </a:pPr>
            <a:endParaRPr lang="en-US" altLang="en-US" dirty="0" smtClean="0"/>
          </a:p>
          <a:p>
            <a:pPr algn="just"/>
            <a:endParaRPr lang="en-US" altLang="en-US" dirty="0" smtClean="0"/>
          </a:p>
          <a:p>
            <a:pPr algn="just"/>
            <a:endParaRPr lang="en-US" altLang="en-US" dirty="0" smtClean="0"/>
          </a:p>
          <a:p>
            <a:pPr algn="just"/>
            <a:r>
              <a:rPr lang="en-US" altLang="en-US" dirty="0" smtClean="0"/>
              <a:t>Commonly, </a:t>
            </a:r>
            <a:r>
              <a:rPr lang="en-US" altLang="en-US" dirty="0" smtClean="0">
                <a:latin typeface="Lucida Grande"/>
              </a:rPr>
              <a:t>α </a:t>
            </a:r>
            <a:r>
              <a:rPr lang="en-US" altLang="en-US" dirty="0" smtClean="0"/>
              <a:t>set to ½</a:t>
            </a:r>
          </a:p>
        </p:txBody>
      </p:sp>
      <p:graphicFrame>
        <p:nvGraphicFramePr>
          <p:cNvPr id="1026" name="Object 2"/>
          <p:cNvGraphicFramePr>
            <a:graphicFrameLocks noChangeAspect="1"/>
          </p:cNvGraphicFramePr>
          <p:nvPr/>
        </p:nvGraphicFramePr>
        <p:xfrm>
          <a:off x="1475656" y="3861048"/>
          <a:ext cx="6264696" cy="2160240"/>
        </p:xfrm>
        <a:graphic>
          <a:graphicData uri="http://schemas.openxmlformats.org/presentationml/2006/ole">
            <p:oleObj spid="_x0000_s1032" name="Equation" r:id="rId4" imgW="3048000" imgH="965200" progId="">
              <p:embed/>
            </p:oleObj>
          </a:graphicData>
        </a:graphic>
      </p:graphicFrame>
      <p:graphicFrame>
        <p:nvGraphicFramePr>
          <p:cNvPr id="1027" name="Object 3"/>
          <p:cNvGraphicFramePr>
            <a:graphicFrameLocks noChangeAspect="1"/>
          </p:cNvGraphicFramePr>
          <p:nvPr/>
        </p:nvGraphicFramePr>
        <p:xfrm>
          <a:off x="6861175" y="963613"/>
          <a:ext cx="166688" cy="266700"/>
        </p:xfrm>
        <a:graphic>
          <a:graphicData uri="http://schemas.openxmlformats.org/presentationml/2006/ole">
            <p:oleObj spid="_x0000_s1033" name="Equation" r:id="rId5" imgW="114102" imgH="177492" progId="">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512" y="116632"/>
            <a:ext cx="8799314" cy="1296144"/>
          </a:xfrm>
        </p:spPr>
        <p:txBody>
          <a:bodyPr>
            <a:noAutofit/>
          </a:bodyPr>
          <a:lstStyle/>
          <a:p>
            <a:pPr eaLnBrk="1" hangingPunct="1"/>
            <a:r>
              <a:rPr lang="en-US" altLang="en-US" sz="4000" dirty="0" smtClean="0">
                <a:solidFill>
                  <a:srgbClr val="C00000"/>
                </a:solidFill>
                <a:latin typeface="Arial" pitchFamily="34" charset="0"/>
                <a:cs typeface="Arial" pitchFamily="34" charset="0"/>
              </a:rPr>
              <a:t>Prediction of Length of the Next CPU Burst</a:t>
            </a:r>
          </a:p>
        </p:txBody>
      </p:sp>
      <p:pic>
        <p:nvPicPr>
          <p:cNvPr id="17411" name="Picture 1" descr="6_03.pdf"/>
          <p:cNvPicPr>
            <a:picLocks noChangeAspect="1"/>
          </p:cNvPicPr>
          <p:nvPr/>
        </p:nvPicPr>
        <p:blipFill>
          <a:blip r:embed="rId3" cstate="print"/>
          <a:srcRect/>
          <a:stretch>
            <a:fillRect/>
          </a:stretch>
        </p:blipFill>
        <p:spPr bwMode="auto">
          <a:xfrm>
            <a:off x="1043608" y="1924645"/>
            <a:ext cx="7200800" cy="438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5536" y="116632"/>
            <a:ext cx="8352928" cy="1152128"/>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Examples of Exponential Averaging</a:t>
            </a:r>
          </a:p>
        </p:txBody>
      </p:sp>
      <p:sp>
        <p:nvSpPr>
          <p:cNvPr id="18435" name="Rectangle 3"/>
          <p:cNvSpPr>
            <a:spLocks noGrp="1" noChangeArrowheads="1"/>
          </p:cNvSpPr>
          <p:nvPr>
            <p:ph type="body" idx="1"/>
          </p:nvPr>
        </p:nvSpPr>
        <p:spPr>
          <a:xfrm>
            <a:off x="323528" y="1124744"/>
            <a:ext cx="8568952" cy="5544616"/>
          </a:xfrm>
        </p:spPr>
        <p:txBody>
          <a:bodyPr>
            <a:normAutofit fontScale="92500" lnSpcReduction="10000"/>
          </a:bodyPr>
          <a:lstStyle/>
          <a:p>
            <a:pPr algn="just">
              <a:lnSpc>
                <a:spcPct val="90000"/>
              </a:lnSpc>
            </a:pPr>
            <a:r>
              <a:rPr lang="en-US" altLang="en-US" dirty="0" smtClean="0">
                <a:sym typeface="Symbol" pitchFamily="18" charset="2"/>
              </a:rPr>
              <a:t> =0</a:t>
            </a:r>
          </a:p>
          <a:p>
            <a:pPr lvl="1" algn="just">
              <a:lnSpc>
                <a:spcPct val="90000"/>
              </a:lnSpc>
            </a:pPr>
            <a:r>
              <a:rPr lang="en-US" altLang="en-US" dirty="0" smtClean="0">
                <a:sym typeface="Symbol" pitchFamily="18" charset="2"/>
              </a:rPr>
              <a:t></a:t>
            </a:r>
            <a:r>
              <a:rPr lang="en-US" altLang="en-US" baseline="-25000" dirty="0" smtClean="0">
                <a:sym typeface="Symbol" pitchFamily="18" charset="2"/>
              </a:rPr>
              <a:t>n+1</a:t>
            </a:r>
            <a:r>
              <a:rPr lang="en-US" altLang="en-US" dirty="0" smtClean="0">
                <a:sym typeface="Symbol" pitchFamily="18" charset="2"/>
              </a:rPr>
              <a:t> = </a:t>
            </a:r>
            <a:r>
              <a:rPr lang="en-US" altLang="en-US" baseline="-25000" dirty="0" smtClean="0">
                <a:sym typeface="Symbol" pitchFamily="18" charset="2"/>
              </a:rPr>
              <a:t>n</a:t>
            </a:r>
          </a:p>
          <a:p>
            <a:pPr lvl="1" algn="just">
              <a:lnSpc>
                <a:spcPct val="90000"/>
              </a:lnSpc>
            </a:pPr>
            <a:r>
              <a:rPr lang="en-US" altLang="en-US" dirty="0" smtClean="0">
                <a:sym typeface="Symbol" pitchFamily="18" charset="2"/>
              </a:rPr>
              <a:t>Recent history does not count</a:t>
            </a:r>
          </a:p>
          <a:p>
            <a:pPr algn="just">
              <a:lnSpc>
                <a:spcPct val="90000"/>
              </a:lnSpc>
            </a:pPr>
            <a:r>
              <a:rPr lang="en-US" altLang="en-US" dirty="0" smtClean="0">
                <a:sym typeface="Symbol" pitchFamily="18" charset="2"/>
              </a:rPr>
              <a:t> =1</a:t>
            </a:r>
          </a:p>
          <a:p>
            <a:pPr lvl="1" algn="just">
              <a:lnSpc>
                <a:spcPct val="90000"/>
              </a:lnSpc>
            </a:pPr>
            <a:r>
              <a:rPr lang="en-US" altLang="en-US" dirty="0" smtClean="0">
                <a:sym typeface="Symbol" pitchFamily="18" charset="2"/>
              </a:rPr>
              <a:t> </a:t>
            </a:r>
            <a:r>
              <a:rPr lang="en-US" altLang="en-US" baseline="-25000" dirty="0" smtClean="0">
                <a:sym typeface="Symbol" pitchFamily="18" charset="2"/>
              </a:rPr>
              <a:t>n+1</a:t>
            </a:r>
            <a:r>
              <a:rPr lang="en-US" altLang="en-US" dirty="0" smtClean="0">
                <a:sym typeface="Symbol" pitchFamily="18" charset="2"/>
              </a:rPr>
              <a:t> =  </a:t>
            </a:r>
            <a:r>
              <a:rPr lang="en-US" altLang="en-US" i="1" dirty="0" err="1" smtClean="0">
                <a:sym typeface="Symbol" pitchFamily="18" charset="2"/>
              </a:rPr>
              <a:t>t</a:t>
            </a:r>
            <a:r>
              <a:rPr lang="en-US" altLang="en-US" baseline="-25000" dirty="0" err="1" smtClean="0">
                <a:sym typeface="Symbol" pitchFamily="18" charset="2"/>
              </a:rPr>
              <a:t>n</a:t>
            </a:r>
            <a:endParaRPr lang="en-US" altLang="en-US" baseline="-25000" dirty="0" smtClean="0">
              <a:sym typeface="Symbol" pitchFamily="18" charset="2"/>
            </a:endParaRPr>
          </a:p>
          <a:p>
            <a:pPr lvl="1" algn="just">
              <a:lnSpc>
                <a:spcPct val="90000"/>
              </a:lnSpc>
            </a:pPr>
            <a:r>
              <a:rPr lang="en-US" altLang="en-US" dirty="0" smtClean="0">
                <a:sym typeface="Symbol" pitchFamily="18" charset="2"/>
              </a:rPr>
              <a:t>Only the actual last CPU burst counts</a:t>
            </a:r>
          </a:p>
          <a:p>
            <a:pPr algn="just">
              <a:lnSpc>
                <a:spcPct val="90000"/>
              </a:lnSpc>
            </a:pPr>
            <a:r>
              <a:rPr lang="en-US" altLang="en-US" dirty="0" smtClean="0">
                <a:sym typeface="Symbol" pitchFamily="18" charset="2"/>
              </a:rPr>
              <a:t>If we expand the formula, we get:</a:t>
            </a:r>
          </a:p>
          <a:p>
            <a:pPr lvl="2" algn="just">
              <a:lnSpc>
                <a:spcPct val="90000"/>
              </a:lnSpc>
              <a:buFont typeface="Webdings" pitchFamily="18" charset="2"/>
              <a:buNone/>
            </a:pPr>
            <a:r>
              <a:rPr lang="en-US" altLang="en-US" dirty="0" smtClean="0">
                <a:sym typeface="Symbol" pitchFamily="18" charset="2"/>
              </a:rPr>
              <a:t></a:t>
            </a:r>
            <a:r>
              <a:rPr lang="en-US" altLang="en-US" i="1" baseline="-25000" dirty="0" smtClean="0">
                <a:sym typeface="Symbol" pitchFamily="18" charset="2"/>
              </a:rPr>
              <a:t>n</a:t>
            </a:r>
            <a:r>
              <a:rPr lang="en-US" altLang="en-US" baseline="-25000" dirty="0" smtClean="0">
                <a:sym typeface="Symbol" pitchFamily="18" charset="2"/>
              </a:rPr>
              <a:t>+1</a:t>
            </a:r>
            <a:r>
              <a:rPr lang="en-US" altLang="en-US" dirty="0" smtClean="0">
                <a:sym typeface="Symbol" pitchFamily="18" charset="2"/>
              </a:rPr>
              <a:t> =  </a:t>
            </a:r>
            <a:r>
              <a:rPr lang="en-US" altLang="en-US" dirty="0" err="1" smtClean="0">
                <a:sym typeface="Symbol" pitchFamily="18" charset="2"/>
              </a:rPr>
              <a:t>t</a:t>
            </a:r>
            <a:r>
              <a:rPr lang="en-US" altLang="en-US" i="1" baseline="-25000" dirty="0" err="1" smtClean="0">
                <a:sym typeface="Symbol" pitchFamily="18" charset="2"/>
              </a:rPr>
              <a:t>n</a:t>
            </a:r>
            <a:r>
              <a:rPr lang="en-US" altLang="en-US" dirty="0" smtClean="0">
                <a:sym typeface="Symbol" pitchFamily="18" charset="2"/>
              </a:rPr>
              <a:t>+(1</a:t>
            </a:r>
            <a:r>
              <a:rPr lang="en-US" altLang="en-US" i="1" dirty="0" smtClean="0">
                <a:sym typeface="Symbol" pitchFamily="18" charset="2"/>
              </a:rPr>
              <a:t> - </a:t>
            </a:r>
            <a:r>
              <a:rPr lang="en-US" altLang="en-US" dirty="0" smtClean="0">
                <a:sym typeface="Symbol" pitchFamily="18" charset="2"/>
              </a:rPr>
              <a:t></a:t>
            </a:r>
            <a:r>
              <a:rPr lang="en-US" altLang="en-US" i="1" dirty="0" smtClean="0">
                <a:sym typeface="Symbol" pitchFamily="18" charset="2"/>
              </a:rPr>
              <a:t>)</a:t>
            </a:r>
            <a:r>
              <a:rPr lang="en-US" altLang="en-US" dirty="0" smtClean="0">
                <a:sym typeface="Symbol" pitchFamily="18" charset="2"/>
              </a:rPr>
              <a:t> </a:t>
            </a:r>
            <a:r>
              <a:rPr lang="en-US" altLang="en-US" i="1" dirty="0" err="1" smtClean="0">
                <a:sym typeface="Symbol" pitchFamily="18" charset="2"/>
              </a:rPr>
              <a:t>t</a:t>
            </a:r>
            <a:r>
              <a:rPr lang="en-US" altLang="en-US" i="1" baseline="-25000" dirty="0" err="1" smtClean="0">
                <a:sym typeface="Symbol" pitchFamily="18" charset="2"/>
              </a:rPr>
              <a:t>n</a:t>
            </a:r>
            <a:r>
              <a:rPr lang="en-US" altLang="en-US" i="1" dirty="0" smtClean="0">
                <a:sym typeface="Symbol" pitchFamily="18" charset="2"/>
              </a:rPr>
              <a:t> </a:t>
            </a:r>
            <a:r>
              <a:rPr lang="en-US" altLang="en-US" baseline="-25000" dirty="0" smtClean="0">
                <a:sym typeface="Symbol" pitchFamily="18" charset="2"/>
              </a:rPr>
              <a:t>-1</a:t>
            </a:r>
            <a:r>
              <a:rPr lang="en-US" altLang="en-US" i="1" baseline="-25000" dirty="0" smtClean="0">
                <a:sym typeface="Symbol" pitchFamily="18" charset="2"/>
              </a:rPr>
              <a:t> </a:t>
            </a:r>
            <a:r>
              <a:rPr lang="en-US" altLang="en-US" dirty="0" smtClean="0">
                <a:sym typeface="Symbol" pitchFamily="18" charset="2"/>
              </a:rPr>
              <a:t>+ …</a:t>
            </a:r>
          </a:p>
          <a:p>
            <a:pPr lvl="2" algn="just">
              <a:lnSpc>
                <a:spcPct val="90000"/>
              </a:lnSpc>
              <a:buFont typeface="Webdings" pitchFamily="18" charset="2"/>
              <a:buNone/>
            </a:pPr>
            <a:r>
              <a:rPr lang="en-US" altLang="en-US" dirty="0" smtClean="0">
                <a:sym typeface="Symbol" pitchFamily="18" charset="2"/>
              </a:rPr>
              <a:t>            </a:t>
            </a:r>
            <a:r>
              <a:rPr lang="en-US" altLang="en-US" i="1" dirty="0" smtClean="0">
                <a:sym typeface="Symbol" pitchFamily="18" charset="2"/>
              </a:rPr>
              <a:t>+(</a:t>
            </a:r>
            <a:r>
              <a:rPr lang="en-US" altLang="en-US" dirty="0" smtClean="0">
                <a:sym typeface="Symbol" pitchFamily="18" charset="2"/>
              </a:rPr>
              <a:t>1 -  </a:t>
            </a:r>
            <a:r>
              <a:rPr lang="en-US" altLang="en-US" i="1" dirty="0" smtClean="0">
                <a:sym typeface="Symbol" pitchFamily="18" charset="2"/>
              </a:rPr>
              <a:t>)</a:t>
            </a:r>
            <a:r>
              <a:rPr lang="en-US" altLang="en-US" i="1" baseline="30000" dirty="0" smtClean="0">
                <a:sym typeface="Symbol" pitchFamily="18" charset="2"/>
              </a:rPr>
              <a:t>j</a:t>
            </a:r>
            <a:r>
              <a:rPr lang="en-US" altLang="en-US" baseline="30000" dirty="0" smtClean="0">
                <a:sym typeface="Symbol" pitchFamily="18" charset="2"/>
              </a:rPr>
              <a:t> </a:t>
            </a:r>
            <a:r>
              <a:rPr lang="en-US" altLang="en-US" dirty="0" smtClean="0">
                <a:sym typeface="Symbol" pitchFamily="18" charset="2"/>
              </a:rPr>
              <a:t> </a:t>
            </a:r>
            <a:r>
              <a:rPr lang="en-US" altLang="en-US" i="1" dirty="0" err="1" smtClean="0">
                <a:sym typeface="Symbol" pitchFamily="18" charset="2"/>
              </a:rPr>
              <a:t>t</a:t>
            </a:r>
            <a:r>
              <a:rPr lang="en-US" altLang="en-US" i="1" baseline="-25000" dirty="0" err="1" smtClean="0">
                <a:sym typeface="Symbol" pitchFamily="18" charset="2"/>
              </a:rPr>
              <a:t>n</a:t>
            </a:r>
            <a:r>
              <a:rPr lang="en-US" altLang="en-US" dirty="0" smtClean="0">
                <a:sym typeface="Symbol" pitchFamily="18" charset="2"/>
              </a:rPr>
              <a:t> </a:t>
            </a:r>
            <a:r>
              <a:rPr lang="en-US" altLang="en-US" baseline="-25000" dirty="0" smtClean="0">
                <a:sym typeface="Symbol" pitchFamily="18" charset="2"/>
              </a:rPr>
              <a:t>-</a:t>
            </a:r>
            <a:r>
              <a:rPr lang="en-US" altLang="en-US" i="1" baseline="-25000" dirty="0" smtClean="0">
                <a:sym typeface="Symbol" pitchFamily="18" charset="2"/>
              </a:rPr>
              <a:t>j</a:t>
            </a:r>
            <a:r>
              <a:rPr lang="en-US" altLang="en-US" i="1" dirty="0" smtClean="0">
                <a:sym typeface="Symbol" pitchFamily="18" charset="2"/>
              </a:rPr>
              <a:t> </a:t>
            </a:r>
            <a:r>
              <a:rPr lang="en-US" altLang="en-US" dirty="0" smtClean="0">
                <a:sym typeface="Symbol" pitchFamily="18" charset="2"/>
              </a:rPr>
              <a:t>+ …</a:t>
            </a:r>
          </a:p>
          <a:p>
            <a:pPr lvl="2" algn="just">
              <a:lnSpc>
                <a:spcPct val="90000"/>
              </a:lnSpc>
              <a:buFont typeface="Webdings" pitchFamily="18" charset="2"/>
              <a:buNone/>
            </a:pPr>
            <a:r>
              <a:rPr lang="en-US" altLang="en-US" dirty="0" smtClean="0">
                <a:sym typeface="Symbol" pitchFamily="18" charset="2"/>
              </a:rPr>
              <a:t>            </a:t>
            </a:r>
            <a:r>
              <a:rPr lang="en-US" altLang="en-US" i="1" dirty="0" smtClean="0">
                <a:sym typeface="Symbol" pitchFamily="18" charset="2"/>
              </a:rPr>
              <a:t>+(</a:t>
            </a:r>
            <a:r>
              <a:rPr lang="en-US" altLang="en-US" dirty="0" smtClean="0">
                <a:sym typeface="Symbol" pitchFamily="18" charset="2"/>
              </a:rPr>
              <a:t>1 -  </a:t>
            </a:r>
            <a:r>
              <a:rPr lang="en-US" altLang="en-US" i="1" dirty="0" smtClean="0">
                <a:sym typeface="Symbol" pitchFamily="18" charset="2"/>
              </a:rPr>
              <a:t>)</a:t>
            </a:r>
            <a:r>
              <a:rPr lang="en-US" altLang="en-US" i="1" baseline="30000" dirty="0" smtClean="0">
                <a:sym typeface="Symbol" pitchFamily="18" charset="2"/>
              </a:rPr>
              <a:t>n</a:t>
            </a:r>
            <a:r>
              <a:rPr lang="en-US" altLang="en-US" baseline="30000" dirty="0" smtClean="0">
                <a:sym typeface="Symbol" pitchFamily="18" charset="2"/>
              </a:rPr>
              <a:t> +1 </a:t>
            </a:r>
            <a:r>
              <a:rPr lang="en-US" altLang="en-US" dirty="0" smtClean="0">
                <a:sym typeface="Symbol" pitchFamily="18" charset="2"/>
              </a:rPr>
              <a:t></a:t>
            </a:r>
            <a:r>
              <a:rPr lang="en-US" altLang="en-US" baseline="-25000" dirty="0" smtClean="0">
                <a:sym typeface="Symbol" pitchFamily="18" charset="2"/>
              </a:rPr>
              <a:t>0</a:t>
            </a:r>
            <a:br>
              <a:rPr lang="en-US" altLang="en-US" baseline="-25000" dirty="0" smtClean="0">
                <a:sym typeface="Symbol" pitchFamily="18" charset="2"/>
              </a:rPr>
            </a:br>
            <a:endParaRPr lang="en-US" altLang="en-US" baseline="-25000" dirty="0" smtClean="0">
              <a:sym typeface="Symbol" pitchFamily="18" charset="2"/>
            </a:endParaRPr>
          </a:p>
          <a:p>
            <a:pPr algn="just">
              <a:lnSpc>
                <a:spcPct val="90000"/>
              </a:lnSpc>
            </a:pPr>
            <a:r>
              <a:rPr lang="en-US" altLang="en-US" dirty="0" smtClean="0">
                <a:sym typeface="Symbol" pitchFamily="18" charset="2"/>
              </a:rPr>
              <a:t>Since both  and (1 - ) are less than or equal to 1, each successive term has less weight than its predecessor</a:t>
            </a:r>
          </a:p>
          <a:p>
            <a:pPr algn="just">
              <a:lnSpc>
                <a:spcPct val="90000"/>
              </a:lnSpc>
              <a:buFont typeface="Monotype Sorts" pitchFamily="-84" charset="2"/>
              <a:buNone/>
            </a:pPr>
            <a:endParaRPr lang="en-US" altLang="en-US" dirty="0" smtClean="0">
              <a:sym typeface="Symbol" pitchFamily="18" charset="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91264" cy="940966"/>
          </a:xfrm>
        </p:spPr>
        <p:txBody>
          <a:bodyPr/>
          <a:lstStyle/>
          <a:p>
            <a:r>
              <a:rPr lang="en-US" dirty="0" smtClean="0">
                <a:solidFill>
                  <a:srgbClr val="C00000"/>
                </a:solidFill>
              </a:rPr>
              <a:t>SRTF</a:t>
            </a:r>
            <a:endParaRPr lang="en-US" dirty="0">
              <a:solidFill>
                <a:srgbClr val="C00000"/>
              </a:solidFill>
            </a:endParaRPr>
          </a:p>
        </p:txBody>
      </p:sp>
      <p:sp>
        <p:nvSpPr>
          <p:cNvPr id="3" name="Content Placeholder 2"/>
          <p:cNvSpPr>
            <a:spLocks noGrp="1"/>
          </p:cNvSpPr>
          <p:nvPr>
            <p:ph idx="1"/>
          </p:nvPr>
        </p:nvSpPr>
        <p:spPr>
          <a:xfrm>
            <a:off x="323528" y="908720"/>
            <a:ext cx="8568952" cy="5760640"/>
          </a:xfrm>
        </p:spPr>
        <p:txBody>
          <a:bodyPr>
            <a:normAutofit fontScale="92500" lnSpcReduction="10000"/>
          </a:bodyPr>
          <a:lstStyle/>
          <a:p>
            <a:pPr algn="just"/>
            <a:r>
              <a:rPr lang="en-US" dirty="0" smtClean="0"/>
              <a:t>The SJF algorithm can be either preemptive or non-preemptive. </a:t>
            </a:r>
          </a:p>
          <a:p>
            <a:pPr lvl="1" algn="just"/>
            <a:r>
              <a:rPr lang="en-US" dirty="0" smtClean="0"/>
              <a:t>The choice arises when a new process arrives at the ready queue while a previous process is still executing. </a:t>
            </a:r>
          </a:p>
          <a:p>
            <a:pPr algn="just"/>
            <a:r>
              <a:rPr lang="en-US" dirty="0" smtClean="0"/>
              <a:t>The next CPU burst of the newly arrived process may be shorter than what is left of the currently executing process.</a:t>
            </a:r>
          </a:p>
          <a:p>
            <a:pPr algn="just"/>
            <a:r>
              <a:rPr lang="en-US" dirty="0" smtClean="0"/>
              <a:t>A preemptive SJF algorithm will preempt the currently executing process, whereas a non-preemptive SJF algorithm will allow the currently running process to finish its CPU burst.</a:t>
            </a:r>
          </a:p>
          <a:p>
            <a:pPr algn="just"/>
            <a:r>
              <a:rPr lang="en-US" dirty="0" smtClean="0"/>
              <a:t>Preemptive SJF scheduling is sometimes called </a:t>
            </a:r>
            <a:r>
              <a:rPr lang="en-US" b="1" dirty="0" smtClean="0">
                <a:solidFill>
                  <a:srgbClr val="0033CC"/>
                </a:solidFill>
              </a:rPr>
              <a:t>shortest-remaining-time-first scheduling</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1520" y="116632"/>
            <a:ext cx="8784976" cy="1080120"/>
          </a:xfrm>
        </p:spPr>
        <p:txBody>
          <a:bodyPr>
            <a:noAutofit/>
          </a:bodyPr>
          <a:lstStyle/>
          <a:p>
            <a:pPr eaLnBrk="1" hangingPunct="1"/>
            <a:r>
              <a:rPr lang="en-US" altLang="en-US" sz="4000" dirty="0" smtClean="0">
                <a:solidFill>
                  <a:srgbClr val="C00000"/>
                </a:solidFill>
                <a:latin typeface="Arial" pitchFamily="34" charset="0"/>
                <a:cs typeface="Arial" pitchFamily="34" charset="0"/>
              </a:rPr>
              <a:t>Example SRTF</a:t>
            </a:r>
          </a:p>
        </p:txBody>
      </p:sp>
      <p:sp>
        <p:nvSpPr>
          <p:cNvPr id="19459" name="Rectangle 36"/>
          <p:cNvSpPr>
            <a:spLocks noGrp="1" noChangeArrowheads="1"/>
          </p:cNvSpPr>
          <p:nvPr>
            <p:ph type="body" idx="1"/>
          </p:nvPr>
        </p:nvSpPr>
        <p:spPr>
          <a:xfrm>
            <a:off x="251520" y="1233488"/>
            <a:ext cx="8568952" cy="5219848"/>
          </a:xfrm>
        </p:spPr>
        <p:txBody>
          <a:bodyPr>
            <a:normAutofit fontScale="85000" lnSpcReduction="20000"/>
          </a:bodyPr>
          <a:lstStyle/>
          <a:p>
            <a:pPr>
              <a:tabLst>
                <a:tab pos="1601312" algn="ctr"/>
                <a:tab pos="3252629" algn="ctr"/>
                <a:tab pos="5141754" algn="ctr"/>
              </a:tabLst>
              <a:defRPr/>
            </a:pPr>
            <a:r>
              <a:rPr lang="en-US" altLang="en-US" dirty="0" smtClean="0">
                <a:ea typeface="MS PGothic" pitchFamily="34"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smtClean="0">
                <a:ea typeface="MS PGothic" pitchFamily="34" charset="-128"/>
              </a:rPr>
              <a:t>		       </a:t>
            </a:r>
            <a:r>
              <a:rPr lang="en-US" altLang="en-US" u="sng" dirty="0" smtClean="0">
                <a:ea typeface="MS PGothic" pitchFamily="34" charset="-128"/>
              </a:rPr>
              <a:t>Process</a:t>
            </a:r>
            <a:r>
              <a:rPr lang="en-US" altLang="en-US" dirty="0" smtClean="0">
                <a:ea typeface="MS PGothic" pitchFamily="34" charset="-128"/>
              </a:rPr>
              <a:t> </a:t>
            </a:r>
            <a:r>
              <a:rPr lang="en-US" altLang="en-US" u="sng" dirty="0" smtClean="0">
                <a:solidFill>
                  <a:schemeClr val="bg1"/>
                </a:solidFill>
                <a:ea typeface="MS PGothic" pitchFamily="34" charset="-128"/>
              </a:rPr>
              <a:t>	 </a:t>
            </a:r>
            <a:r>
              <a:rPr lang="en-US" altLang="en-US" u="sng" dirty="0" smtClean="0">
                <a:ea typeface="MS PGothic" pitchFamily="34" charset="-128"/>
              </a:rPr>
              <a:t>Arrival</a:t>
            </a:r>
            <a:r>
              <a:rPr lang="en-US" altLang="en-US" i="1" u="sng" dirty="0" smtClean="0">
                <a:ea typeface="MS PGothic" pitchFamily="34" charset="-128"/>
              </a:rPr>
              <a:t> </a:t>
            </a:r>
            <a:r>
              <a:rPr lang="en-US" altLang="en-US" u="sng" dirty="0" smtClean="0">
                <a:ea typeface="MS PGothic" pitchFamily="34" charset="-128"/>
              </a:rPr>
              <a:t>Time </a:t>
            </a:r>
            <a:r>
              <a:rPr lang="en-US" altLang="en-US" u="sng" dirty="0" smtClean="0">
                <a:solidFill>
                  <a:schemeClr val="bg1"/>
                </a:solidFill>
                <a:ea typeface="MS PGothic" pitchFamily="34" charset="-128"/>
              </a:rPr>
              <a:t>T</a:t>
            </a:r>
            <a:r>
              <a:rPr lang="en-US" altLang="en-US" dirty="0" smtClean="0">
                <a:ea typeface="MS PGothic" pitchFamily="34" charset="-128"/>
              </a:rPr>
              <a:t>	</a:t>
            </a:r>
            <a:r>
              <a:rPr lang="en-US" altLang="en-US" u="sng" dirty="0" smtClean="0">
                <a:ea typeface="MS PGothic" pitchFamily="34" charset="-128"/>
              </a:rPr>
              <a:t>Burst Time</a:t>
            </a:r>
            <a:endParaRPr lang="en-US" altLang="en-US" dirty="0" smtClean="0">
              <a:ea typeface="MS PGothic" pitchFamily="34" charset="-128"/>
            </a:endParaRPr>
          </a:p>
          <a:p>
            <a:pPr>
              <a:buFont typeface="Monotype Sorts" pitchFamily="-84" charset="2"/>
              <a:buNone/>
              <a:tabLst>
                <a:tab pos="1601312" algn="ctr"/>
                <a:tab pos="3252629" algn="ctr"/>
                <a:tab pos="5141754" algn="ctr"/>
              </a:tabLst>
              <a:defRPr/>
            </a:pPr>
            <a:r>
              <a:rPr lang="en-US" altLang="en-US" dirty="0" smtClean="0">
                <a:ea typeface="MS PGothic" pitchFamily="34" charset="-128"/>
              </a:rPr>
              <a:t>		 </a:t>
            </a:r>
            <a:r>
              <a:rPr lang="en-US" altLang="en-US" i="1" dirty="0" smtClean="0">
                <a:ea typeface="MS PGothic" pitchFamily="34" charset="-128"/>
              </a:rPr>
              <a:t>P</a:t>
            </a:r>
            <a:r>
              <a:rPr lang="en-US" altLang="en-US" i="1" baseline="-25000" dirty="0" smtClean="0">
                <a:ea typeface="MS PGothic" pitchFamily="34" charset="-128"/>
              </a:rPr>
              <a:t>1</a:t>
            </a:r>
            <a:r>
              <a:rPr lang="en-US" altLang="en-US" dirty="0" smtClean="0">
                <a:ea typeface="MS PGothic" pitchFamily="34" charset="-128"/>
              </a:rPr>
              <a:t>	</a:t>
            </a:r>
            <a:r>
              <a:rPr lang="en-US" altLang="en-US" dirty="0" smtClean="0">
                <a:solidFill>
                  <a:srgbClr val="000000"/>
                </a:solidFill>
                <a:ea typeface="MS PGothic" pitchFamily="34" charset="-128"/>
              </a:rPr>
              <a:t>0</a:t>
            </a:r>
            <a:r>
              <a:rPr lang="en-US" altLang="en-US" dirty="0" smtClean="0">
                <a:ea typeface="MS PGothic" pitchFamily="34" charset="-128"/>
              </a:rPr>
              <a:t>	8</a:t>
            </a:r>
          </a:p>
          <a:p>
            <a:pPr>
              <a:buFont typeface="Monotype Sorts" pitchFamily="-84" charset="2"/>
              <a:buNone/>
              <a:tabLst>
                <a:tab pos="1601312" algn="ctr"/>
                <a:tab pos="3252629" algn="ctr"/>
                <a:tab pos="5141754" algn="ctr"/>
              </a:tabLst>
              <a:defRPr/>
            </a:pPr>
            <a:r>
              <a:rPr lang="en-US" altLang="en-US" dirty="0" smtClean="0">
                <a:ea typeface="MS PGothic" pitchFamily="34" charset="-128"/>
              </a:rPr>
              <a:t>		 </a:t>
            </a:r>
            <a:r>
              <a:rPr lang="en-US" altLang="en-US" i="1" dirty="0" smtClean="0">
                <a:ea typeface="MS PGothic" pitchFamily="34" charset="-128"/>
              </a:rPr>
              <a:t>P</a:t>
            </a:r>
            <a:r>
              <a:rPr lang="en-US" altLang="en-US" i="1" baseline="-25000" dirty="0" smtClean="0">
                <a:ea typeface="MS PGothic" pitchFamily="34" charset="-128"/>
              </a:rPr>
              <a:t>2 	</a:t>
            </a:r>
            <a:r>
              <a:rPr lang="en-US" altLang="en-US" dirty="0" smtClean="0">
                <a:solidFill>
                  <a:srgbClr val="000000"/>
                </a:solidFill>
                <a:ea typeface="MS PGothic" pitchFamily="34" charset="-128"/>
              </a:rPr>
              <a:t>1</a:t>
            </a:r>
            <a:r>
              <a:rPr lang="en-US" altLang="en-US" dirty="0" smtClean="0">
                <a:ea typeface="MS PGothic" pitchFamily="34" charset="-128"/>
              </a:rPr>
              <a:t>	4</a:t>
            </a:r>
          </a:p>
          <a:p>
            <a:pPr>
              <a:buFont typeface="Monotype Sorts" pitchFamily="-84" charset="2"/>
              <a:buNone/>
              <a:tabLst>
                <a:tab pos="1601312" algn="ctr"/>
                <a:tab pos="3252629" algn="ctr"/>
                <a:tab pos="5141754" algn="ctr"/>
              </a:tabLst>
              <a:defRPr/>
            </a:pPr>
            <a:r>
              <a:rPr lang="en-US" altLang="en-US" dirty="0" smtClean="0">
                <a:ea typeface="MS PGothic" pitchFamily="34" charset="-128"/>
              </a:rPr>
              <a:t>		 </a:t>
            </a:r>
            <a:r>
              <a:rPr lang="en-US" altLang="en-US" i="1" dirty="0" smtClean="0">
                <a:ea typeface="MS PGothic" pitchFamily="34" charset="-128"/>
              </a:rPr>
              <a:t>P</a:t>
            </a:r>
            <a:r>
              <a:rPr lang="en-US" altLang="en-US" i="1" baseline="-25000" dirty="0" smtClean="0">
                <a:ea typeface="MS PGothic" pitchFamily="34" charset="-128"/>
              </a:rPr>
              <a:t>3</a:t>
            </a:r>
            <a:r>
              <a:rPr lang="en-US" altLang="en-US" dirty="0" smtClean="0">
                <a:ea typeface="MS PGothic" pitchFamily="34" charset="-128"/>
              </a:rPr>
              <a:t>	</a:t>
            </a:r>
            <a:r>
              <a:rPr lang="en-US" altLang="en-US" dirty="0" smtClean="0">
                <a:solidFill>
                  <a:srgbClr val="000000"/>
                </a:solidFill>
                <a:ea typeface="MS PGothic" pitchFamily="34" charset="-128"/>
              </a:rPr>
              <a:t>2</a:t>
            </a:r>
            <a:r>
              <a:rPr lang="en-US" altLang="en-US" dirty="0" smtClean="0">
                <a:ea typeface="MS PGothic" pitchFamily="34" charset="-128"/>
              </a:rPr>
              <a:t>	9</a:t>
            </a:r>
          </a:p>
          <a:p>
            <a:pPr>
              <a:buFont typeface="Monotype Sorts" pitchFamily="-84" charset="2"/>
              <a:buNone/>
              <a:tabLst>
                <a:tab pos="1601312" algn="ctr"/>
                <a:tab pos="3252629" algn="ctr"/>
                <a:tab pos="5141754" algn="ctr"/>
              </a:tabLst>
              <a:defRPr/>
            </a:pPr>
            <a:r>
              <a:rPr lang="en-US" altLang="en-US" dirty="0" smtClean="0">
                <a:ea typeface="MS PGothic" pitchFamily="34" charset="-128"/>
              </a:rPr>
              <a:t>		 </a:t>
            </a:r>
            <a:r>
              <a:rPr lang="en-US" altLang="en-US" i="1" dirty="0" smtClean="0">
                <a:ea typeface="MS PGothic" pitchFamily="34" charset="-128"/>
              </a:rPr>
              <a:t>P</a:t>
            </a:r>
            <a:r>
              <a:rPr lang="en-US" altLang="en-US" i="1" baseline="-25000" dirty="0" smtClean="0">
                <a:ea typeface="MS PGothic" pitchFamily="34" charset="-128"/>
              </a:rPr>
              <a:t>4</a:t>
            </a:r>
            <a:r>
              <a:rPr lang="en-US" altLang="en-US" dirty="0" smtClean="0">
                <a:ea typeface="MS PGothic" pitchFamily="34" charset="-128"/>
              </a:rPr>
              <a:t>	</a:t>
            </a:r>
            <a:r>
              <a:rPr lang="en-US" altLang="en-US" dirty="0" smtClean="0">
                <a:solidFill>
                  <a:srgbClr val="000000"/>
                </a:solidFill>
                <a:ea typeface="MS PGothic" pitchFamily="34" charset="-128"/>
              </a:rPr>
              <a:t>3</a:t>
            </a:r>
            <a:r>
              <a:rPr lang="en-US" altLang="en-US" dirty="0" smtClean="0">
                <a:ea typeface="MS PGothic" pitchFamily="34" charset="-128"/>
              </a:rPr>
              <a:t>	5</a:t>
            </a:r>
          </a:p>
          <a:p>
            <a:pPr>
              <a:tabLst>
                <a:tab pos="1601312" algn="ctr"/>
                <a:tab pos="3252629" algn="ctr"/>
                <a:tab pos="5141754" algn="ctr"/>
              </a:tabLst>
              <a:defRPr/>
            </a:pPr>
            <a:r>
              <a:rPr lang="en-US" altLang="en-US" i="1" dirty="0" smtClean="0">
                <a:ea typeface="MS PGothic" pitchFamily="34" charset="-128"/>
              </a:rPr>
              <a:t>Preemptive </a:t>
            </a:r>
            <a:r>
              <a:rPr lang="en-US" altLang="en-US" dirty="0" smtClean="0">
                <a:ea typeface="MS PGothic" pitchFamily="34" charset="-128"/>
              </a:rPr>
              <a:t>SJF Gantt Chart</a:t>
            </a:r>
          </a:p>
          <a:p>
            <a:pPr>
              <a:tabLst>
                <a:tab pos="1601312" algn="ctr"/>
                <a:tab pos="3252629" algn="ctr"/>
                <a:tab pos="5141754" algn="ctr"/>
              </a:tabLst>
              <a:defRPr/>
            </a:pPr>
            <a:endParaRPr lang="en-US" altLang="en-US" dirty="0" smtClean="0">
              <a:ea typeface="MS PGothic" pitchFamily="34" charset="-128"/>
            </a:endParaRPr>
          </a:p>
          <a:p>
            <a:pPr>
              <a:tabLst>
                <a:tab pos="1601312" algn="ctr"/>
                <a:tab pos="3252629" algn="ctr"/>
                <a:tab pos="5141754" algn="ctr"/>
              </a:tabLst>
              <a:defRPr/>
            </a:pPr>
            <a:endParaRPr lang="en-US" altLang="en-US" dirty="0" smtClean="0">
              <a:ea typeface="MS PGothic" pitchFamily="34" charset="-128"/>
            </a:endParaRPr>
          </a:p>
          <a:p>
            <a:pPr marL="0" indent="0">
              <a:buFont typeface="Monotype Sorts" pitchFamily="-84" charset="2"/>
              <a:buNone/>
              <a:tabLst>
                <a:tab pos="1601312" algn="ctr"/>
                <a:tab pos="3252629" algn="ctr"/>
                <a:tab pos="5141754" algn="ctr"/>
              </a:tabLst>
              <a:defRPr/>
            </a:pPr>
            <a:endParaRPr lang="en-US" altLang="en-US" dirty="0" smtClean="0">
              <a:ea typeface="MS PGothic" pitchFamily="34" charset="-128"/>
            </a:endParaRPr>
          </a:p>
          <a:p>
            <a:pPr>
              <a:tabLst>
                <a:tab pos="1601312" algn="ctr"/>
                <a:tab pos="3252629" algn="ctr"/>
                <a:tab pos="5141754" algn="ctr"/>
              </a:tabLst>
              <a:defRPr/>
            </a:pPr>
            <a:r>
              <a:rPr lang="en-US" altLang="en-US" dirty="0" smtClean="0">
                <a:ea typeface="MS PGothic" pitchFamily="34" charset="-128"/>
              </a:rPr>
              <a:t>Average waiting time = [(10-1)+(1-1)+(17-2</a:t>
            </a:r>
            <a:r>
              <a:rPr lang="en-US" altLang="en-US" dirty="0" smtClean="0">
                <a:ea typeface="MS PGothic" pitchFamily="34" charset="-128"/>
              </a:rPr>
              <a:t>)+(5-3</a:t>
            </a:r>
            <a:r>
              <a:rPr lang="en-US" altLang="en-US" dirty="0" smtClean="0">
                <a:ea typeface="MS PGothic" pitchFamily="34" charset="-128"/>
              </a:rPr>
              <a:t>)]/4 = 26/4 = 6.5 </a:t>
            </a:r>
            <a:r>
              <a:rPr lang="en-US" altLang="en-US" dirty="0" err="1" smtClean="0">
                <a:ea typeface="MS PGothic" pitchFamily="34" charset="-128"/>
              </a:rPr>
              <a:t>msec</a:t>
            </a:r>
            <a:endParaRPr lang="en-US" altLang="en-US" dirty="0" smtClean="0">
              <a:ea typeface="MS PGothic" pitchFamily="34" charset="-128"/>
            </a:endParaRPr>
          </a:p>
          <a:p>
            <a:pPr>
              <a:tabLst>
                <a:tab pos="1601312" algn="ctr"/>
                <a:tab pos="3252629" algn="ctr"/>
                <a:tab pos="5141754" algn="ctr"/>
              </a:tabLst>
              <a:defRPr/>
            </a:pPr>
            <a:endParaRPr lang="en-US" altLang="en-US" i="1" baseline="-25000" dirty="0" smtClean="0">
              <a:ea typeface="MS PGothic" pitchFamily="34" charset="-128"/>
            </a:endParaRPr>
          </a:p>
          <a:p>
            <a:pPr>
              <a:buFont typeface="Monotype Sorts" pitchFamily="-84" charset="2"/>
              <a:buNone/>
              <a:tabLst>
                <a:tab pos="1601312" algn="ctr"/>
                <a:tab pos="3252629" algn="ctr"/>
                <a:tab pos="5141754" algn="ctr"/>
              </a:tabLst>
              <a:defRPr/>
            </a:pPr>
            <a:endParaRPr lang="en-US" altLang="en-US" i="1" baseline="-25000" dirty="0" smtClean="0">
              <a:ea typeface="MS PGothic" pitchFamily="34" charset="-128"/>
            </a:endParaRPr>
          </a:p>
        </p:txBody>
      </p:sp>
      <p:pic>
        <p:nvPicPr>
          <p:cNvPr id="19460" name="Picture 1"/>
          <p:cNvPicPr>
            <a:picLocks noChangeAspect="1"/>
          </p:cNvPicPr>
          <p:nvPr/>
        </p:nvPicPr>
        <p:blipFill>
          <a:blip r:embed="rId3" cstate="print"/>
          <a:srcRect/>
          <a:stretch>
            <a:fillRect/>
          </a:stretch>
        </p:blipFill>
        <p:spPr bwMode="auto">
          <a:xfrm>
            <a:off x="1475656" y="4725144"/>
            <a:ext cx="6535737" cy="80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04788"/>
            <a:ext cx="8229600" cy="847948"/>
          </a:xfrm>
        </p:spPr>
        <p:txBody>
          <a:bodyPr>
            <a:normAutofit/>
          </a:bodyPr>
          <a:lstStyle/>
          <a:p>
            <a:pPr eaLnBrk="1" hangingPunct="1"/>
            <a:r>
              <a:rPr lang="en-US" altLang="en-US" sz="4000" dirty="0" smtClean="0">
                <a:solidFill>
                  <a:srgbClr val="C00000"/>
                </a:solidFill>
                <a:latin typeface="Arial" pitchFamily="34" charset="0"/>
                <a:cs typeface="Arial" pitchFamily="34" charset="0"/>
              </a:rPr>
              <a:t>Basic Concepts</a:t>
            </a:r>
          </a:p>
        </p:txBody>
      </p:sp>
      <p:sp>
        <p:nvSpPr>
          <p:cNvPr id="7171" name="Rectangle 3"/>
          <p:cNvSpPr>
            <a:spLocks noGrp="1" noChangeArrowheads="1"/>
          </p:cNvSpPr>
          <p:nvPr>
            <p:ph type="body" idx="1"/>
          </p:nvPr>
        </p:nvSpPr>
        <p:spPr>
          <a:xfrm>
            <a:off x="179512" y="1274763"/>
            <a:ext cx="4824535" cy="5057775"/>
          </a:xfrm>
        </p:spPr>
        <p:txBody>
          <a:bodyPr>
            <a:normAutofit fontScale="92500" lnSpcReduction="10000"/>
          </a:bodyPr>
          <a:lstStyle/>
          <a:p>
            <a:pPr algn="just"/>
            <a:r>
              <a:rPr lang="en-US" altLang="en-US" dirty="0" smtClean="0"/>
              <a:t>Maximum CPU utilization obtained with multiprogramming</a:t>
            </a:r>
          </a:p>
          <a:p>
            <a:pPr algn="just"/>
            <a:r>
              <a:rPr lang="en-US" altLang="en-US" dirty="0" smtClean="0"/>
              <a:t>CPU–I/O Burst Cycle – Process execution consists of a </a:t>
            </a:r>
            <a:r>
              <a:rPr lang="en-US" altLang="en-US" b="1" dirty="0" smtClean="0">
                <a:solidFill>
                  <a:srgbClr val="000099"/>
                </a:solidFill>
              </a:rPr>
              <a:t>cycle</a:t>
            </a:r>
            <a:r>
              <a:rPr lang="en-US" altLang="en-US" dirty="0" smtClean="0"/>
              <a:t> of CPU execution and I/O wait</a:t>
            </a:r>
          </a:p>
          <a:p>
            <a:pPr algn="just"/>
            <a:r>
              <a:rPr lang="en-US" altLang="en-US" b="1" dirty="0" smtClean="0">
                <a:solidFill>
                  <a:srgbClr val="000099"/>
                </a:solidFill>
              </a:rPr>
              <a:t>CPU burst</a:t>
            </a:r>
            <a:r>
              <a:rPr lang="en-US" altLang="en-US" b="1" dirty="0" smtClean="0">
                <a:solidFill>
                  <a:srgbClr val="3366FF"/>
                </a:solidFill>
              </a:rPr>
              <a:t> </a:t>
            </a:r>
            <a:r>
              <a:rPr lang="en-US" altLang="en-US" dirty="0" smtClean="0"/>
              <a:t>followed by </a:t>
            </a:r>
            <a:r>
              <a:rPr lang="en-US" altLang="en-US" b="1" dirty="0" smtClean="0">
                <a:solidFill>
                  <a:srgbClr val="000099"/>
                </a:solidFill>
              </a:rPr>
              <a:t>I/O burst</a:t>
            </a:r>
            <a:endParaRPr lang="en-US" altLang="en-US" dirty="0" smtClean="0">
              <a:solidFill>
                <a:srgbClr val="000099"/>
              </a:solidFill>
            </a:endParaRPr>
          </a:p>
          <a:p>
            <a:pPr algn="just"/>
            <a:r>
              <a:rPr lang="en-US" altLang="en-US" dirty="0" smtClean="0"/>
              <a:t>CPU burst distribution is of main concern</a:t>
            </a:r>
          </a:p>
          <a:p>
            <a:pPr algn="just">
              <a:buFont typeface="Monotype Sorts" pitchFamily="-84" charset="2"/>
              <a:buNone/>
            </a:pPr>
            <a:endParaRPr lang="en-US" altLang="en-US" dirty="0" smtClean="0"/>
          </a:p>
        </p:txBody>
      </p:sp>
      <p:pic>
        <p:nvPicPr>
          <p:cNvPr id="7172" name="Picture 1" descr="6_01.pdf"/>
          <p:cNvPicPr>
            <a:picLocks noChangeAspect="1"/>
          </p:cNvPicPr>
          <p:nvPr/>
        </p:nvPicPr>
        <p:blipFill>
          <a:blip r:embed="rId3" cstate="print"/>
          <a:srcRect/>
          <a:stretch>
            <a:fillRect/>
          </a:stretch>
        </p:blipFill>
        <p:spPr bwMode="auto">
          <a:xfrm>
            <a:off x="5436096" y="908720"/>
            <a:ext cx="3085715" cy="57737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63613" y="116632"/>
            <a:ext cx="7723187" cy="792088"/>
          </a:xfrm>
        </p:spPr>
        <p:txBody>
          <a:bodyPr>
            <a:normAutofit/>
          </a:bodyPr>
          <a:lstStyle/>
          <a:p>
            <a:pPr eaLnBrk="1" hangingPunct="1"/>
            <a:r>
              <a:rPr lang="en-US" altLang="en-US" sz="4000" dirty="0" smtClean="0">
                <a:solidFill>
                  <a:srgbClr val="C00000"/>
                </a:solidFill>
                <a:latin typeface="Arial" pitchFamily="34" charset="0"/>
                <a:cs typeface="Arial" pitchFamily="34" charset="0"/>
              </a:rPr>
              <a:t>Priority Scheduling</a:t>
            </a:r>
          </a:p>
        </p:txBody>
      </p:sp>
      <p:sp>
        <p:nvSpPr>
          <p:cNvPr id="20483" name="Rectangle 3"/>
          <p:cNvSpPr>
            <a:spLocks noGrp="1" noChangeArrowheads="1"/>
          </p:cNvSpPr>
          <p:nvPr>
            <p:ph type="body" idx="1"/>
          </p:nvPr>
        </p:nvSpPr>
        <p:spPr>
          <a:xfrm>
            <a:off x="323528" y="1124744"/>
            <a:ext cx="8568952" cy="5328592"/>
          </a:xfrm>
        </p:spPr>
        <p:txBody>
          <a:bodyPr>
            <a:noAutofit/>
          </a:bodyPr>
          <a:lstStyle/>
          <a:p>
            <a:pPr algn="just">
              <a:spcBef>
                <a:spcPts val="0"/>
              </a:spcBef>
            </a:pPr>
            <a:r>
              <a:rPr lang="en-US" altLang="en-US" sz="2800" dirty="0" smtClean="0"/>
              <a:t>An SJF algorithm is a priority algorithm where the priority (p) is the inverse of the (predicted) next CPU burst. </a:t>
            </a:r>
          </a:p>
          <a:p>
            <a:pPr lvl="1" algn="just">
              <a:spcBef>
                <a:spcPts val="0"/>
              </a:spcBef>
            </a:pPr>
            <a:r>
              <a:rPr lang="en-US" altLang="en-US" sz="2400" dirty="0" smtClean="0"/>
              <a:t>The larger the CPU burst, the lower the priority, and vice versa.</a:t>
            </a:r>
          </a:p>
          <a:p>
            <a:pPr algn="just">
              <a:spcBef>
                <a:spcPts val="0"/>
              </a:spcBef>
            </a:pPr>
            <a:r>
              <a:rPr lang="en-US" altLang="en-US" dirty="0" smtClean="0"/>
              <a:t>A priority number (integer) is associated with each process</a:t>
            </a:r>
          </a:p>
          <a:p>
            <a:pPr algn="just">
              <a:spcBef>
                <a:spcPts val="0"/>
              </a:spcBef>
              <a:buFont typeface="Monotype Sorts" pitchFamily="-84" charset="2"/>
              <a:buNone/>
            </a:pPr>
            <a:endParaRPr lang="en-US" altLang="en-US" sz="2800" b="1" dirty="0" smtClean="0">
              <a:solidFill>
                <a:srgbClr val="3366FF"/>
              </a:solidFill>
              <a:sym typeface="Symbol" pitchFamily="18"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50106"/>
          </a:xfrm>
        </p:spPr>
        <p:txBody>
          <a:bodyPr>
            <a:normAutofit/>
          </a:bodyPr>
          <a:lstStyle/>
          <a:p>
            <a:r>
              <a:rPr lang="en-US" altLang="en-US" sz="4000" dirty="0" smtClean="0">
                <a:solidFill>
                  <a:srgbClr val="C00000"/>
                </a:solidFill>
                <a:latin typeface="Arial" pitchFamily="34" charset="0"/>
                <a:cs typeface="Arial" pitchFamily="34" charset="0"/>
              </a:rPr>
              <a:t>Priority Scheduling</a:t>
            </a:r>
            <a:endParaRPr lang="en-US" sz="4000" dirty="0"/>
          </a:p>
        </p:txBody>
      </p:sp>
      <p:sp>
        <p:nvSpPr>
          <p:cNvPr id="3" name="Content Placeholder 2"/>
          <p:cNvSpPr>
            <a:spLocks noGrp="1"/>
          </p:cNvSpPr>
          <p:nvPr>
            <p:ph idx="1"/>
          </p:nvPr>
        </p:nvSpPr>
        <p:spPr>
          <a:xfrm>
            <a:off x="251520" y="836712"/>
            <a:ext cx="8640960" cy="5904656"/>
          </a:xfrm>
        </p:spPr>
        <p:txBody>
          <a:bodyPr>
            <a:normAutofit lnSpcReduction="10000"/>
          </a:bodyPr>
          <a:lstStyle/>
          <a:p>
            <a:pPr algn="just">
              <a:spcBef>
                <a:spcPts val="0"/>
              </a:spcBef>
            </a:pPr>
            <a:r>
              <a:rPr lang="en-US" altLang="en-US" sz="2800" dirty="0" smtClean="0"/>
              <a:t>The CPU is allocated to the process with the highest priority (Assume smallest integer </a:t>
            </a:r>
            <a:r>
              <a:rPr lang="en-US" altLang="en-US" sz="2800" dirty="0" smtClean="0">
                <a:sym typeface="Symbol" pitchFamily="18" charset="2"/>
              </a:rPr>
              <a:t> highest priority)</a:t>
            </a:r>
          </a:p>
          <a:p>
            <a:pPr lvl="1" algn="just">
              <a:spcBef>
                <a:spcPts val="0"/>
              </a:spcBef>
            </a:pPr>
            <a:r>
              <a:rPr lang="en-US" altLang="en-US" dirty="0" smtClean="0"/>
              <a:t>Preemptive</a:t>
            </a:r>
          </a:p>
          <a:p>
            <a:pPr lvl="1" algn="just">
              <a:spcBef>
                <a:spcPts val="0"/>
              </a:spcBef>
            </a:pPr>
            <a:r>
              <a:rPr lang="en-US" altLang="en-US" dirty="0" err="1" smtClean="0"/>
              <a:t>Nonpreemptive</a:t>
            </a:r>
            <a:endParaRPr lang="en-US" altLang="en-US" dirty="0" smtClean="0"/>
          </a:p>
          <a:p>
            <a:pPr algn="just">
              <a:spcBef>
                <a:spcPts val="0"/>
              </a:spcBef>
            </a:pPr>
            <a:r>
              <a:rPr lang="en-US" altLang="en-US" sz="2800" dirty="0" smtClean="0"/>
              <a:t>A preemptive priority scheduling algorithm will preempt the CPU if the priority of the newly arrived process is higher than the priority of the currently running process. </a:t>
            </a:r>
          </a:p>
          <a:p>
            <a:pPr algn="just">
              <a:spcBef>
                <a:spcPts val="0"/>
              </a:spcBef>
            </a:pPr>
            <a:r>
              <a:rPr lang="en-US" altLang="en-US" sz="2800" dirty="0" smtClean="0"/>
              <a:t>A non- preemptive priority scheduling algorithm will simply put the new process at the head of the ready queue.</a:t>
            </a:r>
          </a:p>
          <a:p>
            <a:pPr algn="just">
              <a:spcBef>
                <a:spcPts val="0"/>
              </a:spcBef>
            </a:pPr>
            <a:r>
              <a:rPr lang="en-US" altLang="en-US" sz="2800" dirty="0" smtClean="0"/>
              <a:t>Problem </a:t>
            </a:r>
            <a:r>
              <a:rPr lang="en-US" altLang="en-US" sz="2800" dirty="0" smtClean="0">
                <a:sym typeface="Symbol" pitchFamily="18" charset="2"/>
              </a:rPr>
              <a:t> </a:t>
            </a:r>
            <a:r>
              <a:rPr lang="en-US" altLang="en-US" sz="2800" b="1" dirty="0" smtClean="0">
                <a:solidFill>
                  <a:srgbClr val="000099"/>
                </a:solidFill>
                <a:sym typeface="Symbol" pitchFamily="18" charset="2"/>
              </a:rPr>
              <a:t>Starvation</a:t>
            </a:r>
            <a:r>
              <a:rPr lang="en-US" altLang="en-US" sz="2800" b="1" dirty="0" smtClean="0">
                <a:sym typeface="Symbol" pitchFamily="18" charset="2"/>
              </a:rPr>
              <a:t> </a:t>
            </a:r>
            <a:r>
              <a:rPr lang="en-US" altLang="en-US" sz="2800" dirty="0" smtClean="0">
                <a:sym typeface="Symbol" pitchFamily="18" charset="2"/>
              </a:rPr>
              <a:t>– low priority processes may never execute</a:t>
            </a:r>
          </a:p>
          <a:p>
            <a:pPr algn="just">
              <a:spcBef>
                <a:spcPts val="0"/>
              </a:spcBef>
            </a:pPr>
            <a:r>
              <a:rPr lang="en-US" altLang="en-US" sz="2800" dirty="0" smtClean="0">
                <a:sym typeface="Symbol" pitchFamily="18" charset="2"/>
              </a:rPr>
              <a:t>Solution  </a:t>
            </a:r>
            <a:r>
              <a:rPr lang="en-US" altLang="en-US" sz="2800" b="1" dirty="0" smtClean="0">
                <a:solidFill>
                  <a:srgbClr val="000099"/>
                </a:solidFill>
                <a:sym typeface="Symbol" pitchFamily="18" charset="2"/>
              </a:rPr>
              <a:t>Aging</a:t>
            </a:r>
            <a:r>
              <a:rPr lang="en-US" altLang="en-US" sz="2800" b="1" dirty="0" smtClean="0">
                <a:sym typeface="Symbol" pitchFamily="18" charset="2"/>
              </a:rPr>
              <a:t> </a:t>
            </a:r>
            <a:r>
              <a:rPr lang="en-US" altLang="en-US" sz="2800" dirty="0" smtClean="0">
                <a:sym typeface="Symbol" pitchFamily="18" charset="2"/>
              </a:rPr>
              <a:t>– as time progresses increase the priority of the process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99592" y="188640"/>
            <a:ext cx="7280275" cy="792088"/>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Example of Priority Scheduling</a:t>
            </a:r>
          </a:p>
        </p:txBody>
      </p:sp>
      <p:sp>
        <p:nvSpPr>
          <p:cNvPr id="21507" name="Rectangle 36"/>
          <p:cNvSpPr>
            <a:spLocks noGrp="1" noChangeArrowheads="1"/>
          </p:cNvSpPr>
          <p:nvPr>
            <p:ph type="body" idx="1"/>
          </p:nvPr>
        </p:nvSpPr>
        <p:spPr>
          <a:xfrm>
            <a:off x="323528" y="1233488"/>
            <a:ext cx="8568952" cy="4887912"/>
          </a:xfrm>
          <a:noFill/>
        </p:spPr>
        <p:txBody>
          <a:bodyPr>
            <a:normAutofit fontScale="77500" lnSpcReduction="20000"/>
          </a:bodyPr>
          <a:lstStyle/>
          <a:p>
            <a:pPr>
              <a:buFont typeface="Monotype Sorts" pitchFamily="-84" charset="2"/>
              <a:buNone/>
              <a:tabLst>
                <a:tab pos="1600200" algn="ctr"/>
                <a:tab pos="3251200" algn="ctr"/>
                <a:tab pos="5140325" algn="ctr"/>
              </a:tabLst>
            </a:pPr>
            <a:r>
              <a:rPr lang="en-US" altLang="en-US" dirty="0" smtClean="0"/>
              <a:t>		         </a:t>
            </a:r>
            <a:r>
              <a:rPr lang="en-US" altLang="en-US" dirty="0" smtClean="0">
                <a:latin typeface="Arial" pitchFamily="34" charset="0"/>
                <a:cs typeface="Arial" pitchFamily="34" charset="0"/>
              </a:rPr>
              <a:t>Process     Burst Time	Priority</a:t>
            </a:r>
          </a:p>
          <a:p>
            <a:pPr>
              <a:buFont typeface="Monotype Sorts" pitchFamily="-84" charset="2"/>
              <a:buNone/>
              <a:tabLst>
                <a:tab pos="1600200" algn="ctr"/>
                <a:tab pos="3251200" algn="ctr"/>
                <a:tab pos="5140325" algn="ctr"/>
              </a:tabLst>
            </a:pPr>
            <a:r>
              <a:rPr lang="en-US" altLang="en-US" dirty="0" smtClean="0">
                <a:latin typeface="Arial" pitchFamily="34" charset="0"/>
                <a:cs typeface="Arial" pitchFamily="34" charset="0"/>
              </a:rPr>
              <a:t>		</a:t>
            </a:r>
            <a:r>
              <a:rPr lang="en-US" altLang="en-US" i="1" dirty="0" smtClean="0">
                <a:latin typeface="Arial" pitchFamily="34" charset="0"/>
                <a:cs typeface="Arial" pitchFamily="34" charset="0"/>
              </a:rPr>
              <a:t>P</a:t>
            </a:r>
            <a:r>
              <a:rPr lang="en-US" altLang="en-US" i="1" baseline="-25000" dirty="0" smtClean="0">
                <a:latin typeface="Arial" pitchFamily="34" charset="0"/>
                <a:cs typeface="Arial" pitchFamily="34" charset="0"/>
              </a:rPr>
              <a:t>1</a:t>
            </a:r>
            <a:r>
              <a:rPr lang="en-US" altLang="en-US" dirty="0" smtClean="0">
                <a:latin typeface="Arial" pitchFamily="34" charset="0"/>
                <a:cs typeface="Arial" pitchFamily="34" charset="0"/>
              </a:rPr>
              <a:t>	10	3</a:t>
            </a:r>
          </a:p>
          <a:p>
            <a:pPr>
              <a:buFont typeface="Monotype Sorts" pitchFamily="-84" charset="2"/>
              <a:buNone/>
              <a:tabLst>
                <a:tab pos="1600200" algn="ctr"/>
                <a:tab pos="3251200" algn="ctr"/>
                <a:tab pos="5140325" algn="ctr"/>
              </a:tabLst>
            </a:pPr>
            <a:r>
              <a:rPr lang="en-US" altLang="en-US" dirty="0" smtClean="0">
                <a:latin typeface="Arial" pitchFamily="34" charset="0"/>
                <a:cs typeface="Arial" pitchFamily="34" charset="0"/>
              </a:rPr>
              <a:t>		</a:t>
            </a:r>
            <a:r>
              <a:rPr lang="en-US" altLang="en-US" i="1" dirty="0" smtClean="0">
                <a:latin typeface="Arial" pitchFamily="34" charset="0"/>
                <a:cs typeface="Arial" pitchFamily="34" charset="0"/>
              </a:rPr>
              <a:t>P</a:t>
            </a:r>
            <a:r>
              <a:rPr lang="en-US" altLang="en-US" i="1" baseline="-25000" dirty="0" smtClean="0">
                <a:latin typeface="Arial" pitchFamily="34" charset="0"/>
                <a:cs typeface="Arial" pitchFamily="34" charset="0"/>
              </a:rPr>
              <a:t>2 	</a:t>
            </a:r>
            <a:r>
              <a:rPr lang="en-US" altLang="en-US" dirty="0" smtClean="0">
                <a:latin typeface="Arial" pitchFamily="34" charset="0"/>
                <a:cs typeface="Arial" pitchFamily="34" charset="0"/>
              </a:rPr>
              <a:t>1	1</a:t>
            </a:r>
          </a:p>
          <a:p>
            <a:pPr>
              <a:buFont typeface="Monotype Sorts" pitchFamily="-84" charset="2"/>
              <a:buNone/>
              <a:tabLst>
                <a:tab pos="1600200" algn="ctr"/>
                <a:tab pos="3251200" algn="ctr"/>
                <a:tab pos="5140325" algn="ctr"/>
              </a:tabLst>
            </a:pPr>
            <a:r>
              <a:rPr lang="en-US" altLang="en-US" dirty="0" smtClean="0">
                <a:latin typeface="Arial" pitchFamily="34" charset="0"/>
                <a:cs typeface="Arial" pitchFamily="34" charset="0"/>
              </a:rPr>
              <a:t>		</a:t>
            </a:r>
            <a:r>
              <a:rPr lang="en-US" altLang="en-US" i="1" dirty="0" smtClean="0">
                <a:latin typeface="Arial" pitchFamily="34" charset="0"/>
                <a:cs typeface="Arial" pitchFamily="34" charset="0"/>
              </a:rPr>
              <a:t>P</a:t>
            </a:r>
            <a:r>
              <a:rPr lang="en-US" altLang="en-US" i="1" baseline="-25000" dirty="0" smtClean="0">
                <a:latin typeface="Arial" pitchFamily="34" charset="0"/>
                <a:cs typeface="Arial" pitchFamily="34" charset="0"/>
              </a:rPr>
              <a:t>3</a:t>
            </a:r>
            <a:r>
              <a:rPr lang="en-US" altLang="en-US" dirty="0" smtClean="0">
                <a:latin typeface="Arial" pitchFamily="34" charset="0"/>
                <a:cs typeface="Arial" pitchFamily="34" charset="0"/>
              </a:rPr>
              <a:t>	2	4</a:t>
            </a:r>
          </a:p>
          <a:p>
            <a:pPr>
              <a:buFont typeface="Monotype Sorts" pitchFamily="-84" charset="2"/>
              <a:buNone/>
              <a:tabLst>
                <a:tab pos="1600200" algn="ctr"/>
                <a:tab pos="3251200" algn="ctr"/>
                <a:tab pos="5140325" algn="ctr"/>
              </a:tabLst>
            </a:pPr>
            <a:r>
              <a:rPr lang="en-US" altLang="en-US" dirty="0" smtClean="0">
                <a:latin typeface="Arial" pitchFamily="34" charset="0"/>
                <a:cs typeface="Arial" pitchFamily="34" charset="0"/>
              </a:rPr>
              <a:t>		</a:t>
            </a:r>
            <a:r>
              <a:rPr lang="en-US" altLang="en-US" i="1" dirty="0" smtClean="0">
                <a:latin typeface="Arial" pitchFamily="34" charset="0"/>
                <a:cs typeface="Arial" pitchFamily="34" charset="0"/>
              </a:rPr>
              <a:t>P</a:t>
            </a:r>
            <a:r>
              <a:rPr lang="en-US" altLang="en-US" i="1" baseline="-25000" dirty="0" smtClean="0">
                <a:latin typeface="Arial" pitchFamily="34" charset="0"/>
                <a:cs typeface="Arial" pitchFamily="34" charset="0"/>
              </a:rPr>
              <a:t>4</a:t>
            </a:r>
            <a:r>
              <a:rPr lang="en-US" altLang="en-US" dirty="0" smtClean="0">
                <a:latin typeface="Arial" pitchFamily="34" charset="0"/>
                <a:cs typeface="Arial" pitchFamily="34" charset="0"/>
              </a:rPr>
              <a:t>	1	5</a:t>
            </a:r>
          </a:p>
          <a:p>
            <a:pPr>
              <a:buFont typeface="Monotype Sorts" pitchFamily="-84" charset="2"/>
              <a:buNone/>
              <a:tabLst>
                <a:tab pos="1600200" algn="ctr"/>
                <a:tab pos="3251200" algn="ctr"/>
                <a:tab pos="5140325" algn="ctr"/>
              </a:tabLst>
            </a:pPr>
            <a:r>
              <a:rPr lang="en-US" altLang="en-US" dirty="0" smtClean="0">
                <a:latin typeface="Arial" pitchFamily="34" charset="0"/>
                <a:cs typeface="Arial" pitchFamily="34" charset="0"/>
              </a:rPr>
              <a:t>		</a:t>
            </a:r>
            <a:r>
              <a:rPr lang="en-US" altLang="en-US" i="1" dirty="0" smtClean="0">
                <a:latin typeface="Arial" pitchFamily="34" charset="0"/>
                <a:cs typeface="Arial" pitchFamily="34" charset="0"/>
              </a:rPr>
              <a:t>P</a:t>
            </a:r>
            <a:r>
              <a:rPr lang="en-US" altLang="en-US" i="1" baseline="-25000" dirty="0" smtClean="0">
                <a:latin typeface="Arial" pitchFamily="34" charset="0"/>
                <a:cs typeface="Arial" pitchFamily="34" charset="0"/>
              </a:rPr>
              <a:t>5	</a:t>
            </a:r>
            <a:r>
              <a:rPr lang="en-US" altLang="en-US" dirty="0" smtClean="0">
                <a:latin typeface="Arial" pitchFamily="34" charset="0"/>
                <a:cs typeface="Arial" pitchFamily="34" charset="0"/>
              </a:rPr>
              <a:t>5	2</a:t>
            </a:r>
          </a:p>
          <a:p>
            <a:pPr>
              <a:buFont typeface="Monotype Sorts" pitchFamily="-84" charset="2"/>
              <a:buNone/>
              <a:tabLst>
                <a:tab pos="1600200" algn="ctr"/>
                <a:tab pos="3251200" algn="ctr"/>
                <a:tab pos="5140325" algn="ctr"/>
              </a:tabLst>
            </a:pPr>
            <a:endParaRPr lang="en-US" altLang="en-US" baseline="-25000" dirty="0" smtClean="0"/>
          </a:p>
          <a:p>
            <a:pPr>
              <a:tabLst>
                <a:tab pos="1600200" algn="ctr"/>
                <a:tab pos="3251200" algn="ctr"/>
                <a:tab pos="5140325" algn="ctr"/>
              </a:tabLst>
            </a:pPr>
            <a:r>
              <a:rPr lang="en-US" altLang="en-US" dirty="0" smtClean="0">
                <a:latin typeface="Arial" pitchFamily="34" charset="0"/>
                <a:cs typeface="Arial" pitchFamily="34" charset="0"/>
              </a:rPr>
              <a:t>Priority scheduling Gantt Chart</a:t>
            </a:r>
          </a:p>
          <a:p>
            <a:pPr>
              <a:tabLst>
                <a:tab pos="1600200" algn="ctr"/>
                <a:tab pos="3251200" algn="ctr"/>
                <a:tab pos="5140325" algn="ctr"/>
              </a:tabLst>
            </a:pPr>
            <a:endParaRPr lang="en-US" altLang="en-US" dirty="0" smtClean="0"/>
          </a:p>
          <a:p>
            <a:pPr>
              <a:tabLst>
                <a:tab pos="1600200" algn="ctr"/>
                <a:tab pos="3251200" algn="ctr"/>
                <a:tab pos="5140325" algn="ctr"/>
              </a:tabLst>
            </a:pPr>
            <a:endParaRPr lang="en-US" altLang="en-US" dirty="0" smtClean="0"/>
          </a:p>
          <a:p>
            <a:pPr>
              <a:tabLst>
                <a:tab pos="1600200" algn="ctr"/>
                <a:tab pos="3251200" algn="ctr"/>
                <a:tab pos="5140325" algn="ctr"/>
              </a:tabLst>
            </a:pPr>
            <a:endParaRPr lang="en-US" altLang="en-US" dirty="0" smtClean="0"/>
          </a:p>
          <a:p>
            <a:pPr>
              <a:buFont typeface="Monotype Sorts" pitchFamily="-84" charset="2"/>
              <a:buNone/>
              <a:tabLst>
                <a:tab pos="1600200" algn="ctr"/>
                <a:tab pos="3251200" algn="ctr"/>
                <a:tab pos="5140325" algn="ctr"/>
              </a:tabLst>
            </a:pPr>
            <a:endParaRPr lang="en-US" altLang="en-US" dirty="0" smtClean="0"/>
          </a:p>
          <a:p>
            <a:pPr>
              <a:tabLst>
                <a:tab pos="1600200" algn="ctr"/>
                <a:tab pos="3251200" algn="ctr"/>
                <a:tab pos="5140325" algn="ctr"/>
              </a:tabLst>
            </a:pPr>
            <a:r>
              <a:rPr lang="en-US" altLang="en-US" sz="3600" dirty="0" smtClean="0">
                <a:latin typeface="Arial" pitchFamily="34" charset="0"/>
                <a:cs typeface="Arial" pitchFamily="34" charset="0"/>
              </a:rPr>
              <a:t>Average waiting time = 8.2 </a:t>
            </a:r>
            <a:r>
              <a:rPr lang="en-US" altLang="en-US" sz="3600" dirty="0" err="1" smtClean="0">
                <a:latin typeface="Arial" pitchFamily="34" charset="0"/>
                <a:cs typeface="Arial" pitchFamily="34" charset="0"/>
              </a:rPr>
              <a:t>msec</a:t>
            </a:r>
            <a:endParaRPr lang="en-US" altLang="en-US" sz="3600" i="1" baseline="-25000" dirty="0" smtClean="0">
              <a:latin typeface="Arial" pitchFamily="34" charset="0"/>
              <a:cs typeface="Arial" pitchFamily="34" charset="0"/>
            </a:endParaRPr>
          </a:p>
        </p:txBody>
      </p:sp>
      <p:pic>
        <p:nvPicPr>
          <p:cNvPr id="43010" name="Picture 2"/>
          <p:cNvPicPr>
            <a:picLocks noChangeAspect="1" noChangeArrowheads="1"/>
          </p:cNvPicPr>
          <p:nvPr/>
        </p:nvPicPr>
        <p:blipFill>
          <a:blip r:embed="rId3" cstate="print"/>
          <a:srcRect/>
          <a:stretch>
            <a:fillRect/>
          </a:stretch>
        </p:blipFill>
        <p:spPr bwMode="auto">
          <a:xfrm>
            <a:off x="1115616" y="4437112"/>
            <a:ext cx="6192688"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76212"/>
            <a:ext cx="8229600" cy="876523"/>
          </a:xfrm>
        </p:spPr>
        <p:txBody>
          <a:bodyPr>
            <a:normAutofit/>
          </a:bodyPr>
          <a:lstStyle/>
          <a:p>
            <a:r>
              <a:rPr lang="en-US" altLang="en-US" sz="4000" dirty="0" smtClean="0">
                <a:solidFill>
                  <a:srgbClr val="C00000"/>
                </a:solidFill>
                <a:latin typeface="Arial" pitchFamily="34" charset="0"/>
                <a:cs typeface="Arial" pitchFamily="34" charset="0"/>
              </a:rPr>
              <a:t>Round Robin (RR)</a:t>
            </a:r>
            <a:r>
              <a:rPr lang="en-US" sz="4000" dirty="0" smtClean="0">
                <a:solidFill>
                  <a:srgbClr val="FF0000"/>
                </a:solidFill>
                <a:latin typeface="Arial" charset="0"/>
              </a:rPr>
              <a:t> </a:t>
            </a:r>
            <a:r>
              <a:rPr lang="en-US" sz="4000" dirty="0" smtClean="0">
                <a:solidFill>
                  <a:srgbClr val="C00000"/>
                </a:solidFill>
                <a:latin typeface="Arial" charset="0"/>
              </a:rPr>
              <a:t>Scheduling</a:t>
            </a:r>
            <a:endParaRPr lang="en-US" altLang="en-US" sz="4000" dirty="0" smtClean="0">
              <a:solidFill>
                <a:srgbClr val="C00000"/>
              </a:solidFill>
              <a:latin typeface="Arial" pitchFamily="34" charset="0"/>
              <a:cs typeface="Arial" pitchFamily="34" charset="0"/>
            </a:endParaRPr>
          </a:p>
        </p:txBody>
      </p:sp>
      <p:sp>
        <p:nvSpPr>
          <p:cNvPr id="22531" name="Rectangle 3"/>
          <p:cNvSpPr>
            <a:spLocks noGrp="1" noChangeArrowheads="1"/>
          </p:cNvSpPr>
          <p:nvPr>
            <p:ph type="body" idx="1"/>
          </p:nvPr>
        </p:nvSpPr>
        <p:spPr>
          <a:xfrm>
            <a:off x="179512" y="1052736"/>
            <a:ext cx="8784976" cy="5616624"/>
          </a:xfrm>
        </p:spPr>
        <p:txBody>
          <a:bodyPr>
            <a:noAutofit/>
          </a:bodyPr>
          <a:lstStyle/>
          <a:p>
            <a:pPr algn="just">
              <a:lnSpc>
                <a:spcPct val="120000"/>
              </a:lnSpc>
              <a:spcBef>
                <a:spcPts val="0"/>
              </a:spcBef>
            </a:pPr>
            <a:r>
              <a:rPr lang="en-US" altLang="en-US" sz="2800" dirty="0" smtClean="0">
                <a:latin typeface="Arial" pitchFamily="34" charset="0"/>
                <a:cs typeface="Arial" pitchFamily="34" charset="0"/>
              </a:rPr>
              <a:t>Each process gets a small unit of CPU time (</a:t>
            </a:r>
            <a:r>
              <a:rPr lang="en-US" altLang="en-US" sz="2800" b="1" dirty="0" smtClean="0">
                <a:solidFill>
                  <a:srgbClr val="0000FF"/>
                </a:solidFill>
                <a:latin typeface="Arial" pitchFamily="34" charset="0"/>
                <a:cs typeface="Arial" pitchFamily="34" charset="0"/>
              </a:rPr>
              <a:t>time quantum, </a:t>
            </a:r>
            <a:r>
              <a:rPr lang="en-US" altLang="en-US" sz="2800" i="1" dirty="0" smtClean="0">
                <a:latin typeface="Arial" pitchFamily="34" charset="0"/>
                <a:cs typeface="Arial" pitchFamily="34" charset="0"/>
              </a:rPr>
              <a:t>q</a:t>
            </a:r>
            <a:r>
              <a:rPr lang="en-US" altLang="en-US" sz="2800" dirty="0" smtClean="0">
                <a:latin typeface="Arial" pitchFamily="34" charset="0"/>
                <a:cs typeface="Arial" pitchFamily="34" charset="0"/>
              </a:rPr>
              <a:t>), usually 10-100 milliseconds.  </a:t>
            </a:r>
          </a:p>
          <a:p>
            <a:pPr lvl="1" algn="just">
              <a:lnSpc>
                <a:spcPct val="120000"/>
              </a:lnSpc>
              <a:spcBef>
                <a:spcPts val="0"/>
              </a:spcBef>
            </a:pPr>
            <a:r>
              <a:rPr lang="en-US" altLang="en-US" sz="2400" dirty="0" smtClean="0">
                <a:latin typeface="Arial" pitchFamily="34" charset="0"/>
                <a:cs typeface="Arial" pitchFamily="34" charset="0"/>
              </a:rPr>
              <a:t>After this time has elapsed, the process is preempted and added to the end of the ready queue (</a:t>
            </a:r>
            <a:r>
              <a:rPr lang="en-US" altLang="en-US" sz="2400" b="1" u="sng" dirty="0" smtClean="0">
                <a:solidFill>
                  <a:srgbClr val="C00000"/>
                </a:solidFill>
                <a:latin typeface="Arial" pitchFamily="34" charset="0"/>
                <a:cs typeface="Arial" pitchFamily="34" charset="0"/>
              </a:rPr>
              <a:t>circular queue</a:t>
            </a:r>
            <a:r>
              <a:rPr lang="en-US" altLang="en-US" sz="2400" dirty="0" smtClean="0">
                <a:latin typeface="Arial" pitchFamily="34" charset="0"/>
                <a:cs typeface="Arial" pitchFamily="34" charset="0"/>
              </a:rPr>
              <a:t>).</a:t>
            </a:r>
          </a:p>
          <a:p>
            <a:pPr algn="just">
              <a:lnSpc>
                <a:spcPct val="120000"/>
              </a:lnSpc>
              <a:spcBef>
                <a:spcPts val="0"/>
              </a:spcBef>
            </a:pPr>
            <a:r>
              <a:rPr lang="en-US" altLang="en-US" sz="2800" dirty="0" smtClean="0">
                <a:latin typeface="Arial" pitchFamily="34" charset="0"/>
                <a:cs typeface="Arial" pitchFamily="34" charset="0"/>
              </a:rPr>
              <a:t>If there are </a:t>
            </a:r>
            <a:r>
              <a:rPr lang="en-US" altLang="en-US" sz="2800" i="1" dirty="0" smtClean="0">
                <a:latin typeface="Arial" pitchFamily="34" charset="0"/>
                <a:cs typeface="Arial" pitchFamily="34" charset="0"/>
              </a:rPr>
              <a:t>n</a:t>
            </a:r>
            <a:r>
              <a:rPr lang="en-US" altLang="en-US" sz="2800" dirty="0" smtClean="0">
                <a:latin typeface="Arial" pitchFamily="34" charset="0"/>
                <a:cs typeface="Arial" pitchFamily="34" charset="0"/>
              </a:rPr>
              <a:t> processes in the ready queue and the time quantum is </a:t>
            </a:r>
            <a:r>
              <a:rPr lang="en-US" altLang="en-US" sz="2800" i="1" dirty="0" smtClean="0">
                <a:latin typeface="Arial" pitchFamily="34" charset="0"/>
                <a:cs typeface="Arial" pitchFamily="34" charset="0"/>
              </a:rPr>
              <a:t>q</a:t>
            </a:r>
            <a:r>
              <a:rPr lang="en-US" altLang="en-US" sz="2800" dirty="0" smtClean="0">
                <a:latin typeface="Arial" pitchFamily="34" charset="0"/>
                <a:cs typeface="Arial" pitchFamily="34" charset="0"/>
              </a:rPr>
              <a:t>, then each process gets 1/</a:t>
            </a:r>
            <a:r>
              <a:rPr lang="en-US" altLang="en-US" sz="2800" i="1" dirty="0" smtClean="0">
                <a:latin typeface="Arial" pitchFamily="34" charset="0"/>
                <a:cs typeface="Arial" pitchFamily="34" charset="0"/>
              </a:rPr>
              <a:t>n</a:t>
            </a:r>
            <a:r>
              <a:rPr lang="en-US" altLang="en-US" sz="2800" dirty="0" smtClean="0">
                <a:latin typeface="Arial" pitchFamily="34" charset="0"/>
                <a:cs typeface="Arial" pitchFamily="34" charset="0"/>
              </a:rPr>
              <a:t> of the CPU time in chunks of at most </a:t>
            </a:r>
            <a:r>
              <a:rPr lang="en-US" altLang="en-US" sz="2800" i="1" dirty="0" smtClean="0">
                <a:latin typeface="Arial" pitchFamily="34" charset="0"/>
                <a:cs typeface="Arial" pitchFamily="34" charset="0"/>
              </a:rPr>
              <a:t>q</a:t>
            </a:r>
            <a:r>
              <a:rPr lang="en-US" altLang="en-US" sz="2800" dirty="0" smtClean="0">
                <a:latin typeface="Arial" pitchFamily="34" charset="0"/>
                <a:cs typeface="Arial" pitchFamily="34" charset="0"/>
              </a:rPr>
              <a:t> time units at once.  </a:t>
            </a:r>
          </a:p>
          <a:p>
            <a:pPr lvl="1" algn="just">
              <a:lnSpc>
                <a:spcPct val="120000"/>
              </a:lnSpc>
              <a:spcBef>
                <a:spcPts val="0"/>
              </a:spcBef>
            </a:pPr>
            <a:r>
              <a:rPr lang="en-US" altLang="en-US" sz="2400" dirty="0" smtClean="0">
                <a:latin typeface="Arial" pitchFamily="34" charset="0"/>
                <a:cs typeface="Arial" pitchFamily="34" charset="0"/>
              </a:rPr>
              <a:t>No process waits more than (</a:t>
            </a:r>
            <a:r>
              <a:rPr lang="en-US" altLang="en-US" sz="2400" i="1" dirty="0" smtClean="0">
                <a:latin typeface="Arial" pitchFamily="34" charset="0"/>
                <a:cs typeface="Arial" pitchFamily="34" charset="0"/>
              </a:rPr>
              <a:t>n</a:t>
            </a:r>
            <a:r>
              <a:rPr lang="en-US" altLang="en-US" sz="2400" dirty="0" smtClean="0">
                <a:latin typeface="Arial" pitchFamily="34" charset="0"/>
                <a:cs typeface="Arial" pitchFamily="34" charset="0"/>
              </a:rPr>
              <a:t>-1)</a:t>
            </a:r>
            <a:r>
              <a:rPr lang="en-US" altLang="en-US" sz="2400" i="1" dirty="0" smtClean="0">
                <a:latin typeface="Arial" pitchFamily="34" charset="0"/>
                <a:cs typeface="Arial" pitchFamily="34" charset="0"/>
              </a:rPr>
              <a:t>q </a:t>
            </a:r>
            <a:r>
              <a:rPr lang="en-US" altLang="en-US" sz="2400" dirty="0" smtClean="0">
                <a:latin typeface="Arial" pitchFamily="34" charset="0"/>
                <a:cs typeface="Arial" pitchFamily="34" charset="0"/>
              </a:rPr>
              <a:t>time units.</a:t>
            </a:r>
          </a:p>
          <a:p>
            <a:pPr algn="just">
              <a:lnSpc>
                <a:spcPct val="120000"/>
              </a:lnSpc>
              <a:spcBef>
                <a:spcPts val="0"/>
              </a:spcBef>
            </a:pPr>
            <a:r>
              <a:rPr lang="en-US" altLang="en-US" sz="2800" dirty="0" smtClean="0">
                <a:latin typeface="Arial" pitchFamily="34" charset="0"/>
                <a:cs typeface="Arial" pitchFamily="34" charset="0"/>
              </a:rPr>
              <a:t>Timer interrupts every quantum to schedule next process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179512" y="4077072"/>
            <a:ext cx="8604448" cy="653381"/>
          </a:xfrm>
          <a:prstGeom prst="rect">
            <a:avLst/>
          </a:prstGeom>
          <a:noFill/>
          <a:ln w="9525">
            <a:noFill/>
            <a:miter lim="800000"/>
            <a:headEnd/>
            <a:tailEnd/>
          </a:ln>
        </p:spPr>
        <p:txBody>
          <a:bodyPr lIns="92075" tIns="46038" rIns="92075" bIns="46038"/>
          <a:lstStyle/>
          <a:p>
            <a:pPr marL="609600" indent="-609600" algn="ctr" eaLnBrk="0" hangingPunct="0">
              <a:spcBef>
                <a:spcPct val="20000"/>
              </a:spcBef>
            </a:pPr>
            <a:r>
              <a:rPr lang="en-US" sz="2400" dirty="0">
                <a:latin typeface="Arial" charset="0"/>
              </a:rPr>
              <a:t>Process list-before and after</a:t>
            </a:r>
            <a:endParaRPr lang="en-US" sz="2400" dirty="0">
              <a:solidFill>
                <a:srgbClr val="FF0000"/>
              </a:solidFill>
              <a:latin typeface="Arial" charset="0"/>
            </a:endParaRPr>
          </a:p>
        </p:txBody>
      </p:sp>
      <p:sp>
        <p:nvSpPr>
          <p:cNvPr id="203779" name="Rectangle 3"/>
          <p:cNvSpPr>
            <a:spLocks noChangeArrowheads="1"/>
          </p:cNvSpPr>
          <p:nvPr/>
        </p:nvSpPr>
        <p:spPr bwMode="auto">
          <a:xfrm>
            <a:off x="179512" y="188640"/>
            <a:ext cx="8748464" cy="936104"/>
          </a:xfrm>
          <a:prstGeom prst="rect">
            <a:avLst/>
          </a:prstGeom>
          <a:noFill/>
          <a:ln w="9525">
            <a:noFill/>
            <a:miter lim="800000"/>
            <a:headEnd/>
            <a:tailEnd/>
          </a:ln>
        </p:spPr>
        <p:txBody>
          <a:bodyPr lIns="92075" tIns="46038" rIns="92075" bIns="46038" anchor="ctr"/>
          <a:lstStyle/>
          <a:p>
            <a:pPr algn="ctr" eaLnBrk="0" hangingPunct="0"/>
            <a:r>
              <a:rPr lang="en-US" sz="3600" dirty="0">
                <a:solidFill>
                  <a:srgbClr val="C00000"/>
                </a:solidFill>
                <a:latin typeface="Arial" charset="0"/>
              </a:rPr>
              <a:t>Round-Robin Scheduling</a:t>
            </a:r>
          </a:p>
        </p:txBody>
      </p:sp>
      <p:sp>
        <p:nvSpPr>
          <p:cNvPr id="203780"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03781" name="Picture 7" descr="D:\b\b4\IBM\02-41.jpg"/>
          <p:cNvPicPr>
            <a:picLocks noChangeAspect="1" noChangeArrowheads="1"/>
          </p:cNvPicPr>
          <p:nvPr/>
        </p:nvPicPr>
        <p:blipFill>
          <a:blip r:embed="rId3" cstate="print"/>
          <a:srcRect/>
          <a:stretch>
            <a:fillRect/>
          </a:stretch>
        </p:blipFill>
        <p:spPr bwMode="auto">
          <a:xfrm>
            <a:off x="668338" y="2384425"/>
            <a:ext cx="7613650" cy="14605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251520" y="1196752"/>
            <a:ext cx="8640960" cy="5040560"/>
          </a:xfrm>
          <a:prstGeom prst="rect">
            <a:avLst/>
          </a:prstGeom>
          <a:noFill/>
          <a:ln w="9525">
            <a:noFill/>
            <a:miter lim="800000"/>
            <a:headEnd/>
            <a:tailEnd/>
          </a:ln>
        </p:spPr>
        <p:txBody>
          <a:bodyPr lIns="92075" tIns="46038" rIns="92075" bIns="46038"/>
          <a:lstStyle/>
          <a:p>
            <a:pPr marL="541338" indent="-541338" algn="just" eaLnBrk="0" hangingPunct="0">
              <a:spcBef>
                <a:spcPct val="20000"/>
              </a:spcBef>
              <a:buFont typeface="Arial" charset="0"/>
              <a:buChar char="•"/>
            </a:pPr>
            <a:r>
              <a:rPr lang="en-US" sz="3200" dirty="0" smtClean="0">
                <a:latin typeface="Arial" charset="0"/>
              </a:rPr>
              <a:t>A preemptive priority scheduling algorithm will preempt the CPU if the priority of the newly arrived process is higher than the priority of the currently running process. </a:t>
            </a:r>
          </a:p>
          <a:p>
            <a:pPr marL="1066800" lvl="1" indent="-525463" algn="just" eaLnBrk="0" hangingPunct="0">
              <a:spcBef>
                <a:spcPct val="20000"/>
              </a:spcBef>
              <a:buFont typeface="Wingdings" pitchFamily="2" charset="2"/>
              <a:buChar char="ü"/>
            </a:pPr>
            <a:r>
              <a:rPr lang="en-US" sz="2800" dirty="0" smtClean="0">
                <a:latin typeface="Arial" charset="0"/>
              </a:rPr>
              <a:t>A non-preemptive priority scheduling algorithm will put the new process at the head of the ready queue</a:t>
            </a:r>
            <a:r>
              <a:rPr lang="en-US" sz="3200" dirty="0" smtClean="0">
                <a:latin typeface="Arial" charset="0"/>
              </a:rPr>
              <a:t>.</a:t>
            </a:r>
          </a:p>
        </p:txBody>
      </p:sp>
      <p:sp>
        <p:nvSpPr>
          <p:cNvPr id="205827" name="Rectangle 3"/>
          <p:cNvSpPr>
            <a:spLocks noChangeArrowheads="1"/>
          </p:cNvSpPr>
          <p:nvPr/>
        </p:nvSpPr>
        <p:spPr bwMode="auto">
          <a:xfrm>
            <a:off x="323528" y="260648"/>
            <a:ext cx="8568952" cy="720080"/>
          </a:xfrm>
          <a:prstGeom prst="rect">
            <a:avLst/>
          </a:prstGeom>
          <a:noFill/>
          <a:ln w="9525">
            <a:noFill/>
            <a:miter lim="800000"/>
            <a:headEnd/>
            <a:tailEnd/>
          </a:ln>
        </p:spPr>
        <p:txBody>
          <a:bodyPr lIns="92075" tIns="46038" rIns="92075" bIns="46038" anchor="ctr"/>
          <a:lstStyle/>
          <a:p>
            <a:pPr algn="ctr" eaLnBrk="0" hangingPunct="0"/>
            <a:r>
              <a:rPr lang="en-US" sz="4000" dirty="0">
                <a:solidFill>
                  <a:srgbClr val="C00000"/>
                </a:solidFill>
                <a:latin typeface="Arial" charset="0"/>
              </a:rPr>
              <a:t>Round </a:t>
            </a:r>
            <a:r>
              <a:rPr lang="en-US" sz="4000" dirty="0" smtClean="0">
                <a:solidFill>
                  <a:srgbClr val="C00000"/>
                </a:solidFill>
                <a:latin typeface="Arial" charset="0"/>
              </a:rPr>
              <a:t>Robin Scheduling</a:t>
            </a:r>
            <a:endParaRPr lang="en-US" sz="4000" dirty="0">
              <a:solidFill>
                <a:srgbClr val="C00000"/>
              </a:solidFill>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24744"/>
            <a:ext cx="8784976" cy="5544616"/>
          </a:xfrm>
        </p:spPr>
        <p:txBody>
          <a:bodyPr>
            <a:normAutofit/>
          </a:bodyPr>
          <a:lstStyle/>
          <a:p>
            <a:pPr marL="609600" indent="-609600" algn="just" eaLnBrk="0" hangingPunct="0">
              <a:spcBef>
                <a:spcPts val="0"/>
              </a:spcBef>
              <a:buClr>
                <a:schemeClr val="accent2"/>
              </a:buClr>
              <a:buFont typeface="Arial" charset="0"/>
              <a:buChar char="•"/>
            </a:pPr>
            <a:r>
              <a:rPr lang="en-US" sz="2800" dirty="0" smtClean="0">
                <a:latin typeface="Arial" charset="0"/>
              </a:rPr>
              <a:t>Quantum too short =&gt; too many process switches</a:t>
            </a:r>
          </a:p>
          <a:p>
            <a:pPr marL="609600" indent="-609600" algn="just" eaLnBrk="0" hangingPunct="0">
              <a:spcBef>
                <a:spcPts val="0"/>
              </a:spcBef>
              <a:buClr>
                <a:schemeClr val="accent2"/>
              </a:buClr>
              <a:buFont typeface="Arial" charset="0"/>
              <a:buChar char="•"/>
            </a:pPr>
            <a:r>
              <a:rPr lang="en-US" sz="2800" dirty="0" smtClean="0">
                <a:latin typeface="Arial" charset="0"/>
              </a:rPr>
              <a:t>Quantum too long =&gt; wasted </a:t>
            </a:r>
            <a:r>
              <a:rPr lang="en-US" sz="2800" dirty="0" err="1" smtClean="0">
                <a:latin typeface="Arial" charset="0"/>
              </a:rPr>
              <a:t>cpu</a:t>
            </a:r>
            <a:r>
              <a:rPr lang="en-US" sz="2800" dirty="0" smtClean="0">
                <a:latin typeface="Arial" charset="0"/>
              </a:rPr>
              <a:t> time</a:t>
            </a:r>
          </a:p>
          <a:p>
            <a:pPr marL="1087438" lvl="1" indent="-288925" algn="just" eaLnBrk="0" hangingPunct="0">
              <a:spcBef>
                <a:spcPts val="0"/>
              </a:spcBef>
              <a:buFont typeface="Wingdings" pitchFamily="2" charset="2"/>
              <a:buChar char="Ø"/>
            </a:pPr>
            <a:r>
              <a:rPr lang="en-US" sz="2000" dirty="0" smtClean="0">
                <a:latin typeface="Arial" charset="0"/>
              </a:rPr>
              <a:t>20-50 </a:t>
            </a:r>
            <a:r>
              <a:rPr lang="en-US" sz="2000" dirty="0" err="1" smtClean="0">
                <a:latin typeface="Arial" charset="0"/>
              </a:rPr>
              <a:t>msec</a:t>
            </a:r>
            <a:r>
              <a:rPr lang="en-US" sz="2000" dirty="0" smtClean="0">
                <a:latin typeface="Arial" charset="0"/>
              </a:rPr>
              <a:t> seems to be OK</a:t>
            </a:r>
          </a:p>
          <a:p>
            <a:pPr marL="628650" indent="-628650" algn="just">
              <a:lnSpc>
                <a:spcPct val="120000"/>
              </a:lnSpc>
              <a:spcBef>
                <a:spcPts val="0"/>
              </a:spcBef>
            </a:pPr>
            <a:r>
              <a:rPr lang="en-US" altLang="en-US" sz="2800" dirty="0" smtClean="0">
                <a:latin typeface="Arial" pitchFamily="34" charset="0"/>
                <a:cs typeface="Arial" pitchFamily="34" charset="0"/>
              </a:rPr>
              <a:t>Performance</a:t>
            </a:r>
          </a:p>
          <a:p>
            <a:pPr marL="1076325" lvl="1" algn="just">
              <a:lnSpc>
                <a:spcPct val="120000"/>
              </a:lnSpc>
              <a:spcBef>
                <a:spcPts val="0"/>
              </a:spcBef>
            </a:pPr>
            <a:r>
              <a:rPr lang="en-US" altLang="en-US" sz="2400" i="1" dirty="0" smtClean="0">
                <a:latin typeface="Arial" pitchFamily="34" charset="0"/>
                <a:cs typeface="Arial" pitchFamily="34" charset="0"/>
              </a:rPr>
              <a:t>q</a:t>
            </a:r>
            <a:r>
              <a:rPr lang="en-US" altLang="en-US" sz="2400" dirty="0" smtClean="0">
                <a:latin typeface="Arial" pitchFamily="34" charset="0"/>
                <a:cs typeface="Arial" pitchFamily="34" charset="0"/>
              </a:rPr>
              <a:t> large </a:t>
            </a:r>
            <a:r>
              <a:rPr lang="en-US" altLang="en-US" sz="2400" dirty="0" smtClean="0">
                <a:latin typeface="Arial" pitchFamily="34" charset="0"/>
                <a:cs typeface="Arial" pitchFamily="34" charset="0"/>
                <a:sym typeface="Symbol" pitchFamily="18" charset="2"/>
              </a:rPr>
              <a:t> FIFO</a:t>
            </a:r>
          </a:p>
          <a:p>
            <a:pPr marL="1076325" lvl="1" algn="just">
              <a:lnSpc>
                <a:spcPct val="120000"/>
              </a:lnSpc>
              <a:spcBef>
                <a:spcPts val="0"/>
              </a:spcBef>
            </a:pPr>
            <a:r>
              <a:rPr lang="en-US" altLang="en-US" sz="2400" i="1" dirty="0" smtClean="0">
                <a:latin typeface="Arial" pitchFamily="34" charset="0"/>
                <a:cs typeface="Arial" pitchFamily="34" charset="0"/>
                <a:sym typeface="Symbol" pitchFamily="18" charset="2"/>
              </a:rPr>
              <a:t>q </a:t>
            </a:r>
            <a:r>
              <a:rPr lang="en-US" altLang="en-US" sz="2400" dirty="0" smtClean="0">
                <a:latin typeface="Arial" pitchFamily="34" charset="0"/>
                <a:cs typeface="Arial" pitchFamily="34" charset="0"/>
                <a:sym typeface="Symbol" pitchFamily="18" charset="2"/>
              </a:rPr>
              <a:t>small  </a:t>
            </a:r>
            <a:r>
              <a:rPr lang="en-US" altLang="en-US" sz="2400" i="1" dirty="0" smtClean="0">
                <a:latin typeface="Arial" pitchFamily="34" charset="0"/>
                <a:cs typeface="Arial" pitchFamily="34" charset="0"/>
                <a:sym typeface="Symbol" pitchFamily="18" charset="2"/>
              </a:rPr>
              <a:t>q </a:t>
            </a:r>
            <a:r>
              <a:rPr lang="en-US" altLang="en-US" sz="2400" dirty="0" smtClean="0">
                <a:latin typeface="Arial" pitchFamily="34" charset="0"/>
                <a:cs typeface="Arial" pitchFamily="34" charset="0"/>
                <a:sym typeface="Symbol" pitchFamily="18" charset="2"/>
              </a:rPr>
              <a:t>must be large with respect to context switch, otherwise overhead is too high</a:t>
            </a:r>
          </a:p>
          <a:p>
            <a:pPr marL="609600" indent="-609600" algn="just" eaLnBrk="0" hangingPunct="0">
              <a:spcBef>
                <a:spcPts val="0"/>
              </a:spcBef>
              <a:buClr>
                <a:schemeClr val="accent2"/>
              </a:buClr>
              <a:buFont typeface="Arial" charset="0"/>
              <a:buChar char="•"/>
            </a:pPr>
            <a:r>
              <a:rPr lang="en-US" sz="2800" dirty="0" smtClean="0">
                <a:latin typeface="Arial" charset="0"/>
              </a:rPr>
              <a:t>For example, with five processes and a time quantum of 20 milliseconds, each process will get up to 20 milliseconds every 100 milliseconds</a:t>
            </a:r>
          </a:p>
          <a:p>
            <a:pPr marL="609600" indent="-609600" algn="just" eaLnBrk="0" hangingPunct="0">
              <a:spcBef>
                <a:spcPts val="0"/>
              </a:spcBef>
              <a:buClr>
                <a:schemeClr val="accent2"/>
              </a:buClr>
              <a:buFont typeface="Arial" charset="0"/>
              <a:buChar char="•"/>
            </a:pPr>
            <a:r>
              <a:rPr lang="en-US" sz="2800" dirty="0" smtClean="0">
                <a:latin typeface="Arial" charset="0"/>
              </a:rPr>
              <a:t>Don’t need to know run times in advance</a:t>
            </a:r>
          </a:p>
        </p:txBody>
      </p:sp>
      <p:sp>
        <p:nvSpPr>
          <p:cNvPr id="4" name="Title 3"/>
          <p:cNvSpPr>
            <a:spLocks noGrp="1" noChangeArrowheads="1"/>
          </p:cNvSpPr>
          <p:nvPr>
            <p:ph type="title"/>
          </p:nvPr>
        </p:nvSpPr>
        <p:spPr bwMode="auto">
          <a:xfrm>
            <a:off x="457200" y="274638"/>
            <a:ext cx="8229600" cy="850106"/>
          </a:xfrm>
          <a:prstGeom prst="rect">
            <a:avLst/>
          </a:prstGeom>
          <a:noFill/>
          <a:ln w="9525">
            <a:noFill/>
            <a:miter lim="800000"/>
            <a:headEnd/>
            <a:tailEnd/>
          </a:ln>
        </p:spPr>
        <p:txBody>
          <a:bodyPr lIns="92075" tIns="46038" rIns="92075" bIns="46038" anchor="ctr">
            <a:normAutofit/>
          </a:bodyPr>
          <a:lstStyle/>
          <a:p>
            <a:pPr eaLnBrk="0" hangingPunct="0"/>
            <a:r>
              <a:rPr lang="en-US" sz="4000" dirty="0">
                <a:solidFill>
                  <a:srgbClr val="C00000"/>
                </a:solidFill>
                <a:latin typeface="Arial" charset="0"/>
              </a:rPr>
              <a:t>Round </a:t>
            </a:r>
            <a:r>
              <a:rPr lang="en-US" sz="4000" dirty="0" smtClean="0">
                <a:solidFill>
                  <a:srgbClr val="C00000"/>
                </a:solidFill>
                <a:latin typeface="Arial" charset="0"/>
              </a:rPr>
              <a:t>Robin Scheduling</a:t>
            </a:r>
            <a:endParaRPr lang="en-US" sz="4000" dirty="0">
              <a:solidFill>
                <a:srgbClr val="C00000"/>
              </a:solidFill>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23528" y="116632"/>
            <a:ext cx="8496943" cy="1224136"/>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Example of RR with </a:t>
            </a:r>
            <a:br>
              <a:rPr lang="en-US" altLang="en-US" dirty="0" smtClean="0">
                <a:solidFill>
                  <a:srgbClr val="C00000"/>
                </a:solidFill>
                <a:latin typeface="Arial" pitchFamily="34" charset="0"/>
                <a:cs typeface="Arial" pitchFamily="34" charset="0"/>
              </a:rPr>
            </a:br>
            <a:r>
              <a:rPr lang="en-US" altLang="en-US" sz="4000" dirty="0" smtClean="0">
                <a:solidFill>
                  <a:srgbClr val="C00000"/>
                </a:solidFill>
                <a:latin typeface="Arial" pitchFamily="34" charset="0"/>
                <a:cs typeface="Arial" pitchFamily="34" charset="0"/>
              </a:rPr>
              <a:t>Time Quantum = 4</a:t>
            </a:r>
            <a:endParaRPr lang="en-US" altLang="en-US" dirty="0" smtClean="0">
              <a:solidFill>
                <a:srgbClr val="C00000"/>
              </a:solidFill>
              <a:latin typeface="Arial" pitchFamily="34" charset="0"/>
              <a:cs typeface="Arial" pitchFamily="34" charset="0"/>
            </a:endParaRPr>
          </a:p>
        </p:txBody>
      </p:sp>
      <p:sp>
        <p:nvSpPr>
          <p:cNvPr id="23555" name="Rectangle 3"/>
          <p:cNvSpPr>
            <a:spLocks noGrp="1" noChangeArrowheads="1"/>
          </p:cNvSpPr>
          <p:nvPr>
            <p:ph type="body" idx="1"/>
          </p:nvPr>
        </p:nvSpPr>
        <p:spPr>
          <a:xfrm>
            <a:off x="179512" y="1340768"/>
            <a:ext cx="8712968" cy="5328592"/>
          </a:xfrm>
        </p:spPr>
        <p:txBody>
          <a:bodyPr>
            <a:normAutofit fontScale="85000" lnSpcReduction="20000"/>
          </a:bodyPr>
          <a:lstStyle/>
          <a:p>
            <a:pPr>
              <a:lnSpc>
                <a:spcPct val="90000"/>
              </a:lnSpc>
              <a:buFont typeface="Monotype Sorts" pitchFamily="-84" charset="2"/>
              <a:buNone/>
              <a:tabLst>
                <a:tab pos="2219325" algn="ctr"/>
                <a:tab pos="3994150" algn="ctr"/>
              </a:tabLst>
            </a:pPr>
            <a:r>
              <a:rPr lang="en-US" altLang="en-US" dirty="0" smtClean="0"/>
              <a:t>		</a:t>
            </a:r>
            <a:r>
              <a:rPr lang="en-US" altLang="en-US" sz="3300" u="sng" dirty="0" smtClean="0">
                <a:latin typeface="Arial" pitchFamily="34" charset="0"/>
                <a:cs typeface="Arial" pitchFamily="34" charset="0"/>
              </a:rPr>
              <a:t>Process</a:t>
            </a:r>
            <a:r>
              <a:rPr lang="en-US" altLang="en-US" sz="3300" dirty="0" smtClean="0">
                <a:latin typeface="Arial" pitchFamily="34" charset="0"/>
                <a:cs typeface="Arial" pitchFamily="34" charset="0"/>
              </a:rPr>
              <a:t>	</a:t>
            </a:r>
            <a:r>
              <a:rPr lang="en-US" altLang="en-US" sz="3300" u="sng" dirty="0" smtClean="0">
                <a:latin typeface="Arial" pitchFamily="34" charset="0"/>
                <a:cs typeface="Arial" pitchFamily="34" charset="0"/>
              </a:rPr>
              <a:t>Burst Time</a:t>
            </a:r>
          </a:p>
          <a:p>
            <a:pPr>
              <a:lnSpc>
                <a:spcPct val="90000"/>
              </a:lnSpc>
              <a:buFont typeface="Monotype Sorts" pitchFamily="-84" charset="2"/>
              <a:buNone/>
              <a:tabLst>
                <a:tab pos="2219325" algn="ctr"/>
                <a:tab pos="3994150" algn="ctr"/>
              </a:tabLst>
            </a:pPr>
            <a:r>
              <a:rPr lang="en-US" altLang="en-US" sz="3300" i="1" dirty="0" smtClean="0">
                <a:latin typeface="Arial" pitchFamily="34" charset="0"/>
                <a:cs typeface="Arial" pitchFamily="34" charset="0"/>
              </a:rPr>
              <a:t>		P</a:t>
            </a:r>
            <a:r>
              <a:rPr lang="en-US" altLang="en-US" sz="3300" i="1" baseline="-25000" dirty="0" smtClean="0">
                <a:latin typeface="Arial" pitchFamily="34" charset="0"/>
                <a:cs typeface="Arial" pitchFamily="34" charset="0"/>
              </a:rPr>
              <a:t>1	</a:t>
            </a:r>
            <a:r>
              <a:rPr lang="en-US" altLang="en-US" sz="3300" dirty="0" smtClean="0">
                <a:latin typeface="Arial" pitchFamily="34" charset="0"/>
                <a:cs typeface="Arial" pitchFamily="34" charset="0"/>
              </a:rPr>
              <a:t>24</a:t>
            </a:r>
          </a:p>
          <a:p>
            <a:pPr>
              <a:lnSpc>
                <a:spcPct val="90000"/>
              </a:lnSpc>
              <a:buFont typeface="Monotype Sorts" pitchFamily="-84" charset="2"/>
              <a:buNone/>
              <a:tabLst>
                <a:tab pos="2219325" algn="ctr"/>
                <a:tab pos="3994150" algn="ctr"/>
              </a:tabLst>
            </a:pPr>
            <a:r>
              <a:rPr lang="en-US" altLang="en-US" sz="3300" dirty="0" smtClean="0">
                <a:latin typeface="Arial" pitchFamily="34" charset="0"/>
                <a:cs typeface="Arial" pitchFamily="34" charset="0"/>
              </a:rPr>
              <a:t>		</a:t>
            </a:r>
            <a:r>
              <a:rPr lang="en-US" altLang="en-US" sz="3300" i="1" dirty="0" smtClean="0">
                <a:latin typeface="Arial" pitchFamily="34" charset="0"/>
                <a:cs typeface="Arial" pitchFamily="34" charset="0"/>
              </a:rPr>
              <a:t>P</a:t>
            </a:r>
            <a:r>
              <a:rPr lang="en-US" altLang="en-US" sz="3300" i="1" baseline="-25000" dirty="0" smtClean="0">
                <a:latin typeface="Arial" pitchFamily="34" charset="0"/>
                <a:cs typeface="Arial" pitchFamily="34" charset="0"/>
              </a:rPr>
              <a:t>2	 </a:t>
            </a:r>
            <a:r>
              <a:rPr lang="en-US" altLang="en-US" sz="3300" dirty="0" smtClean="0">
                <a:latin typeface="Arial" pitchFamily="34" charset="0"/>
                <a:cs typeface="Arial" pitchFamily="34" charset="0"/>
              </a:rPr>
              <a:t>3</a:t>
            </a:r>
          </a:p>
          <a:p>
            <a:pPr>
              <a:lnSpc>
                <a:spcPct val="90000"/>
              </a:lnSpc>
              <a:buFont typeface="Monotype Sorts" pitchFamily="-84" charset="2"/>
              <a:buNone/>
              <a:tabLst>
                <a:tab pos="2219325" algn="ctr"/>
                <a:tab pos="3994150" algn="ctr"/>
              </a:tabLst>
            </a:pPr>
            <a:r>
              <a:rPr lang="en-US" altLang="en-US" sz="3300" dirty="0" smtClean="0">
                <a:latin typeface="Arial" pitchFamily="34" charset="0"/>
                <a:cs typeface="Arial" pitchFamily="34" charset="0"/>
              </a:rPr>
              <a:t>		</a:t>
            </a:r>
            <a:r>
              <a:rPr lang="en-US" altLang="en-US" sz="3300" i="1" dirty="0" smtClean="0">
                <a:latin typeface="Arial" pitchFamily="34" charset="0"/>
                <a:cs typeface="Arial" pitchFamily="34" charset="0"/>
              </a:rPr>
              <a:t>P</a:t>
            </a:r>
            <a:r>
              <a:rPr lang="en-US" altLang="en-US" sz="3300" i="1" baseline="-25000" dirty="0" smtClean="0">
                <a:latin typeface="Arial" pitchFamily="34" charset="0"/>
                <a:cs typeface="Arial" pitchFamily="34" charset="0"/>
              </a:rPr>
              <a:t>3	</a:t>
            </a:r>
            <a:r>
              <a:rPr lang="en-US" altLang="en-US" sz="3300" dirty="0" smtClean="0">
                <a:latin typeface="Arial" pitchFamily="34" charset="0"/>
                <a:cs typeface="Arial" pitchFamily="34" charset="0"/>
              </a:rPr>
              <a:t>3	</a:t>
            </a:r>
          </a:p>
          <a:p>
            <a:pPr algn="just">
              <a:lnSpc>
                <a:spcPct val="90000"/>
              </a:lnSpc>
              <a:tabLst>
                <a:tab pos="2219325" algn="ctr"/>
                <a:tab pos="3994150" algn="ctr"/>
              </a:tabLst>
            </a:pPr>
            <a:r>
              <a:rPr lang="en-US" altLang="en-US" sz="3300" dirty="0" smtClean="0">
                <a:latin typeface="Arial" pitchFamily="34" charset="0"/>
                <a:cs typeface="Arial" pitchFamily="34" charset="0"/>
              </a:rPr>
              <a:t>The Gantt chart is:</a:t>
            </a:r>
          </a:p>
          <a:p>
            <a:pPr algn="just">
              <a:lnSpc>
                <a:spcPct val="120000"/>
              </a:lnSpc>
              <a:spcBef>
                <a:spcPts val="0"/>
              </a:spcBef>
              <a:buNone/>
              <a:tabLst>
                <a:tab pos="2219325" algn="ctr"/>
                <a:tab pos="3994150" algn="ctr"/>
              </a:tabLst>
            </a:pPr>
            <a:r>
              <a:rPr lang="en-US" altLang="en-US" sz="3300" dirty="0" smtClean="0">
                <a:latin typeface="Arial" pitchFamily="34" charset="0"/>
                <a:cs typeface="Arial" pitchFamily="34" charset="0"/>
              </a:rPr>
              <a:t> </a:t>
            </a:r>
            <a:br>
              <a:rPr lang="en-US" altLang="en-US" sz="3300" dirty="0" smtClean="0">
                <a:latin typeface="Arial" pitchFamily="34" charset="0"/>
                <a:cs typeface="Arial" pitchFamily="34" charset="0"/>
              </a:rPr>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sz="3000" dirty="0" smtClean="0">
                <a:latin typeface="Arial" pitchFamily="34" charset="0"/>
                <a:cs typeface="Arial" pitchFamily="34" charset="0"/>
              </a:rPr>
              <a:t>Typically, higher average turnaround than SJF, but better </a:t>
            </a:r>
            <a:r>
              <a:rPr lang="en-US" altLang="en-US" sz="3000" b="1" i="1" dirty="0" smtClean="0">
                <a:latin typeface="Arial" pitchFamily="34" charset="0"/>
                <a:cs typeface="Arial" pitchFamily="34" charset="0"/>
              </a:rPr>
              <a:t>response</a:t>
            </a:r>
          </a:p>
          <a:p>
            <a:pPr algn="just">
              <a:lnSpc>
                <a:spcPct val="120000"/>
              </a:lnSpc>
              <a:spcBef>
                <a:spcPts val="0"/>
              </a:spcBef>
              <a:tabLst>
                <a:tab pos="2219325" algn="ctr"/>
                <a:tab pos="3994150" algn="ctr"/>
              </a:tabLst>
            </a:pPr>
            <a:r>
              <a:rPr lang="en-US" altLang="en-US" sz="3000" dirty="0" smtClean="0">
                <a:latin typeface="Arial" pitchFamily="34" charset="0"/>
                <a:cs typeface="Arial" pitchFamily="34" charset="0"/>
              </a:rPr>
              <a:t>q should be large compared to context switch time</a:t>
            </a:r>
          </a:p>
          <a:p>
            <a:pPr algn="just">
              <a:lnSpc>
                <a:spcPct val="120000"/>
              </a:lnSpc>
              <a:spcBef>
                <a:spcPts val="0"/>
              </a:spcBef>
              <a:tabLst>
                <a:tab pos="2219325" algn="ctr"/>
                <a:tab pos="3994150" algn="ctr"/>
              </a:tabLst>
            </a:pPr>
            <a:r>
              <a:rPr lang="en-US" altLang="en-US" sz="3000" dirty="0" smtClean="0">
                <a:latin typeface="Arial" pitchFamily="34" charset="0"/>
                <a:cs typeface="Arial" pitchFamily="34" charset="0"/>
              </a:rPr>
              <a:t>q usually 10ms to 100ms, context switch &lt; 10 </a:t>
            </a:r>
            <a:r>
              <a:rPr lang="en-US" altLang="en-US" sz="3000" dirty="0" err="1" smtClean="0">
                <a:latin typeface="Arial" pitchFamily="34" charset="0"/>
                <a:cs typeface="Arial" pitchFamily="34" charset="0"/>
              </a:rPr>
              <a:t>microsec</a:t>
            </a:r>
            <a:endParaRPr lang="en-US" altLang="en-US" sz="3000" dirty="0" smtClean="0">
              <a:latin typeface="Arial" pitchFamily="34" charset="0"/>
              <a:cs typeface="Arial" pitchFamily="34" charset="0"/>
            </a:endParaRPr>
          </a:p>
        </p:txBody>
      </p:sp>
      <p:pic>
        <p:nvPicPr>
          <p:cNvPr id="23556" name="Picture 1"/>
          <p:cNvPicPr>
            <a:picLocks noChangeAspect="1"/>
          </p:cNvPicPr>
          <p:nvPr/>
        </p:nvPicPr>
        <p:blipFill>
          <a:blip r:embed="rId3" cstate="print"/>
          <a:srcRect/>
          <a:stretch>
            <a:fillRect/>
          </a:stretch>
        </p:blipFill>
        <p:spPr bwMode="auto">
          <a:xfrm>
            <a:off x="1331640" y="3573016"/>
            <a:ext cx="6770687" cy="788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79512" y="188640"/>
            <a:ext cx="8784976" cy="1224136"/>
          </a:xfrm>
        </p:spPr>
        <p:txBody>
          <a:bodyPr>
            <a:noAutofit/>
          </a:bodyPr>
          <a:lstStyle/>
          <a:p>
            <a:pPr eaLnBrk="1" hangingPunct="1"/>
            <a:r>
              <a:rPr lang="en-US" altLang="en-US" sz="4000" dirty="0" smtClean="0">
                <a:solidFill>
                  <a:srgbClr val="C00000"/>
                </a:solidFill>
                <a:latin typeface="Arial" pitchFamily="34" charset="0"/>
                <a:cs typeface="Arial" pitchFamily="34" charset="0"/>
              </a:rPr>
              <a:t>Time Quantum &amp; Context Switch Time</a:t>
            </a:r>
          </a:p>
        </p:txBody>
      </p:sp>
      <p:pic>
        <p:nvPicPr>
          <p:cNvPr id="24579" name="Picture 7"/>
          <p:cNvPicPr>
            <a:picLocks noChangeAspect="1" noChangeArrowheads="1"/>
          </p:cNvPicPr>
          <p:nvPr/>
        </p:nvPicPr>
        <p:blipFill>
          <a:blip r:embed="rId3" cstate="print"/>
          <a:srcRect/>
          <a:stretch>
            <a:fillRect/>
          </a:stretch>
        </p:blipFill>
        <p:spPr bwMode="auto">
          <a:xfrm>
            <a:off x="1371600" y="1449388"/>
            <a:ext cx="6527800" cy="2903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536" y="188640"/>
            <a:ext cx="8535987" cy="1224136"/>
          </a:xfrm>
        </p:spPr>
        <p:txBody>
          <a:bodyPr>
            <a:noAutofit/>
          </a:bodyPr>
          <a:lstStyle/>
          <a:p>
            <a:pPr eaLnBrk="1" hangingPunct="1"/>
            <a:r>
              <a:rPr lang="en-US" altLang="en-US" sz="4000" dirty="0" smtClean="0">
                <a:solidFill>
                  <a:srgbClr val="C00000"/>
                </a:solidFill>
                <a:latin typeface="Arial" pitchFamily="34" charset="0"/>
                <a:cs typeface="Arial" pitchFamily="34" charset="0"/>
              </a:rPr>
              <a:t>Turnaround Time Varies With The Time Quantum</a:t>
            </a:r>
          </a:p>
        </p:txBody>
      </p:sp>
      <p:pic>
        <p:nvPicPr>
          <p:cNvPr id="25603" name="Picture 7"/>
          <p:cNvPicPr>
            <a:picLocks noChangeAspect="1" noChangeArrowheads="1"/>
          </p:cNvPicPr>
          <p:nvPr/>
        </p:nvPicPr>
        <p:blipFill>
          <a:blip r:embed="rId3" cstate="print"/>
          <a:srcRect/>
          <a:stretch>
            <a:fillRect/>
          </a:stretch>
        </p:blipFill>
        <p:spPr bwMode="auto">
          <a:xfrm>
            <a:off x="611560" y="1700809"/>
            <a:ext cx="7344816" cy="4680520"/>
          </a:xfrm>
          <a:prstGeom prst="rect">
            <a:avLst/>
          </a:prstGeom>
          <a:noFill/>
          <a:ln w="9525">
            <a:noFill/>
            <a:miter lim="800000"/>
            <a:headEnd/>
            <a:tailEnd/>
          </a:ln>
        </p:spPr>
      </p:pic>
      <p:sp>
        <p:nvSpPr>
          <p:cNvPr id="25604" name="TextBox 3"/>
          <p:cNvSpPr txBox="1">
            <a:spLocks noChangeArrowheads="1"/>
          </p:cNvSpPr>
          <p:nvPr/>
        </p:nvSpPr>
        <p:spPr bwMode="auto">
          <a:xfrm>
            <a:off x="5508104" y="4293096"/>
            <a:ext cx="2312988" cy="1200306"/>
          </a:xfrm>
          <a:prstGeom prst="rect">
            <a:avLst/>
          </a:prstGeom>
          <a:noFill/>
          <a:ln w="9525">
            <a:noFill/>
            <a:miter lim="800000"/>
            <a:headEnd/>
            <a:tailEnd/>
          </a:ln>
        </p:spPr>
        <p:txBody>
          <a:bodyPr wrap="square" lIns="91417" tIns="45709" rIns="91417" bIns="45709">
            <a:spAutoFit/>
          </a:bodyPr>
          <a:lstStyle/>
          <a:p>
            <a:r>
              <a:rPr lang="en-US" altLang="en-US" sz="2400" dirty="0"/>
              <a:t>80% of CPU bursts should be shorter than q</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323528" y="4797152"/>
            <a:ext cx="8604448" cy="1540024"/>
          </a:xfrm>
          <a:prstGeom prst="rect">
            <a:avLst/>
          </a:prstGeom>
          <a:noFill/>
          <a:ln w="9525">
            <a:noFill/>
            <a:miter lim="800000"/>
            <a:headEnd/>
            <a:tailEnd/>
          </a:ln>
        </p:spPr>
        <p:txBody>
          <a:bodyPr lIns="92075" tIns="46038" rIns="92075" bIns="46038"/>
          <a:lstStyle/>
          <a:p>
            <a:pPr marL="609600" indent="-609600" eaLnBrk="0" hangingPunct="0">
              <a:spcBef>
                <a:spcPct val="20000"/>
              </a:spcBef>
            </a:pPr>
            <a:r>
              <a:rPr lang="en-US" sz="2800" dirty="0">
                <a:latin typeface="Arial" charset="0"/>
              </a:rPr>
              <a:t>Bursts of CPU usage alternate with periods of waiting for I/O. (a) A CPU-bound process. (b) An I/O-bound process.</a:t>
            </a:r>
          </a:p>
        </p:txBody>
      </p:sp>
      <p:sp>
        <p:nvSpPr>
          <p:cNvPr id="185347" name="Rectangle 3"/>
          <p:cNvSpPr>
            <a:spLocks noChangeArrowheads="1"/>
          </p:cNvSpPr>
          <p:nvPr/>
        </p:nvSpPr>
        <p:spPr bwMode="auto">
          <a:xfrm>
            <a:off x="395536" y="116632"/>
            <a:ext cx="8244408" cy="1124744"/>
          </a:xfrm>
          <a:prstGeom prst="rect">
            <a:avLst/>
          </a:prstGeom>
          <a:noFill/>
          <a:ln w="9525">
            <a:noFill/>
            <a:miter lim="800000"/>
            <a:headEnd/>
            <a:tailEnd/>
          </a:ln>
        </p:spPr>
        <p:txBody>
          <a:bodyPr lIns="92075" tIns="46038" rIns="92075" bIns="46038" anchor="ctr"/>
          <a:lstStyle/>
          <a:p>
            <a:pPr algn="ctr" eaLnBrk="0" hangingPunct="0"/>
            <a:r>
              <a:rPr lang="en-US" sz="4000" dirty="0">
                <a:solidFill>
                  <a:srgbClr val="C00000"/>
                </a:solidFill>
                <a:latin typeface="Arial" charset="0"/>
              </a:rPr>
              <a:t>Scheduling – Process Behavior</a:t>
            </a:r>
          </a:p>
        </p:txBody>
      </p:sp>
      <p:sp>
        <p:nvSpPr>
          <p:cNvPr id="185348"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85349" name="Picture 6" descr="D:\b\b4\IBM\02-38.jpg"/>
          <p:cNvPicPr>
            <a:picLocks noChangeAspect="1" noChangeArrowheads="1"/>
          </p:cNvPicPr>
          <p:nvPr/>
        </p:nvPicPr>
        <p:blipFill>
          <a:blip r:embed="rId3" cstate="print"/>
          <a:srcRect/>
          <a:stretch>
            <a:fillRect/>
          </a:stretch>
        </p:blipFill>
        <p:spPr bwMode="auto">
          <a:xfrm>
            <a:off x="809625" y="1689100"/>
            <a:ext cx="7664450" cy="307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73138" y="153988"/>
            <a:ext cx="7713662" cy="898748"/>
          </a:xfrm>
        </p:spPr>
        <p:txBody>
          <a:bodyPr>
            <a:normAutofit/>
          </a:bodyPr>
          <a:lstStyle/>
          <a:p>
            <a:pPr eaLnBrk="1" hangingPunct="1"/>
            <a:r>
              <a:rPr lang="en-US" altLang="en-US" sz="4000" dirty="0" smtClean="0">
                <a:solidFill>
                  <a:srgbClr val="C00000"/>
                </a:solidFill>
                <a:latin typeface="Arial" pitchFamily="34" charset="0"/>
                <a:cs typeface="Arial" pitchFamily="34" charset="0"/>
              </a:rPr>
              <a:t>Multilevel Queue</a:t>
            </a:r>
          </a:p>
        </p:txBody>
      </p:sp>
      <p:sp>
        <p:nvSpPr>
          <p:cNvPr id="26627" name="Rectangle 3"/>
          <p:cNvSpPr>
            <a:spLocks noGrp="1" noChangeArrowheads="1"/>
          </p:cNvSpPr>
          <p:nvPr>
            <p:ph type="body" idx="1"/>
          </p:nvPr>
        </p:nvSpPr>
        <p:spPr>
          <a:xfrm>
            <a:off x="179512" y="980728"/>
            <a:ext cx="8712968" cy="5688632"/>
          </a:xfrm>
        </p:spPr>
        <p:txBody>
          <a:bodyPr>
            <a:noAutofit/>
          </a:bodyPr>
          <a:lstStyle/>
          <a:p>
            <a:pPr algn="just">
              <a:spcBef>
                <a:spcPts val="0"/>
              </a:spcBef>
            </a:pPr>
            <a:r>
              <a:rPr lang="en-US" altLang="en-US" sz="2800" dirty="0" smtClean="0">
                <a:latin typeface="Arial" pitchFamily="34" charset="0"/>
                <a:cs typeface="Arial" pitchFamily="34" charset="0"/>
              </a:rPr>
              <a:t>Ready queue is partitioned into separate queues</a:t>
            </a:r>
          </a:p>
          <a:p>
            <a:pPr lvl="1" algn="just">
              <a:spcBef>
                <a:spcPts val="0"/>
              </a:spcBef>
            </a:pPr>
            <a:r>
              <a:rPr lang="en-US" altLang="en-US" b="1" dirty="0" smtClean="0">
                <a:solidFill>
                  <a:srgbClr val="3366FF"/>
                </a:solidFill>
                <a:latin typeface="Arial" pitchFamily="34" charset="0"/>
                <a:cs typeface="Arial" pitchFamily="34" charset="0"/>
              </a:rPr>
              <a:t>foreground</a:t>
            </a:r>
            <a:r>
              <a:rPr lang="en-US" altLang="en-US" dirty="0" smtClean="0">
                <a:latin typeface="Arial" pitchFamily="34" charset="0"/>
                <a:cs typeface="Arial" pitchFamily="34" charset="0"/>
              </a:rPr>
              <a:t> (interactive), </a:t>
            </a:r>
            <a:r>
              <a:rPr lang="en-US" altLang="en-US" b="1" dirty="0" smtClean="0">
                <a:solidFill>
                  <a:srgbClr val="3366FF"/>
                </a:solidFill>
                <a:latin typeface="Arial" pitchFamily="34" charset="0"/>
                <a:cs typeface="Arial" pitchFamily="34" charset="0"/>
              </a:rPr>
              <a:t>background</a:t>
            </a:r>
            <a:r>
              <a:rPr lang="en-US" altLang="en-US" dirty="0" smtClean="0">
                <a:latin typeface="Arial" pitchFamily="34" charset="0"/>
                <a:cs typeface="Arial" pitchFamily="34" charset="0"/>
              </a:rPr>
              <a:t> (batch)</a:t>
            </a:r>
          </a:p>
          <a:p>
            <a:pPr algn="just">
              <a:spcBef>
                <a:spcPts val="0"/>
              </a:spcBef>
            </a:pPr>
            <a:r>
              <a:rPr lang="en-US" altLang="en-US" sz="2800" dirty="0" smtClean="0">
                <a:latin typeface="Arial" pitchFamily="34" charset="0"/>
                <a:cs typeface="Arial" pitchFamily="34" charset="0"/>
              </a:rPr>
              <a:t>Process permanently in a given queue</a:t>
            </a:r>
          </a:p>
          <a:p>
            <a:pPr algn="just">
              <a:spcBef>
                <a:spcPts val="0"/>
              </a:spcBef>
            </a:pPr>
            <a:r>
              <a:rPr lang="en-US" altLang="en-US" sz="2800" dirty="0" smtClean="0">
                <a:latin typeface="Arial" pitchFamily="34" charset="0"/>
                <a:cs typeface="Arial" pitchFamily="34" charset="0"/>
              </a:rPr>
              <a:t>Each queue has its own scheduling algorithm:</a:t>
            </a:r>
          </a:p>
          <a:p>
            <a:pPr lvl="1" algn="just">
              <a:spcBef>
                <a:spcPts val="0"/>
              </a:spcBef>
            </a:pPr>
            <a:r>
              <a:rPr lang="en-US" altLang="en-US" dirty="0" smtClean="0">
                <a:latin typeface="Arial" pitchFamily="34" charset="0"/>
                <a:cs typeface="Arial" pitchFamily="34" charset="0"/>
              </a:rPr>
              <a:t>foreground – RR</a:t>
            </a:r>
          </a:p>
          <a:p>
            <a:pPr lvl="1" algn="just">
              <a:spcBef>
                <a:spcPts val="0"/>
              </a:spcBef>
            </a:pPr>
            <a:r>
              <a:rPr lang="en-US" altLang="en-US" dirty="0" smtClean="0">
                <a:latin typeface="Arial" pitchFamily="34" charset="0"/>
                <a:cs typeface="Arial" pitchFamily="34" charset="0"/>
              </a:rPr>
              <a:t>background – FCFS</a:t>
            </a:r>
            <a:endParaRPr lang="en-US" altLang="en-US" sz="3200" dirty="0" smtClean="0">
              <a:latin typeface="Arial" pitchFamily="34" charset="0"/>
              <a:cs typeface="Arial" pitchFamily="34" charset="0"/>
            </a:endParaRPr>
          </a:p>
          <a:p>
            <a:pPr algn="just">
              <a:spcBef>
                <a:spcPts val="0"/>
              </a:spcBef>
            </a:pPr>
            <a:r>
              <a:rPr lang="en-US" altLang="en-US" sz="2800" dirty="0" smtClean="0">
                <a:latin typeface="Arial" pitchFamily="34" charset="0"/>
                <a:cs typeface="Arial" pitchFamily="34" charset="0"/>
              </a:rPr>
              <a:t>Scheduling must be done between the queues:</a:t>
            </a:r>
          </a:p>
          <a:p>
            <a:pPr lvl="2" algn="just">
              <a:spcBef>
                <a:spcPts val="0"/>
              </a:spcBef>
            </a:pPr>
            <a:r>
              <a:rPr lang="en-US" altLang="en-US" dirty="0" smtClean="0">
                <a:latin typeface="Arial" pitchFamily="34" charset="0"/>
                <a:cs typeface="Arial" pitchFamily="34" charset="0"/>
              </a:rPr>
              <a:t>Fixed priority scheduling; (i.e., serve all from foreground then from background).  Possibility of starvation.</a:t>
            </a:r>
          </a:p>
          <a:p>
            <a:pPr lvl="2" algn="just">
              <a:spcBef>
                <a:spcPts val="0"/>
              </a:spcBef>
            </a:pPr>
            <a:r>
              <a:rPr lang="en-US" altLang="en-US" dirty="0" smtClean="0">
                <a:latin typeface="Arial" pitchFamily="34" charset="0"/>
                <a:cs typeface="Arial" pitchFamily="34" charset="0"/>
              </a:rPr>
              <a:t>Time slice – each queue gets a certain amount of CPU time which it can schedule amongst its processes; i.e., 80% to foreground in RR</a:t>
            </a:r>
          </a:p>
          <a:p>
            <a:pPr lvl="2" algn="just">
              <a:spcBef>
                <a:spcPts val="0"/>
              </a:spcBef>
            </a:pPr>
            <a:r>
              <a:rPr lang="en-US" altLang="en-US" dirty="0" smtClean="0">
                <a:latin typeface="Arial" pitchFamily="34" charset="0"/>
                <a:cs typeface="Arial" pitchFamily="34" charset="0"/>
              </a:rPr>
              <a:t>20% to background in FCFS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90613" y="188912"/>
            <a:ext cx="7596187" cy="935831"/>
          </a:xfrm>
        </p:spPr>
        <p:txBody>
          <a:bodyPr>
            <a:normAutofit/>
          </a:bodyPr>
          <a:lstStyle/>
          <a:p>
            <a:pPr eaLnBrk="1" hangingPunct="1"/>
            <a:r>
              <a:rPr lang="en-US" altLang="en-US" sz="4000" dirty="0" smtClean="0">
                <a:solidFill>
                  <a:srgbClr val="C00000"/>
                </a:solidFill>
                <a:latin typeface="Arial" pitchFamily="34" charset="0"/>
                <a:cs typeface="Arial" pitchFamily="34" charset="0"/>
              </a:rPr>
              <a:t>Multilevel Queue Scheduling</a:t>
            </a:r>
          </a:p>
        </p:txBody>
      </p:sp>
      <p:pic>
        <p:nvPicPr>
          <p:cNvPr id="27651" name="Picture 4" descr="5"/>
          <p:cNvPicPr>
            <a:picLocks noChangeAspect="1" noChangeArrowheads="1"/>
          </p:cNvPicPr>
          <p:nvPr/>
        </p:nvPicPr>
        <p:blipFill>
          <a:blip r:embed="rId3" cstate="print"/>
          <a:srcRect/>
          <a:stretch>
            <a:fillRect/>
          </a:stretch>
        </p:blipFill>
        <p:spPr bwMode="auto">
          <a:xfrm>
            <a:off x="971600" y="1268760"/>
            <a:ext cx="7416824"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Separate Queues for Each Priority</a:t>
            </a:r>
            <a:endParaRPr lang="en-IN" sz="4000" dirty="0">
              <a:solidFill>
                <a:srgbClr val="C00000"/>
              </a:solidFill>
              <a:latin typeface="Arial" pitchFamily="34" charset="0"/>
              <a:cs typeface="Arial" pitchFamily="34" charset="0"/>
            </a:endParaRPr>
          </a:p>
        </p:txBody>
      </p:sp>
      <p:pic>
        <p:nvPicPr>
          <p:cNvPr id="41986" name="Picture 2"/>
          <p:cNvPicPr>
            <a:picLocks noChangeAspect="1" noChangeArrowheads="1"/>
          </p:cNvPicPr>
          <p:nvPr/>
        </p:nvPicPr>
        <p:blipFill>
          <a:blip r:embed="rId2" cstate="print"/>
          <a:srcRect/>
          <a:stretch>
            <a:fillRect/>
          </a:stretch>
        </p:blipFill>
        <p:spPr bwMode="auto">
          <a:xfrm>
            <a:off x="1115616" y="1772816"/>
            <a:ext cx="6624736" cy="316835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ChangeArrowheads="1"/>
          </p:cNvSpPr>
          <p:nvPr/>
        </p:nvSpPr>
        <p:spPr bwMode="auto">
          <a:xfrm>
            <a:off x="323528" y="188640"/>
            <a:ext cx="8388424" cy="864096"/>
          </a:xfrm>
          <a:prstGeom prst="rect">
            <a:avLst/>
          </a:prstGeom>
          <a:noFill/>
          <a:ln w="9525">
            <a:noFill/>
            <a:miter lim="800000"/>
            <a:headEnd/>
            <a:tailEnd/>
          </a:ln>
        </p:spPr>
        <p:txBody>
          <a:bodyPr lIns="92075" tIns="46038" rIns="92075" bIns="46038" anchor="ctr"/>
          <a:lstStyle/>
          <a:p>
            <a:pPr algn="ctr" eaLnBrk="0" hangingPunct="0"/>
            <a:r>
              <a:rPr lang="en-US" sz="4000" dirty="0">
                <a:solidFill>
                  <a:srgbClr val="C00000"/>
                </a:solidFill>
                <a:latin typeface="Arial" charset="0"/>
              </a:rPr>
              <a:t>Priority Scheduling</a:t>
            </a:r>
          </a:p>
        </p:txBody>
      </p:sp>
      <p:sp>
        <p:nvSpPr>
          <p:cNvPr id="209924"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09925" name="Picture 6" descr="D:\b\b4\IBM\02-42.jpg"/>
          <p:cNvPicPr>
            <a:picLocks noChangeAspect="1" noChangeArrowheads="1"/>
          </p:cNvPicPr>
          <p:nvPr/>
        </p:nvPicPr>
        <p:blipFill>
          <a:blip r:embed="rId3" cstate="print"/>
          <a:srcRect/>
          <a:stretch>
            <a:fillRect/>
          </a:stretch>
        </p:blipFill>
        <p:spPr bwMode="auto">
          <a:xfrm>
            <a:off x="611560" y="1844824"/>
            <a:ext cx="7848872" cy="367255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251520" y="1412776"/>
            <a:ext cx="8568952" cy="4968552"/>
          </a:xfrm>
          <a:prstGeom prst="rect">
            <a:avLst/>
          </a:prstGeom>
          <a:noFill/>
          <a:ln w="9525">
            <a:noFill/>
            <a:miter lim="800000"/>
            <a:headEnd/>
            <a:tailEnd/>
          </a:ln>
        </p:spPr>
        <p:txBody>
          <a:bodyPr lIns="92075" tIns="46038" rIns="92075" bIns="46038"/>
          <a:lstStyle/>
          <a:p>
            <a:pPr marL="444500" indent="-444500" algn="just" eaLnBrk="0" hangingPunct="0">
              <a:spcBef>
                <a:spcPct val="20000"/>
              </a:spcBef>
              <a:buClr>
                <a:schemeClr val="accent2"/>
              </a:buClr>
              <a:buFontTx/>
              <a:buChar char="•"/>
            </a:pPr>
            <a:r>
              <a:rPr lang="en-US" sz="3200" dirty="0">
                <a:latin typeface="Arial" charset="0"/>
              </a:rPr>
              <a:t>Highest priority gets one quantum, second highest gets 2</a:t>
            </a:r>
            <a:r>
              <a:rPr lang="en-US" sz="3200" dirty="0" smtClean="0">
                <a:latin typeface="Arial" charset="0"/>
              </a:rPr>
              <a:t>…</a:t>
            </a:r>
          </a:p>
          <a:p>
            <a:pPr marL="901700" lvl="1" indent="-444500" algn="just" eaLnBrk="0" hangingPunct="0">
              <a:spcBef>
                <a:spcPct val="20000"/>
              </a:spcBef>
              <a:buClr>
                <a:schemeClr val="accent2"/>
              </a:buClr>
              <a:buFontTx/>
              <a:buChar char="•"/>
            </a:pPr>
            <a:r>
              <a:rPr lang="en-US" sz="2800" dirty="0" smtClean="0">
                <a:latin typeface="Arial" charset="0"/>
              </a:rPr>
              <a:t>If </a:t>
            </a:r>
            <a:r>
              <a:rPr lang="en-US" sz="2800" dirty="0">
                <a:latin typeface="Arial" charset="0"/>
              </a:rPr>
              <a:t>highest finishes during quantum, great. Otherwise </a:t>
            </a:r>
            <a:r>
              <a:rPr lang="en-US" sz="2800" dirty="0" smtClean="0">
                <a:latin typeface="Arial" charset="0"/>
              </a:rPr>
              <a:t>serve second </a:t>
            </a:r>
            <a:r>
              <a:rPr lang="en-US" sz="2800" dirty="0">
                <a:latin typeface="Arial" charset="0"/>
              </a:rPr>
              <a:t>highest priority and so </a:t>
            </a:r>
            <a:r>
              <a:rPr lang="en-US" sz="2800" dirty="0" smtClean="0">
                <a:latin typeface="Arial" charset="0"/>
              </a:rPr>
              <a:t>on</a:t>
            </a:r>
            <a:endParaRPr lang="en-US" sz="2800" dirty="0">
              <a:latin typeface="Arial" charset="0"/>
            </a:endParaRPr>
          </a:p>
          <a:p>
            <a:pPr marL="444500" indent="-444500" algn="just" eaLnBrk="0" hangingPunct="0">
              <a:spcBef>
                <a:spcPct val="20000"/>
              </a:spcBef>
              <a:buClr>
                <a:schemeClr val="accent2"/>
              </a:buClr>
              <a:buFontTx/>
              <a:buChar char="•"/>
            </a:pPr>
            <a:r>
              <a:rPr lang="en-US" sz="3200" dirty="0">
                <a:latin typeface="Arial" charset="0"/>
              </a:rPr>
              <a:t>Consequently, shortest (high priority) jobs get out </a:t>
            </a:r>
            <a:r>
              <a:rPr lang="en-US" sz="3200" dirty="0" smtClean="0">
                <a:latin typeface="Arial" charset="0"/>
              </a:rPr>
              <a:t>first</a:t>
            </a:r>
            <a:endParaRPr lang="en-US" sz="3200" dirty="0">
              <a:latin typeface="Arial" charset="0"/>
            </a:endParaRPr>
          </a:p>
        </p:txBody>
      </p:sp>
      <p:sp>
        <p:nvSpPr>
          <p:cNvPr id="211971" name="Rectangle 3"/>
          <p:cNvSpPr>
            <a:spLocks noChangeArrowheads="1"/>
          </p:cNvSpPr>
          <p:nvPr/>
        </p:nvSpPr>
        <p:spPr bwMode="auto">
          <a:xfrm>
            <a:off x="179512" y="116632"/>
            <a:ext cx="8784976" cy="1368152"/>
          </a:xfrm>
          <a:prstGeom prst="rect">
            <a:avLst/>
          </a:prstGeom>
          <a:noFill/>
          <a:ln w="9525">
            <a:noFill/>
            <a:miter lim="800000"/>
            <a:headEnd/>
            <a:tailEnd/>
          </a:ln>
        </p:spPr>
        <p:txBody>
          <a:bodyPr lIns="92075" tIns="46038" rIns="92075" bIns="46038" anchor="ctr"/>
          <a:lstStyle/>
          <a:p>
            <a:pPr algn="ctr" eaLnBrk="0" hangingPunct="0"/>
            <a:r>
              <a:rPr lang="en-US" sz="4000" dirty="0">
                <a:solidFill>
                  <a:srgbClr val="C00000"/>
                </a:solidFill>
                <a:latin typeface="Arial" charset="0"/>
              </a:rPr>
              <a:t>Multiple Queues with Priority Scheduling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11560" y="116632"/>
            <a:ext cx="8170416" cy="864096"/>
          </a:xfrm>
        </p:spPr>
        <p:txBody>
          <a:bodyPr>
            <a:normAutofit/>
          </a:bodyPr>
          <a:lstStyle/>
          <a:p>
            <a:pPr eaLnBrk="1" hangingPunct="1"/>
            <a:r>
              <a:rPr lang="en-US" altLang="en-US" sz="4000" dirty="0" smtClean="0">
                <a:solidFill>
                  <a:srgbClr val="C00000"/>
                </a:solidFill>
                <a:latin typeface="Arial" pitchFamily="34" charset="0"/>
                <a:cs typeface="Arial" pitchFamily="34" charset="0"/>
              </a:rPr>
              <a:t>Multilevel Feedback Queue</a:t>
            </a:r>
          </a:p>
        </p:txBody>
      </p:sp>
      <p:sp>
        <p:nvSpPr>
          <p:cNvPr id="28675" name="Rectangle 3"/>
          <p:cNvSpPr>
            <a:spLocks noGrp="1" noChangeArrowheads="1"/>
          </p:cNvSpPr>
          <p:nvPr>
            <p:ph type="body" idx="1"/>
          </p:nvPr>
        </p:nvSpPr>
        <p:spPr>
          <a:xfrm>
            <a:off x="251520" y="980728"/>
            <a:ext cx="8640960" cy="5760640"/>
          </a:xfrm>
        </p:spPr>
        <p:txBody>
          <a:bodyPr>
            <a:normAutofit fontScale="92500"/>
          </a:bodyPr>
          <a:lstStyle/>
          <a:p>
            <a:pPr algn="just"/>
            <a:r>
              <a:rPr lang="en-US" altLang="en-US" dirty="0" smtClean="0">
                <a:latin typeface="Arial" pitchFamily="34" charset="0"/>
                <a:cs typeface="Arial" pitchFamily="34" charset="0"/>
              </a:rPr>
              <a:t>A process can move between the various queues; aging can be implemented this way</a:t>
            </a:r>
          </a:p>
          <a:p>
            <a:pPr algn="just"/>
            <a:r>
              <a:rPr lang="en-US" altLang="en-US" dirty="0" smtClean="0">
                <a:latin typeface="Arial" pitchFamily="34" charset="0"/>
                <a:cs typeface="Arial" pitchFamily="34" charset="0"/>
              </a:rPr>
              <a:t>Multilevel-feedback-queue scheduler defined by the following parameters:</a:t>
            </a:r>
          </a:p>
          <a:p>
            <a:pPr lvl="1" algn="just"/>
            <a:r>
              <a:rPr lang="en-US" altLang="en-US" dirty="0" smtClean="0">
                <a:latin typeface="Arial" pitchFamily="34" charset="0"/>
                <a:cs typeface="Arial" pitchFamily="34" charset="0"/>
              </a:rPr>
              <a:t>number of queues</a:t>
            </a:r>
          </a:p>
          <a:p>
            <a:pPr lvl="1" algn="just"/>
            <a:r>
              <a:rPr lang="en-US" altLang="en-US" dirty="0" smtClean="0">
                <a:latin typeface="Arial" pitchFamily="34" charset="0"/>
                <a:cs typeface="Arial" pitchFamily="34" charset="0"/>
              </a:rPr>
              <a:t>scheduling algorithms for each queue</a:t>
            </a:r>
          </a:p>
          <a:p>
            <a:pPr lvl="1" algn="just"/>
            <a:r>
              <a:rPr lang="en-US" altLang="en-US" dirty="0" smtClean="0">
                <a:latin typeface="Arial" pitchFamily="34" charset="0"/>
                <a:cs typeface="Arial" pitchFamily="34" charset="0"/>
              </a:rPr>
              <a:t>method used to determine when to upgrade a process</a:t>
            </a:r>
          </a:p>
          <a:p>
            <a:pPr lvl="1" algn="just"/>
            <a:r>
              <a:rPr lang="en-US" altLang="en-US" dirty="0" smtClean="0">
                <a:latin typeface="Arial" pitchFamily="34" charset="0"/>
                <a:cs typeface="Arial" pitchFamily="34" charset="0"/>
              </a:rPr>
              <a:t>method used to determine when to demote a process</a:t>
            </a:r>
          </a:p>
          <a:p>
            <a:pPr lvl="1" algn="just"/>
            <a:r>
              <a:rPr lang="en-US" altLang="en-US" dirty="0" smtClean="0">
                <a:latin typeface="Arial" pitchFamily="34" charset="0"/>
                <a:cs typeface="Arial" pitchFamily="34" charset="0"/>
              </a:rPr>
              <a:t>method used to determine which queue a process will enter when that process needs service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79512" y="116632"/>
            <a:ext cx="8784976" cy="1296144"/>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Example of Multilevel Feedback Queue</a:t>
            </a:r>
          </a:p>
        </p:txBody>
      </p:sp>
      <p:sp>
        <p:nvSpPr>
          <p:cNvPr id="29699" name="Rectangle 3"/>
          <p:cNvSpPr>
            <a:spLocks noGrp="1" noChangeArrowheads="1"/>
          </p:cNvSpPr>
          <p:nvPr>
            <p:ph type="body" idx="1"/>
          </p:nvPr>
        </p:nvSpPr>
        <p:spPr>
          <a:xfrm>
            <a:off x="179512" y="1377504"/>
            <a:ext cx="4968552" cy="5291856"/>
          </a:xfrm>
        </p:spPr>
        <p:txBody>
          <a:bodyPr>
            <a:normAutofit lnSpcReduction="10000"/>
          </a:bodyPr>
          <a:lstStyle/>
          <a:p>
            <a:pPr marL="266700" indent="-266700" algn="just">
              <a:spcBef>
                <a:spcPts val="0"/>
              </a:spcBef>
            </a:pPr>
            <a:r>
              <a:rPr lang="en-US" altLang="en-US" sz="2800" dirty="0" smtClean="0">
                <a:latin typeface="Arial" pitchFamily="34" charset="0"/>
                <a:cs typeface="Arial" pitchFamily="34" charset="0"/>
              </a:rPr>
              <a:t>Three queues: </a:t>
            </a:r>
          </a:p>
          <a:p>
            <a:pPr marL="542925" lvl="1" indent="-276225" algn="just">
              <a:spcBef>
                <a:spcPts val="0"/>
              </a:spcBef>
            </a:pPr>
            <a:r>
              <a:rPr lang="en-US" altLang="en-US" sz="2000" i="1" dirty="0" smtClean="0">
                <a:latin typeface="Arial" pitchFamily="34" charset="0"/>
                <a:cs typeface="Arial" pitchFamily="34" charset="0"/>
              </a:rPr>
              <a:t>Q</a:t>
            </a:r>
            <a:r>
              <a:rPr lang="en-US" altLang="en-US" sz="2000" baseline="-25000" dirty="0" smtClean="0">
                <a:latin typeface="Arial" pitchFamily="34" charset="0"/>
                <a:cs typeface="Arial" pitchFamily="34" charset="0"/>
              </a:rPr>
              <a:t>0</a:t>
            </a:r>
            <a:r>
              <a:rPr lang="en-US" altLang="en-US" sz="2000" dirty="0" smtClean="0">
                <a:latin typeface="Arial" pitchFamily="34" charset="0"/>
                <a:cs typeface="Arial" pitchFamily="34" charset="0"/>
              </a:rPr>
              <a:t> – RR with time quantum 8 ms</a:t>
            </a:r>
          </a:p>
          <a:p>
            <a:pPr marL="542925" lvl="1" indent="-276225" algn="just">
              <a:spcBef>
                <a:spcPts val="0"/>
              </a:spcBef>
            </a:pPr>
            <a:r>
              <a:rPr lang="en-US" altLang="en-US" sz="2000" i="1" dirty="0" smtClean="0">
                <a:latin typeface="Arial" pitchFamily="34" charset="0"/>
                <a:cs typeface="Arial" pitchFamily="34" charset="0"/>
              </a:rPr>
              <a:t>Q</a:t>
            </a:r>
            <a:r>
              <a:rPr lang="en-US" altLang="en-US" sz="2000" baseline="-25000" dirty="0" smtClean="0">
                <a:latin typeface="Arial" pitchFamily="34" charset="0"/>
                <a:cs typeface="Arial" pitchFamily="34" charset="0"/>
              </a:rPr>
              <a:t>1</a:t>
            </a:r>
            <a:r>
              <a:rPr lang="en-US" altLang="en-US" sz="2000" dirty="0" smtClean="0">
                <a:latin typeface="Arial" pitchFamily="34" charset="0"/>
                <a:cs typeface="Arial" pitchFamily="34" charset="0"/>
              </a:rPr>
              <a:t> – RR time quantum 16 ms</a:t>
            </a:r>
          </a:p>
          <a:p>
            <a:pPr marL="542925" lvl="1" indent="-276225" algn="just">
              <a:spcBef>
                <a:spcPts val="0"/>
              </a:spcBef>
            </a:pPr>
            <a:r>
              <a:rPr lang="en-US" altLang="en-US" sz="2000" i="1" dirty="0" smtClean="0">
                <a:latin typeface="Arial" pitchFamily="34" charset="0"/>
                <a:cs typeface="Arial" pitchFamily="34" charset="0"/>
              </a:rPr>
              <a:t>Q</a:t>
            </a:r>
            <a:r>
              <a:rPr lang="en-US" altLang="en-US" sz="2000" baseline="-25000" dirty="0" smtClean="0">
                <a:latin typeface="Arial" pitchFamily="34" charset="0"/>
                <a:cs typeface="Arial" pitchFamily="34" charset="0"/>
              </a:rPr>
              <a:t>2</a:t>
            </a:r>
            <a:r>
              <a:rPr lang="en-US" altLang="en-US" sz="2000" dirty="0" smtClean="0">
                <a:latin typeface="Arial" pitchFamily="34" charset="0"/>
                <a:cs typeface="Arial" pitchFamily="34" charset="0"/>
              </a:rPr>
              <a:t> – FCFS</a:t>
            </a:r>
          </a:p>
          <a:p>
            <a:pPr marL="266700" indent="-266700" algn="just">
              <a:spcBef>
                <a:spcPts val="0"/>
              </a:spcBef>
            </a:pPr>
            <a:r>
              <a:rPr lang="en-US" altLang="en-US" sz="2800" dirty="0" smtClean="0">
                <a:latin typeface="Arial" pitchFamily="34" charset="0"/>
                <a:cs typeface="Arial" pitchFamily="34" charset="0"/>
              </a:rPr>
              <a:t>Scheduling</a:t>
            </a:r>
          </a:p>
          <a:p>
            <a:pPr marL="628650" lvl="1" indent="-361950" algn="just">
              <a:spcBef>
                <a:spcPts val="0"/>
              </a:spcBef>
            </a:pPr>
            <a:r>
              <a:rPr lang="en-US" altLang="en-US" sz="2000" dirty="0" smtClean="0">
                <a:latin typeface="Arial" pitchFamily="34" charset="0"/>
                <a:cs typeface="Arial" pitchFamily="34" charset="0"/>
              </a:rPr>
              <a:t>A new job enters queue </a:t>
            </a:r>
            <a:r>
              <a:rPr lang="en-US" altLang="en-US" sz="2000" i="1" dirty="0" smtClean="0">
                <a:latin typeface="Arial" pitchFamily="34" charset="0"/>
                <a:cs typeface="Arial" pitchFamily="34" charset="0"/>
              </a:rPr>
              <a:t>Q</a:t>
            </a:r>
            <a:r>
              <a:rPr lang="en-US" altLang="en-US" sz="2000" i="1" baseline="-25000" dirty="0" smtClean="0">
                <a:latin typeface="Arial" pitchFamily="34" charset="0"/>
                <a:cs typeface="Arial" pitchFamily="34" charset="0"/>
              </a:rPr>
              <a:t>0</a:t>
            </a:r>
            <a:r>
              <a:rPr lang="en-US" altLang="en-US" sz="2000" i="1" dirty="0" smtClean="0">
                <a:latin typeface="Arial" pitchFamily="34" charset="0"/>
                <a:cs typeface="Arial" pitchFamily="34" charset="0"/>
              </a:rPr>
              <a:t> </a:t>
            </a:r>
            <a:r>
              <a:rPr lang="en-US" altLang="en-US" sz="2000" dirty="0" smtClean="0">
                <a:latin typeface="Arial" pitchFamily="34" charset="0"/>
                <a:cs typeface="Arial" pitchFamily="34" charset="0"/>
              </a:rPr>
              <a:t>which is served</a:t>
            </a:r>
            <a:r>
              <a:rPr lang="en-US" altLang="en-US" sz="2000" i="1" dirty="0" smtClean="0">
                <a:latin typeface="Arial" pitchFamily="34" charset="0"/>
                <a:cs typeface="Arial" pitchFamily="34" charset="0"/>
              </a:rPr>
              <a:t> </a:t>
            </a:r>
            <a:r>
              <a:rPr lang="en-US" altLang="en-US" sz="2000" dirty="0" smtClean="0">
                <a:latin typeface="Arial" pitchFamily="34" charset="0"/>
                <a:cs typeface="Arial" pitchFamily="34" charset="0"/>
              </a:rPr>
              <a:t>FCFS</a:t>
            </a:r>
          </a:p>
          <a:p>
            <a:pPr marL="895350" lvl="2" indent="-266700" algn="just">
              <a:spcBef>
                <a:spcPts val="0"/>
              </a:spcBef>
            </a:pPr>
            <a:r>
              <a:rPr lang="en-US" altLang="en-US" sz="2000" dirty="0" smtClean="0">
                <a:latin typeface="Arial" pitchFamily="34" charset="0"/>
                <a:cs typeface="Arial" pitchFamily="34" charset="0"/>
              </a:rPr>
              <a:t>When it gains CPU, job receives 8 milliseconds</a:t>
            </a:r>
          </a:p>
          <a:p>
            <a:pPr marL="895350" lvl="2" indent="-266700" algn="just">
              <a:spcBef>
                <a:spcPts val="0"/>
              </a:spcBef>
            </a:pPr>
            <a:r>
              <a:rPr lang="en-US" altLang="en-US" sz="2000" dirty="0" smtClean="0">
                <a:latin typeface="Arial" pitchFamily="34" charset="0"/>
                <a:cs typeface="Arial" pitchFamily="34" charset="0"/>
              </a:rPr>
              <a:t>If it does not finish in 8 milliseconds, job is moved to queue </a:t>
            </a:r>
            <a:r>
              <a:rPr lang="en-US" altLang="en-US" sz="2000" i="1" dirty="0" smtClean="0">
                <a:latin typeface="Arial" pitchFamily="34" charset="0"/>
                <a:cs typeface="Arial" pitchFamily="34" charset="0"/>
              </a:rPr>
              <a:t>Q</a:t>
            </a:r>
            <a:r>
              <a:rPr lang="en-US" altLang="en-US" sz="2000" baseline="-25000" dirty="0" smtClean="0">
                <a:latin typeface="Arial" pitchFamily="34" charset="0"/>
                <a:cs typeface="Arial" pitchFamily="34" charset="0"/>
              </a:rPr>
              <a:t>1</a:t>
            </a:r>
            <a:endParaRPr lang="en-US" altLang="en-US" sz="2000" dirty="0" smtClean="0">
              <a:latin typeface="Arial" pitchFamily="34" charset="0"/>
              <a:cs typeface="Arial" pitchFamily="34" charset="0"/>
            </a:endParaRPr>
          </a:p>
          <a:p>
            <a:pPr marL="628650" lvl="1" indent="-361950" algn="just">
              <a:spcBef>
                <a:spcPts val="0"/>
              </a:spcBef>
            </a:pPr>
            <a:r>
              <a:rPr lang="en-US" altLang="en-US" sz="2000" dirty="0" smtClean="0">
                <a:latin typeface="Arial" pitchFamily="34" charset="0"/>
                <a:cs typeface="Arial" pitchFamily="34" charset="0"/>
              </a:rPr>
              <a:t>At </a:t>
            </a:r>
            <a:r>
              <a:rPr lang="en-US" altLang="en-US" sz="2000" i="1" dirty="0" smtClean="0">
                <a:latin typeface="Arial" pitchFamily="34" charset="0"/>
                <a:cs typeface="Arial" pitchFamily="34" charset="0"/>
              </a:rPr>
              <a:t>Q</a:t>
            </a:r>
            <a:r>
              <a:rPr lang="en-US" altLang="en-US" sz="2000" baseline="-25000" dirty="0" smtClean="0">
                <a:latin typeface="Arial" pitchFamily="34" charset="0"/>
                <a:cs typeface="Arial" pitchFamily="34" charset="0"/>
              </a:rPr>
              <a:t>1</a:t>
            </a:r>
            <a:r>
              <a:rPr lang="en-US" altLang="en-US" sz="2000" dirty="0" smtClean="0">
                <a:latin typeface="Arial" pitchFamily="34" charset="0"/>
                <a:cs typeface="Arial" pitchFamily="34" charset="0"/>
              </a:rPr>
              <a:t> job is again served FCFS and receives 16 additional milliseconds</a:t>
            </a:r>
          </a:p>
          <a:p>
            <a:pPr marL="895350" lvl="2" indent="-266700" algn="just">
              <a:spcBef>
                <a:spcPts val="0"/>
              </a:spcBef>
            </a:pPr>
            <a:r>
              <a:rPr lang="en-US" altLang="en-US" sz="2000" dirty="0" smtClean="0">
                <a:latin typeface="Arial" pitchFamily="34" charset="0"/>
                <a:cs typeface="Arial" pitchFamily="34" charset="0"/>
              </a:rPr>
              <a:t>If it still does not complete, it is preempted and moved to queue </a:t>
            </a:r>
            <a:r>
              <a:rPr lang="en-US" altLang="en-US" sz="2000" i="1" dirty="0" smtClean="0">
                <a:latin typeface="Arial" pitchFamily="34" charset="0"/>
                <a:cs typeface="Arial" pitchFamily="34" charset="0"/>
              </a:rPr>
              <a:t>Q</a:t>
            </a:r>
            <a:r>
              <a:rPr lang="en-US" altLang="en-US" sz="2000" baseline="-25000" dirty="0" smtClean="0">
                <a:latin typeface="Arial" pitchFamily="34" charset="0"/>
                <a:cs typeface="Arial" pitchFamily="34" charset="0"/>
              </a:rPr>
              <a:t>2</a:t>
            </a:r>
            <a:endParaRPr lang="en-US" altLang="en-US" sz="2000" dirty="0" smtClean="0">
              <a:latin typeface="Arial" pitchFamily="34" charset="0"/>
              <a:cs typeface="Arial" pitchFamily="34" charset="0"/>
            </a:endParaRPr>
          </a:p>
        </p:txBody>
      </p:sp>
      <p:pic>
        <p:nvPicPr>
          <p:cNvPr id="29700" name="Picture 4" descr="5"/>
          <p:cNvPicPr>
            <a:picLocks noChangeAspect="1" noChangeArrowheads="1"/>
          </p:cNvPicPr>
          <p:nvPr/>
        </p:nvPicPr>
        <p:blipFill>
          <a:blip r:embed="rId3" cstate="print"/>
          <a:srcRect/>
          <a:stretch>
            <a:fillRect/>
          </a:stretch>
        </p:blipFill>
        <p:spPr bwMode="auto">
          <a:xfrm>
            <a:off x="5174108" y="2159000"/>
            <a:ext cx="3862388" cy="257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76212"/>
            <a:ext cx="8229600" cy="804516"/>
          </a:xfrm>
        </p:spPr>
        <p:txBody>
          <a:bodyPr>
            <a:normAutofit/>
          </a:bodyPr>
          <a:lstStyle/>
          <a:p>
            <a:r>
              <a:rPr lang="en-US" altLang="en-US" sz="4000" dirty="0" smtClean="0">
                <a:solidFill>
                  <a:srgbClr val="C00000"/>
                </a:solidFill>
                <a:latin typeface="Arial" pitchFamily="34" charset="0"/>
                <a:cs typeface="Arial" pitchFamily="34" charset="0"/>
              </a:rPr>
              <a:t>Threads: Motivation</a:t>
            </a:r>
          </a:p>
        </p:txBody>
      </p:sp>
      <p:sp>
        <p:nvSpPr>
          <p:cNvPr id="6147" name="Content Placeholder 2"/>
          <p:cNvSpPr>
            <a:spLocks noGrp="1"/>
          </p:cNvSpPr>
          <p:nvPr>
            <p:ph idx="1"/>
          </p:nvPr>
        </p:nvSpPr>
        <p:spPr>
          <a:xfrm>
            <a:off x="179512" y="1124744"/>
            <a:ext cx="8784976" cy="4536504"/>
          </a:xfrm>
        </p:spPr>
        <p:txBody>
          <a:bodyPr>
            <a:normAutofit/>
          </a:bodyPr>
          <a:lstStyle/>
          <a:p>
            <a:pPr algn="just">
              <a:lnSpc>
                <a:spcPct val="120000"/>
              </a:lnSpc>
              <a:spcBef>
                <a:spcPts val="0"/>
              </a:spcBef>
            </a:pPr>
            <a:r>
              <a:rPr lang="en-US" altLang="en-US" dirty="0" smtClean="0">
                <a:latin typeface="Arial" pitchFamily="34" charset="0"/>
                <a:cs typeface="Arial" pitchFamily="34" charset="0"/>
              </a:rPr>
              <a:t>Most modern applications including modern kernels are </a:t>
            </a:r>
            <a:r>
              <a:rPr lang="en-US" altLang="en-US" i="1" dirty="0" smtClean="0">
                <a:latin typeface="Arial" pitchFamily="34" charset="0"/>
                <a:cs typeface="Arial" pitchFamily="34" charset="0"/>
              </a:rPr>
              <a:t>multithreaded.</a:t>
            </a:r>
          </a:p>
          <a:p>
            <a:pPr algn="just">
              <a:lnSpc>
                <a:spcPct val="120000"/>
              </a:lnSpc>
              <a:spcBef>
                <a:spcPts val="0"/>
              </a:spcBef>
            </a:pPr>
            <a:r>
              <a:rPr lang="en-IN" dirty="0" smtClean="0">
                <a:latin typeface="Arial" pitchFamily="34" charset="0"/>
                <a:cs typeface="Arial" pitchFamily="34" charset="0"/>
              </a:rPr>
              <a:t>A thread is a basic unit of CPU utilization; it comprises a thread ID, a program counter, a register set, and a stack. </a:t>
            </a:r>
          </a:p>
        </p:txBody>
      </p:sp>
    </p:spTree>
    <p:extLst>
      <p:ext uri="{BB962C8B-B14F-4D97-AF65-F5344CB8AC3E}">
        <p14:creationId xmlns:p14="http://schemas.microsoft.com/office/powerpoint/2010/main" xmlns="" val="21142171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78098"/>
          </a:xfrm>
        </p:spPr>
        <p:txBody>
          <a:bodyPr>
            <a:normAutofit/>
          </a:bodyPr>
          <a:lstStyle/>
          <a:p>
            <a:r>
              <a:rPr lang="en-US" altLang="en-US" sz="4000" dirty="0" smtClean="0">
                <a:solidFill>
                  <a:srgbClr val="C00000"/>
                </a:solidFill>
                <a:latin typeface="Arial" pitchFamily="34" charset="0"/>
                <a:cs typeface="Arial" pitchFamily="34" charset="0"/>
              </a:rPr>
              <a:t>Threads: Motivation</a:t>
            </a:r>
            <a:endParaRPr lang="en-IN" sz="4000" dirty="0"/>
          </a:p>
        </p:txBody>
      </p:sp>
      <p:sp>
        <p:nvSpPr>
          <p:cNvPr id="3" name="Content Placeholder 2"/>
          <p:cNvSpPr>
            <a:spLocks noGrp="1"/>
          </p:cNvSpPr>
          <p:nvPr>
            <p:ph idx="1"/>
          </p:nvPr>
        </p:nvSpPr>
        <p:spPr>
          <a:xfrm>
            <a:off x="251520" y="836712"/>
            <a:ext cx="8640960" cy="5904656"/>
          </a:xfrm>
        </p:spPr>
        <p:txBody>
          <a:bodyPr>
            <a:normAutofit lnSpcReduction="10000"/>
          </a:bodyPr>
          <a:lstStyle/>
          <a:p>
            <a:pPr algn="just">
              <a:lnSpc>
                <a:spcPct val="120000"/>
              </a:lnSpc>
              <a:spcBef>
                <a:spcPts val="0"/>
              </a:spcBef>
            </a:pPr>
            <a:r>
              <a:rPr lang="en-IN" altLang="en-US" dirty="0" smtClean="0">
                <a:latin typeface="Arial" pitchFamily="34" charset="0"/>
                <a:cs typeface="Arial" pitchFamily="34" charset="0"/>
              </a:rPr>
              <a:t>Multithreading refers to the ability of an operating system to support multiple, concurrent paths of execution within a single process.</a:t>
            </a:r>
          </a:p>
          <a:p>
            <a:pPr algn="just">
              <a:lnSpc>
                <a:spcPct val="120000"/>
              </a:lnSpc>
              <a:spcBef>
                <a:spcPts val="0"/>
              </a:spcBef>
            </a:pPr>
            <a:r>
              <a:rPr lang="en-US" altLang="en-US" dirty="0" smtClean="0">
                <a:latin typeface="Arial" pitchFamily="34" charset="0"/>
                <a:cs typeface="Arial" pitchFamily="34" charset="0"/>
              </a:rPr>
              <a:t>Threads run within application.</a:t>
            </a:r>
          </a:p>
          <a:p>
            <a:pPr algn="just">
              <a:lnSpc>
                <a:spcPct val="120000"/>
              </a:lnSpc>
              <a:spcBef>
                <a:spcPts val="0"/>
              </a:spcBef>
            </a:pPr>
            <a:r>
              <a:rPr lang="en-US" altLang="en-US" dirty="0" smtClean="0">
                <a:latin typeface="Arial" pitchFamily="34" charset="0"/>
                <a:cs typeface="Arial" pitchFamily="34" charset="0"/>
              </a:rPr>
              <a:t>Multiple tasks with the application can be implemented by separate threads</a:t>
            </a:r>
          </a:p>
          <a:p>
            <a:pPr lvl="1" algn="just">
              <a:lnSpc>
                <a:spcPct val="120000"/>
              </a:lnSpc>
              <a:spcBef>
                <a:spcPts val="0"/>
              </a:spcBef>
            </a:pPr>
            <a:r>
              <a:rPr lang="en-US" altLang="en-US" sz="2600" dirty="0" smtClean="0">
                <a:latin typeface="Arial" pitchFamily="34" charset="0"/>
                <a:cs typeface="Arial" pitchFamily="34" charset="0"/>
              </a:rPr>
              <a:t>Update display</a:t>
            </a:r>
          </a:p>
          <a:p>
            <a:pPr lvl="1" algn="just">
              <a:lnSpc>
                <a:spcPct val="120000"/>
              </a:lnSpc>
              <a:spcBef>
                <a:spcPts val="0"/>
              </a:spcBef>
            </a:pPr>
            <a:r>
              <a:rPr lang="en-US" altLang="en-US" sz="2600" dirty="0" smtClean="0">
                <a:latin typeface="Arial" pitchFamily="34" charset="0"/>
                <a:cs typeface="Arial" pitchFamily="34" charset="0"/>
              </a:rPr>
              <a:t>Fetch data</a:t>
            </a:r>
          </a:p>
          <a:p>
            <a:pPr lvl="1" algn="just">
              <a:lnSpc>
                <a:spcPct val="120000"/>
              </a:lnSpc>
              <a:spcBef>
                <a:spcPts val="0"/>
              </a:spcBef>
            </a:pPr>
            <a:r>
              <a:rPr lang="en-US" altLang="en-US" sz="2600" dirty="0" smtClean="0">
                <a:latin typeface="Arial" pitchFamily="34" charset="0"/>
                <a:cs typeface="Arial" pitchFamily="34" charset="0"/>
              </a:rPr>
              <a:t>Spell checking</a:t>
            </a:r>
          </a:p>
          <a:p>
            <a:pPr lvl="1" algn="just">
              <a:lnSpc>
                <a:spcPct val="120000"/>
              </a:lnSpc>
              <a:spcBef>
                <a:spcPts val="0"/>
              </a:spcBef>
            </a:pPr>
            <a:r>
              <a:rPr lang="en-US" altLang="en-US" sz="2600" dirty="0" smtClean="0">
                <a:latin typeface="Arial" pitchFamily="34" charset="0"/>
                <a:cs typeface="Arial" pitchFamily="34" charset="0"/>
              </a:rPr>
              <a:t>Answer a network request</a:t>
            </a:r>
            <a:endParaRPr lang="en-IN" dirty="0"/>
          </a:p>
        </p:txBody>
      </p:sp>
    </p:spTree>
    <p:extLst>
      <p:ext uri="{BB962C8B-B14F-4D97-AF65-F5344CB8AC3E}">
        <p14:creationId xmlns:p14="http://schemas.microsoft.com/office/powerpoint/2010/main" xmlns="" val="73539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68958"/>
          </a:xfrm>
        </p:spPr>
        <p:txBody>
          <a:bodyPr>
            <a:normAutofit/>
          </a:bodyPr>
          <a:lstStyle/>
          <a:p>
            <a:r>
              <a:rPr lang="en-IN" sz="4000" dirty="0" smtClean="0">
                <a:solidFill>
                  <a:srgbClr val="C00000"/>
                </a:solidFill>
                <a:latin typeface="Arial" pitchFamily="34" charset="0"/>
                <a:cs typeface="Arial" pitchFamily="34" charset="0"/>
              </a:rPr>
              <a:t>Thread</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79512" y="980728"/>
            <a:ext cx="8784976" cy="5688632"/>
          </a:xfrm>
        </p:spPr>
        <p:txBody>
          <a:bodyPr>
            <a:normAutofit/>
          </a:bodyPr>
          <a:lstStyle/>
          <a:p>
            <a:pPr algn="just"/>
            <a:r>
              <a:rPr lang="en-US" altLang="en-US" dirty="0" smtClean="0">
                <a:latin typeface="Arial" pitchFamily="34" charset="0"/>
                <a:cs typeface="Arial" pitchFamily="34" charset="0"/>
              </a:rPr>
              <a:t>Process creation is heavy-weight while thread creation is light-weight</a:t>
            </a:r>
          </a:p>
          <a:p>
            <a:pPr lvl="1" algn="just"/>
            <a:r>
              <a:rPr lang="en-US" altLang="en-US" dirty="0" smtClean="0">
                <a:latin typeface="Arial" pitchFamily="34" charset="0"/>
                <a:cs typeface="Arial" pitchFamily="34" charset="0"/>
              </a:rPr>
              <a:t>Can simplify code, increase efficiency.</a:t>
            </a:r>
          </a:p>
          <a:p>
            <a:pPr algn="just"/>
            <a:r>
              <a:rPr lang="en-IN" dirty="0" smtClean="0">
                <a:latin typeface="Arial" pitchFamily="34" charset="0"/>
                <a:cs typeface="Arial" pitchFamily="34" charset="0"/>
              </a:rPr>
              <a:t>It </a:t>
            </a:r>
            <a:r>
              <a:rPr lang="en-IN" dirty="0">
                <a:latin typeface="Arial" pitchFamily="34" charset="0"/>
                <a:cs typeface="Arial" pitchFamily="34" charset="0"/>
              </a:rPr>
              <a:t>shares with </a:t>
            </a:r>
            <a:r>
              <a:rPr lang="en-IN" u="sng" dirty="0">
                <a:latin typeface="Arial" pitchFamily="34" charset="0"/>
                <a:cs typeface="Arial" pitchFamily="34" charset="0"/>
              </a:rPr>
              <a:t>other threads </a:t>
            </a:r>
            <a:r>
              <a:rPr lang="en-IN" u="sng" dirty="0" smtClean="0">
                <a:latin typeface="Arial" pitchFamily="34" charset="0"/>
                <a:cs typeface="Arial" pitchFamily="34" charset="0"/>
              </a:rPr>
              <a:t>belonging to </a:t>
            </a:r>
            <a:r>
              <a:rPr lang="en-IN" u="sng" dirty="0">
                <a:latin typeface="Arial" pitchFamily="34" charset="0"/>
                <a:cs typeface="Arial" pitchFamily="34" charset="0"/>
              </a:rPr>
              <a:t>the same process</a:t>
            </a:r>
            <a:r>
              <a:rPr lang="en-IN" dirty="0">
                <a:latin typeface="Arial" pitchFamily="34" charset="0"/>
                <a:cs typeface="Arial" pitchFamily="34" charset="0"/>
              </a:rPr>
              <a:t> its </a:t>
            </a:r>
            <a:r>
              <a:rPr lang="en-IN" b="1" dirty="0">
                <a:solidFill>
                  <a:srgbClr val="FF0000"/>
                </a:solidFill>
                <a:latin typeface="Arial" pitchFamily="34" charset="0"/>
                <a:cs typeface="Arial" pitchFamily="34" charset="0"/>
              </a:rPr>
              <a:t>code section</a:t>
            </a:r>
            <a:r>
              <a:rPr lang="en-IN" dirty="0">
                <a:latin typeface="Arial" pitchFamily="34" charset="0"/>
                <a:cs typeface="Arial" pitchFamily="34" charset="0"/>
              </a:rPr>
              <a:t>, </a:t>
            </a:r>
            <a:r>
              <a:rPr lang="en-IN" b="1" dirty="0">
                <a:solidFill>
                  <a:srgbClr val="008000"/>
                </a:solidFill>
                <a:latin typeface="Arial" pitchFamily="34" charset="0"/>
                <a:cs typeface="Arial" pitchFamily="34" charset="0"/>
              </a:rPr>
              <a:t>data section</a:t>
            </a:r>
            <a:r>
              <a:rPr lang="en-IN" dirty="0">
                <a:latin typeface="Arial" pitchFamily="34" charset="0"/>
                <a:cs typeface="Arial" pitchFamily="34" charset="0"/>
              </a:rPr>
              <a:t>, and </a:t>
            </a:r>
            <a:r>
              <a:rPr lang="en-IN" b="1" dirty="0">
                <a:solidFill>
                  <a:srgbClr val="0000FF"/>
                </a:solidFill>
                <a:latin typeface="Arial" pitchFamily="34" charset="0"/>
                <a:cs typeface="Arial" pitchFamily="34" charset="0"/>
              </a:rPr>
              <a:t>other </a:t>
            </a:r>
            <a:r>
              <a:rPr lang="en-IN" b="1" dirty="0" smtClean="0">
                <a:solidFill>
                  <a:srgbClr val="0000FF"/>
                </a:solidFill>
                <a:latin typeface="Arial" pitchFamily="34" charset="0"/>
                <a:cs typeface="Arial" pitchFamily="34" charset="0"/>
              </a:rPr>
              <a:t>operating-system resources</a:t>
            </a:r>
            <a:r>
              <a:rPr lang="en-IN" b="1" dirty="0">
                <a:solidFill>
                  <a:srgbClr val="0000FF"/>
                </a:solidFill>
                <a:latin typeface="Arial" pitchFamily="34" charset="0"/>
                <a:cs typeface="Arial" pitchFamily="34" charset="0"/>
              </a:rPr>
              <a:t>, such as open files and signals</a:t>
            </a:r>
            <a:r>
              <a:rPr lang="en-IN" dirty="0" smtClean="0">
                <a:latin typeface="Arial" pitchFamily="34" charset="0"/>
                <a:cs typeface="Arial" pitchFamily="34" charset="0"/>
              </a:rPr>
              <a:t>.</a:t>
            </a:r>
          </a:p>
          <a:p>
            <a:pPr lvl="1" algn="just">
              <a:spcBef>
                <a:spcPts val="0"/>
              </a:spcBef>
            </a:pPr>
            <a:r>
              <a:rPr lang="en-IN" dirty="0" smtClean="0">
                <a:latin typeface="Arial" pitchFamily="34" charset="0"/>
                <a:cs typeface="Arial" pitchFamily="34" charset="0"/>
              </a:rPr>
              <a:t>A traditional </a:t>
            </a:r>
            <a:r>
              <a:rPr lang="en-IN" dirty="0">
                <a:latin typeface="Arial" pitchFamily="34" charset="0"/>
                <a:cs typeface="Arial" pitchFamily="34" charset="0"/>
              </a:rPr>
              <a:t>(or </a:t>
            </a:r>
            <a:r>
              <a:rPr lang="en-IN" b="1" i="1" dirty="0">
                <a:latin typeface="Arial" pitchFamily="34" charset="0"/>
                <a:cs typeface="Arial" pitchFamily="34" charset="0"/>
              </a:rPr>
              <a:t>heavyweight</a:t>
            </a:r>
            <a:r>
              <a:rPr lang="en-IN" dirty="0">
                <a:latin typeface="Arial" pitchFamily="34" charset="0"/>
                <a:cs typeface="Arial" pitchFamily="34" charset="0"/>
              </a:rPr>
              <a:t>)</a:t>
            </a:r>
            <a:r>
              <a:rPr lang="en-IN" b="1" i="1" dirty="0">
                <a:latin typeface="Arial" pitchFamily="34" charset="0"/>
                <a:cs typeface="Arial" pitchFamily="34" charset="0"/>
              </a:rPr>
              <a:t> </a:t>
            </a:r>
            <a:r>
              <a:rPr lang="en-IN" dirty="0" smtClean="0">
                <a:latin typeface="Arial" pitchFamily="34" charset="0"/>
                <a:cs typeface="Arial" pitchFamily="34" charset="0"/>
              </a:rPr>
              <a:t>process</a:t>
            </a:r>
            <a:r>
              <a:rPr lang="en-IN" b="1" i="1" dirty="0" smtClean="0">
                <a:latin typeface="Arial" pitchFamily="34" charset="0"/>
                <a:cs typeface="Arial" pitchFamily="34" charset="0"/>
              </a:rPr>
              <a:t> </a:t>
            </a:r>
            <a:r>
              <a:rPr lang="en-IN" dirty="0" smtClean="0">
                <a:latin typeface="Arial" pitchFamily="34" charset="0"/>
                <a:cs typeface="Arial" pitchFamily="34" charset="0"/>
              </a:rPr>
              <a:t>has </a:t>
            </a:r>
            <a:r>
              <a:rPr lang="en-IN" dirty="0">
                <a:latin typeface="Arial" pitchFamily="34" charset="0"/>
                <a:cs typeface="Arial" pitchFamily="34" charset="0"/>
              </a:rPr>
              <a:t>a single thread of control. </a:t>
            </a:r>
            <a:endParaRPr lang="en-IN" dirty="0" smtClean="0">
              <a:latin typeface="Arial" pitchFamily="34" charset="0"/>
              <a:cs typeface="Arial" pitchFamily="34" charset="0"/>
            </a:endParaRPr>
          </a:p>
          <a:p>
            <a:pPr algn="just">
              <a:spcBef>
                <a:spcPts val="0"/>
              </a:spcBef>
            </a:pPr>
            <a:r>
              <a:rPr lang="en-IN" dirty="0" smtClean="0">
                <a:latin typeface="Arial" pitchFamily="34" charset="0"/>
                <a:cs typeface="Arial" pitchFamily="34" charset="0"/>
              </a:rPr>
              <a:t>If </a:t>
            </a:r>
            <a:r>
              <a:rPr lang="en-IN" dirty="0">
                <a:latin typeface="Arial" pitchFamily="34" charset="0"/>
                <a:cs typeface="Arial" pitchFamily="34" charset="0"/>
              </a:rPr>
              <a:t>a process has multiple threads of control, </a:t>
            </a:r>
            <a:r>
              <a:rPr lang="en-IN" dirty="0" smtClean="0">
                <a:latin typeface="Arial" pitchFamily="34" charset="0"/>
                <a:cs typeface="Arial" pitchFamily="34" charset="0"/>
              </a:rPr>
              <a:t>it can </a:t>
            </a:r>
            <a:r>
              <a:rPr lang="en-IN" dirty="0">
                <a:latin typeface="Arial" pitchFamily="34" charset="0"/>
                <a:cs typeface="Arial" pitchFamily="34" charset="0"/>
              </a:rPr>
              <a:t>perform more than one task at a time.</a:t>
            </a:r>
          </a:p>
        </p:txBody>
      </p:sp>
    </p:spTree>
    <p:extLst>
      <p:ext uri="{BB962C8B-B14F-4D97-AF65-F5344CB8AC3E}">
        <p14:creationId xmlns:p14="http://schemas.microsoft.com/office/powerpoint/2010/main" xmlns="" val="381729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323528" y="1477963"/>
            <a:ext cx="8568952" cy="4414837"/>
          </a:xfrm>
          <a:prstGeom prst="rect">
            <a:avLst/>
          </a:prstGeom>
          <a:noFill/>
          <a:ln w="9525">
            <a:noFill/>
            <a:miter lim="800000"/>
            <a:headEnd/>
            <a:tailEnd/>
          </a:ln>
        </p:spPr>
        <p:txBody>
          <a:bodyPr lIns="92075" tIns="46038" rIns="92075" bIns="46038"/>
          <a:lstStyle/>
          <a:p>
            <a:pPr marL="609600" indent="-609600" algn="just" eaLnBrk="0" hangingPunct="0">
              <a:spcBef>
                <a:spcPct val="20000"/>
              </a:spcBef>
              <a:buClr>
                <a:schemeClr val="accent2"/>
              </a:buClr>
              <a:buFontTx/>
              <a:buChar char="•"/>
            </a:pPr>
            <a:r>
              <a:rPr lang="en-US" sz="2800" dirty="0">
                <a:latin typeface="Arial" charset="0"/>
              </a:rPr>
              <a:t>New process creation (run parent or child)</a:t>
            </a:r>
          </a:p>
          <a:p>
            <a:pPr marL="609600" indent="-609600" algn="just" eaLnBrk="0" hangingPunct="0">
              <a:spcBef>
                <a:spcPct val="20000"/>
              </a:spcBef>
              <a:buClr>
                <a:schemeClr val="accent2"/>
              </a:buClr>
              <a:buFontTx/>
              <a:buChar char="•"/>
            </a:pPr>
            <a:r>
              <a:rPr lang="en-US" sz="2800" dirty="0">
                <a:latin typeface="Arial" charset="0"/>
              </a:rPr>
              <a:t>Schedule when</a:t>
            </a:r>
          </a:p>
          <a:p>
            <a:pPr marL="1066800" lvl="1" indent="-609600" algn="just" eaLnBrk="0" hangingPunct="0">
              <a:spcBef>
                <a:spcPct val="20000"/>
              </a:spcBef>
              <a:buClr>
                <a:schemeClr val="accent2"/>
              </a:buClr>
              <a:buFontTx/>
              <a:buChar char="•"/>
            </a:pPr>
            <a:r>
              <a:rPr lang="en-US" sz="2800" dirty="0">
                <a:latin typeface="Arial" charset="0"/>
              </a:rPr>
              <a:t>A process exits</a:t>
            </a:r>
          </a:p>
          <a:p>
            <a:pPr marL="1066800" lvl="1" indent="-609600" algn="just" eaLnBrk="0" hangingPunct="0">
              <a:spcBef>
                <a:spcPct val="20000"/>
              </a:spcBef>
              <a:buClr>
                <a:schemeClr val="accent2"/>
              </a:buClr>
              <a:buFontTx/>
              <a:buChar char="•"/>
            </a:pPr>
            <a:r>
              <a:rPr lang="en-US" sz="2800" dirty="0">
                <a:latin typeface="Arial" charset="0"/>
              </a:rPr>
              <a:t>A process blocks (e.g. on a semaphore)</a:t>
            </a:r>
          </a:p>
          <a:p>
            <a:pPr marL="1066800" lvl="1" indent="-609600" algn="just" eaLnBrk="0" hangingPunct="0">
              <a:spcBef>
                <a:spcPct val="20000"/>
              </a:spcBef>
              <a:buClr>
                <a:schemeClr val="accent2"/>
              </a:buClr>
              <a:buFontTx/>
              <a:buChar char="•"/>
            </a:pPr>
            <a:r>
              <a:rPr lang="en-US" sz="2800" dirty="0">
                <a:latin typeface="Arial" charset="0"/>
              </a:rPr>
              <a:t>I/O interrupt happens</a:t>
            </a:r>
          </a:p>
        </p:txBody>
      </p:sp>
      <p:sp>
        <p:nvSpPr>
          <p:cNvPr id="187395" name="Rectangle 3"/>
          <p:cNvSpPr>
            <a:spLocks noChangeArrowheads="1"/>
          </p:cNvSpPr>
          <p:nvPr/>
        </p:nvSpPr>
        <p:spPr bwMode="auto">
          <a:xfrm>
            <a:off x="179512" y="116632"/>
            <a:ext cx="8820472" cy="954360"/>
          </a:xfrm>
          <a:prstGeom prst="rect">
            <a:avLst/>
          </a:prstGeom>
          <a:noFill/>
          <a:ln w="9525">
            <a:noFill/>
            <a:miter lim="800000"/>
            <a:headEnd/>
            <a:tailEnd/>
          </a:ln>
        </p:spPr>
        <p:txBody>
          <a:bodyPr lIns="92075" tIns="46038" rIns="92075" bIns="46038" anchor="ctr"/>
          <a:lstStyle/>
          <a:p>
            <a:pPr algn="ctr" eaLnBrk="0" hangingPunct="0"/>
            <a:r>
              <a:rPr lang="en-US" sz="4000" dirty="0">
                <a:solidFill>
                  <a:srgbClr val="C00000"/>
                </a:solidFill>
                <a:latin typeface="Arial" charset="0"/>
              </a:rPr>
              <a:t>When to make scheduling decisions</a:t>
            </a:r>
          </a:p>
        </p:txBody>
      </p:sp>
      <p:sp>
        <p:nvSpPr>
          <p:cNvPr id="187396"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5373688"/>
            <a:ext cx="9144000" cy="838200"/>
          </a:xfrm>
          <a:prstGeom prst="rect">
            <a:avLst/>
          </a:prstGeom>
          <a:noFill/>
          <a:ln w="9525">
            <a:noFill/>
            <a:miter lim="800000"/>
            <a:headEnd/>
            <a:tailEnd/>
          </a:ln>
        </p:spPr>
        <p:txBody>
          <a:bodyPr lIns="92075" tIns="46038" rIns="92075" bIns="46038"/>
          <a:lstStyle/>
          <a:p>
            <a:pPr marL="609600" indent="-609600">
              <a:spcBef>
                <a:spcPct val="20000"/>
              </a:spcBef>
            </a:pPr>
            <a:endParaRPr lang="en-US" sz="2400">
              <a:latin typeface="Arial" charset="0"/>
            </a:endParaRPr>
          </a:p>
        </p:txBody>
      </p:sp>
      <p:sp>
        <p:nvSpPr>
          <p:cNvPr id="48131" name="Rectangle 3"/>
          <p:cNvSpPr>
            <a:spLocks noChangeArrowheads="1"/>
          </p:cNvSpPr>
          <p:nvPr/>
        </p:nvSpPr>
        <p:spPr bwMode="auto">
          <a:xfrm>
            <a:off x="611560" y="116632"/>
            <a:ext cx="8028384" cy="1070992"/>
          </a:xfrm>
          <a:prstGeom prst="rect">
            <a:avLst/>
          </a:prstGeom>
          <a:noFill/>
          <a:ln w="9525">
            <a:noFill/>
            <a:miter lim="800000"/>
            <a:headEnd/>
            <a:tailEnd/>
          </a:ln>
        </p:spPr>
        <p:txBody>
          <a:bodyPr lIns="92075" tIns="46038" rIns="92075" bIns="46038" anchor="ctr"/>
          <a:lstStyle/>
          <a:p>
            <a:pPr algn="ctr"/>
            <a:r>
              <a:rPr lang="en-US" sz="4000" dirty="0">
                <a:solidFill>
                  <a:srgbClr val="C00000"/>
                </a:solidFill>
                <a:latin typeface="Arial" charset="0"/>
              </a:rPr>
              <a:t>Threads are </a:t>
            </a:r>
            <a:r>
              <a:rPr lang="en-US" sz="4000" dirty="0" smtClean="0">
                <a:solidFill>
                  <a:srgbClr val="C00000"/>
                </a:solidFill>
                <a:latin typeface="Arial" charset="0"/>
              </a:rPr>
              <a:t>lightweight</a:t>
            </a:r>
            <a:endParaRPr lang="en-US" sz="4000" dirty="0">
              <a:solidFill>
                <a:srgbClr val="C00000"/>
              </a:solidFill>
              <a:latin typeface="Arial" charset="0"/>
            </a:endParaRPr>
          </a:p>
        </p:txBody>
      </p:sp>
      <p:pic>
        <p:nvPicPr>
          <p:cNvPr id="48133" name="Picture 6" descr="D:\b\b4\IBM\02-12.jpg"/>
          <p:cNvPicPr>
            <a:picLocks noChangeAspect="1" noChangeArrowheads="1"/>
          </p:cNvPicPr>
          <p:nvPr/>
        </p:nvPicPr>
        <p:blipFill>
          <a:blip r:embed="rId3" cstate="print"/>
          <a:srcRect/>
          <a:stretch>
            <a:fillRect/>
          </a:stretch>
        </p:blipFill>
        <p:spPr bwMode="auto">
          <a:xfrm>
            <a:off x="323528" y="980728"/>
            <a:ext cx="8550275" cy="27686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2051720" y="3645020"/>
            <a:ext cx="5096256" cy="3035808"/>
          </a:xfrm>
          <a:prstGeom prst="rect">
            <a:avLst/>
          </a:prstGeom>
          <a:noFill/>
          <a:ln w="9525">
            <a:noFill/>
            <a:miter lim="800000"/>
            <a:headEnd/>
            <a:tailEnd/>
          </a:ln>
        </p:spPr>
      </p:pic>
    </p:spTree>
    <p:extLst>
      <p:ext uri="{BB962C8B-B14F-4D97-AF65-F5344CB8AC3E}">
        <p14:creationId xmlns:p14="http://schemas.microsoft.com/office/powerpoint/2010/main" xmlns="" val="3496464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11560" y="1649165"/>
            <a:ext cx="7992888" cy="4372123"/>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Another View</a:t>
            </a:r>
            <a:endParaRPr lang="en-IN" sz="4000"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xmlns="" val="3671272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008112"/>
          </a:xfrm>
        </p:spPr>
        <p:txBody>
          <a:bodyPr>
            <a:normAutofit/>
          </a:bodyPr>
          <a:lstStyle/>
          <a:p>
            <a:r>
              <a:rPr lang="en-IN" sz="4000" dirty="0" smtClean="0">
                <a:solidFill>
                  <a:srgbClr val="C00000"/>
                </a:solidFill>
                <a:latin typeface="Arial" pitchFamily="34" charset="0"/>
                <a:cs typeface="Arial" pitchFamily="34" charset="0"/>
              </a:rPr>
              <a:t>Key benefits of threads</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07504" y="836712"/>
            <a:ext cx="8928992" cy="5904656"/>
          </a:xfrm>
        </p:spPr>
        <p:txBody>
          <a:bodyPr>
            <a:noAutofit/>
          </a:bodyPr>
          <a:lstStyle/>
          <a:p>
            <a:pPr marL="457200" indent="-457200" algn="just">
              <a:spcBef>
                <a:spcPts val="0"/>
              </a:spcBef>
              <a:buFont typeface="+mj-lt"/>
              <a:buAutoNum type="arabicPeriod"/>
            </a:pPr>
            <a:r>
              <a:rPr lang="en-IN" sz="2400" dirty="0" smtClean="0">
                <a:latin typeface="Arial" pitchFamily="34" charset="0"/>
                <a:cs typeface="Arial" pitchFamily="34" charset="0"/>
              </a:rPr>
              <a:t>It takes far less time to create a new thread in an existing process, than to create a brand-new process. </a:t>
            </a:r>
          </a:p>
          <a:p>
            <a:pPr marL="447675" lvl="1" indent="9525" algn="just">
              <a:spcBef>
                <a:spcPts val="0"/>
              </a:spcBef>
              <a:buNone/>
            </a:pPr>
            <a:r>
              <a:rPr lang="en-IN" sz="2400" dirty="0" smtClean="0">
                <a:solidFill>
                  <a:srgbClr val="0000FF"/>
                </a:solidFill>
                <a:latin typeface="Arial" pitchFamily="34" charset="0"/>
                <a:cs typeface="Arial" pitchFamily="34" charset="0"/>
              </a:rPr>
              <a:t>Studies done by the Mach developers show that thread creation is ten times faster than process creation in UNIX</a:t>
            </a:r>
          </a:p>
          <a:p>
            <a:pPr marL="857250" lvl="1" indent="-457200" algn="just">
              <a:spcBef>
                <a:spcPts val="0"/>
              </a:spcBef>
              <a:buFont typeface="+mj-lt"/>
              <a:buAutoNum type="arabicPeriod"/>
            </a:pPr>
            <a:r>
              <a:rPr lang="en-IN" sz="2000" dirty="0" smtClean="0">
                <a:latin typeface="Arial" pitchFamily="34" charset="0"/>
                <a:cs typeface="Arial" pitchFamily="34" charset="0"/>
              </a:rPr>
              <a:t>It takes less time to terminate a thread than a process.</a:t>
            </a:r>
          </a:p>
          <a:p>
            <a:pPr marL="857250" lvl="1" indent="-457200" algn="just">
              <a:spcBef>
                <a:spcPts val="0"/>
              </a:spcBef>
              <a:buFont typeface="+mj-lt"/>
              <a:buAutoNum type="arabicPeriod"/>
            </a:pPr>
            <a:r>
              <a:rPr lang="en-IN" sz="2000" dirty="0" smtClean="0">
                <a:latin typeface="Arial" pitchFamily="34" charset="0"/>
                <a:cs typeface="Arial" pitchFamily="34" charset="0"/>
              </a:rPr>
              <a:t>It takes less time to switch between two threads within the same process than to switch between processes.</a:t>
            </a:r>
          </a:p>
          <a:p>
            <a:pPr marL="457200" indent="-457200" algn="just">
              <a:spcBef>
                <a:spcPts val="0"/>
              </a:spcBef>
              <a:buFont typeface="+mj-lt"/>
              <a:buAutoNum type="arabicPeriod"/>
            </a:pPr>
            <a:r>
              <a:rPr lang="en-IN" sz="2400" dirty="0" smtClean="0">
                <a:latin typeface="Arial" pitchFamily="34" charset="0"/>
                <a:cs typeface="Arial" pitchFamily="34" charset="0"/>
              </a:rPr>
              <a:t>Threads enhance efficiency in communication between different executing programs. </a:t>
            </a:r>
          </a:p>
          <a:p>
            <a:pPr marL="895350" indent="-457200" algn="just">
              <a:spcBef>
                <a:spcPts val="0"/>
              </a:spcBef>
            </a:pPr>
            <a:r>
              <a:rPr lang="en-IN" sz="2400" dirty="0" smtClean="0">
                <a:latin typeface="Arial" pitchFamily="34" charset="0"/>
                <a:cs typeface="Arial" pitchFamily="34" charset="0"/>
              </a:rPr>
              <a:t>	In most operating systems, communication between independent processes requires the intervention of the kernel to provide protection and the mechanisms needed for communication. </a:t>
            </a:r>
          </a:p>
          <a:p>
            <a:pPr marL="895350" indent="-457200" algn="just">
              <a:spcBef>
                <a:spcPts val="0"/>
              </a:spcBef>
            </a:pPr>
            <a:r>
              <a:rPr lang="en-IN" sz="2400" dirty="0" smtClean="0">
                <a:latin typeface="Arial" pitchFamily="34" charset="0"/>
                <a:cs typeface="Arial" pitchFamily="34" charset="0"/>
              </a:rPr>
              <a:t>	However, because threads within the same process share memory and files, they can communicate with each other without invoking the kernel.</a:t>
            </a:r>
            <a:endParaRPr lang="en-IN" sz="2400" dirty="0">
              <a:latin typeface="Arial" pitchFamily="34" charset="0"/>
              <a:cs typeface="Arial" pitchFamily="34" charset="0"/>
            </a:endParaRPr>
          </a:p>
        </p:txBody>
      </p:sp>
    </p:spTree>
    <p:extLst>
      <p:ext uri="{BB962C8B-B14F-4D97-AF65-F5344CB8AC3E}">
        <p14:creationId xmlns:p14="http://schemas.microsoft.com/office/powerpoint/2010/main" xmlns="" val="2451834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Threads and Processes</a:t>
            </a:r>
            <a:endParaRPr lang="en-IN" sz="4000" dirty="0">
              <a:solidFill>
                <a:srgbClr val="C00000"/>
              </a:solidFill>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395536" y="1567859"/>
            <a:ext cx="7135930" cy="4885477"/>
          </a:xfrm>
          <a:prstGeom prst="rect">
            <a:avLst/>
          </a:prstGeom>
          <a:noFill/>
          <a:ln w="9525">
            <a:noFill/>
            <a:miter lim="800000"/>
            <a:headEnd/>
            <a:tailEnd/>
          </a:ln>
        </p:spPr>
      </p:pic>
      <p:cxnSp>
        <p:nvCxnSpPr>
          <p:cNvPr id="6" name="Straight Arrow Connector 5"/>
          <p:cNvCxnSpPr/>
          <p:nvPr/>
        </p:nvCxnSpPr>
        <p:spPr>
          <a:xfrm>
            <a:off x="6444208" y="2492896"/>
            <a:ext cx="1368152" cy="0"/>
          </a:xfrm>
          <a:prstGeom prst="straightConnector1">
            <a:avLst/>
          </a:prstGeom>
          <a:ln w="34925">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52321" y="2060849"/>
            <a:ext cx="1584176" cy="830997"/>
          </a:xfrm>
          <a:prstGeom prst="rect">
            <a:avLst/>
          </a:prstGeom>
          <a:noFill/>
        </p:spPr>
        <p:txBody>
          <a:bodyPr wrap="square" rtlCol="0">
            <a:spAutoFit/>
          </a:bodyPr>
          <a:lstStyle/>
          <a:p>
            <a:r>
              <a:rPr lang="en-IN" sz="2400" b="1" dirty="0" smtClean="0">
                <a:solidFill>
                  <a:srgbClr val="0000FF"/>
                </a:solidFill>
                <a:latin typeface="Arial" pitchFamily="34" charset="0"/>
                <a:cs typeface="Arial" pitchFamily="34" charset="0"/>
              </a:rPr>
              <a:t>JRE is an example</a:t>
            </a:r>
            <a:endParaRPr lang="en-IN" sz="2400" b="1"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xmlns="" val="2389932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251520" y="1124744"/>
            <a:ext cx="8712968" cy="5400600"/>
          </a:xfrm>
          <a:prstGeom prst="rect">
            <a:avLst/>
          </a:prstGeom>
          <a:noFill/>
          <a:ln w="9525">
            <a:noFill/>
            <a:miter lim="800000"/>
            <a:headEnd/>
            <a:tailEnd/>
          </a:ln>
        </p:spPr>
        <p:txBody>
          <a:bodyPr lIns="92075" tIns="46038" rIns="92075" bIns="46038"/>
          <a:lstStyle/>
          <a:p>
            <a:pPr marL="447675" indent="-447675" algn="just">
              <a:spcBef>
                <a:spcPct val="20000"/>
              </a:spcBef>
              <a:buClr>
                <a:schemeClr val="accent2"/>
              </a:buClr>
              <a:buFont typeface="Arial" pitchFamily="34" charset="0"/>
              <a:buChar char="•"/>
            </a:pPr>
            <a:r>
              <a:rPr lang="en-US" sz="3200" dirty="0" smtClean="0">
                <a:latin typeface="Arial" charset="0"/>
              </a:rPr>
              <a:t>Have </a:t>
            </a:r>
            <a:r>
              <a:rPr lang="en-US" sz="3200" dirty="0">
                <a:latin typeface="Arial" charset="0"/>
              </a:rPr>
              <a:t>same </a:t>
            </a:r>
            <a:r>
              <a:rPr lang="en-US" sz="3200" dirty="0" smtClean="0">
                <a:latin typeface="Arial" charset="0"/>
              </a:rPr>
              <a:t>states (after spawning)</a:t>
            </a:r>
            <a:endParaRPr lang="en-US" sz="3200" dirty="0">
              <a:latin typeface="Arial" charset="0"/>
            </a:endParaRPr>
          </a:p>
          <a:p>
            <a:pPr marL="895350" lvl="1" indent="-447675" algn="just">
              <a:spcBef>
                <a:spcPct val="20000"/>
              </a:spcBef>
              <a:buClr>
                <a:schemeClr val="accent2"/>
              </a:buClr>
              <a:buFont typeface="Arial" charset="0"/>
              <a:buChar char="•"/>
            </a:pPr>
            <a:r>
              <a:rPr lang="en-US" sz="2800" dirty="0">
                <a:latin typeface="Arial" charset="0"/>
              </a:rPr>
              <a:t>Running</a:t>
            </a:r>
          </a:p>
          <a:p>
            <a:pPr marL="895350" lvl="1" indent="-447675" algn="just">
              <a:spcBef>
                <a:spcPct val="20000"/>
              </a:spcBef>
              <a:buClr>
                <a:schemeClr val="accent2"/>
              </a:buClr>
              <a:buFont typeface="Arial" charset="0"/>
              <a:buChar char="•"/>
            </a:pPr>
            <a:r>
              <a:rPr lang="en-US" sz="2800" dirty="0">
                <a:latin typeface="Arial" charset="0"/>
              </a:rPr>
              <a:t>Ready</a:t>
            </a:r>
          </a:p>
          <a:p>
            <a:pPr marL="895350" lvl="1" indent="-447675" algn="just">
              <a:spcBef>
                <a:spcPct val="20000"/>
              </a:spcBef>
              <a:buClr>
                <a:schemeClr val="accent2"/>
              </a:buClr>
              <a:buFont typeface="Arial" charset="0"/>
              <a:buChar char="•"/>
            </a:pPr>
            <a:r>
              <a:rPr lang="en-US" sz="2800" dirty="0">
                <a:latin typeface="Arial" charset="0"/>
              </a:rPr>
              <a:t>Blocked</a:t>
            </a:r>
          </a:p>
          <a:p>
            <a:pPr marL="447675" indent="-361950" algn="just">
              <a:spcBef>
                <a:spcPct val="20000"/>
              </a:spcBef>
              <a:buClr>
                <a:schemeClr val="accent2"/>
              </a:buClr>
              <a:buFontTx/>
              <a:buChar char="•"/>
            </a:pPr>
            <a:r>
              <a:rPr lang="en-US" sz="3200" dirty="0">
                <a:latin typeface="Arial" charset="0"/>
              </a:rPr>
              <a:t>Have their own stacks –same as processes</a:t>
            </a:r>
          </a:p>
          <a:p>
            <a:pPr marL="447675" indent="-361950" algn="just">
              <a:spcBef>
                <a:spcPct val="20000"/>
              </a:spcBef>
              <a:buClr>
                <a:schemeClr val="accent2"/>
              </a:buClr>
              <a:buFontTx/>
              <a:buChar char="•"/>
            </a:pPr>
            <a:r>
              <a:rPr lang="en-US" sz="3200" dirty="0">
                <a:latin typeface="Arial" charset="0"/>
              </a:rPr>
              <a:t>Stacks contain frames for (un-returned) procedure calls</a:t>
            </a:r>
          </a:p>
          <a:p>
            <a:pPr marL="895350" lvl="1" indent="-438150" algn="just">
              <a:spcBef>
                <a:spcPct val="20000"/>
              </a:spcBef>
              <a:buClr>
                <a:schemeClr val="accent2"/>
              </a:buClr>
              <a:buFontTx/>
              <a:buChar char="•"/>
            </a:pPr>
            <a:r>
              <a:rPr lang="en-US" sz="2800" dirty="0">
                <a:latin typeface="Arial" charset="0"/>
              </a:rPr>
              <a:t>Local variables</a:t>
            </a:r>
          </a:p>
          <a:p>
            <a:pPr marL="895350" lvl="1" indent="-438150" algn="just">
              <a:spcBef>
                <a:spcPct val="20000"/>
              </a:spcBef>
              <a:buClr>
                <a:schemeClr val="accent2"/>
              </a:buClr>
              <a:buFontTx/>
              <a:buChar char="•"/>
            </a:pPr>
            <a:r>
              <a:rPr lang="en-US" sz="2800" dirty="0">
                <a:latin typeface="Arial" charset="0"/>
              </a:rPr>
              <a:t>Return address to use when procedure comes back</a:t>
            </a:r>
            <a:endParaRPr lang="en-US" sz="3200" dirty="0">
              <a:latin typeface="Arial" charset="0"/>
            </a:endParaRPr>
          </a:p>
        </p:txBody>
      </p:sp>
      <p:sp>
        <p:nvSpPr>
          <p:cNvPr id="50179" name="Rectangle 3"/>
          <p:cNvSpPr>
            <a:spLocks noChangeArrowheads="1"/>
          </p:cNvSpPr>
          <p:nvPr/>
        </p:nvSpPr>
        <p:spPr bwMode="auto">
          <a:xfrm>
            <a:off x="755576" y="116632"/>
            <a:ext cx="7812360" cy="1080120"/>
          </a:xfrm>
          <a:prstGeom prst="rect">
            <a:avLst/>
          </a:prstGeom>
          <a:noFill/>
          <a:ln w="9525">
            <a:noFill/>
            <a:miter lim="800000"/>
            <a:headEnd/>
            <a:tailEnd/>
          </a:ln>
        </p:spPr>
        <p:txBody>
          <a:bodyPr lIns="92075" tIns="46038" rIns="92075" bIns="46038" anchor="ctr"/>
          <a:lstStyle/>
          <a:p>
            <a:pPr algn="ctr"/>
            <a:r>
              <a:rPr lang="en-US" sz="4000" dirty="0">
                <a:solidFill>
                  <a:srgbClr val="C00000"/>
                </a:solidFill>
                <a:latin typeface="Arial" charset="0"/>
              </a:rPr>
              <a:t>Threads are like processes</a:t>
            </a:r>
          </a:p>
        </p:txBody>
      </p:sp>
      <p:sp>
        <p:nvSpPr>
          <p:cNvPr id="50180"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xmlns="" val="31436057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92088"/>
          </a:xfrm>
        </p:spPr>
        <p:txBody>
          <a:bodyPr>
            <a:normAutofit/>
          </a:bodyPr>
          <a:lstStyle/>
          <a:p>
            <a:r>
              <a:rPr lang="en-IN" sz="3600" dirty="0" smtClean="0">
                <a:solidFill>
                  <a:srgbClr val="C00000"/>
                </a:solidFill>
                <a:latin typeface="Arial" pitchFamily="34" charset="0"/>
                <a:cs typeface="Arial" pitchFamily="34" charset="0"/>
              </a:rPr>
              <a:t>General Concept of Multithreading</a:t>
            </a:r>
            <a:endParaRPr lang="en-IN" sz="36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79512" y="836712"/>
            <a:ext cx="8784976" cy="5904656"/>
          </a:xfrm>
        </p:spPr>
        <p:txBody>
          <a:bodyPr>
            <a:normAutofit fontScale="77500" lnSpcReduction="20000"/>
          </a:bodyPr>
          <a:lstStyle/>
          <a:p>
            <a:pPr algn="just">
              <a:lnSpc>
                <a:spcPct val="120000"/>
              </a:lnSpc>
              <a:spcBef>
                <a:spcPts val="0"/>
              </a:spcBef>
            </a:pPr>
            <a:r>
              <a:rPr lang="en-IN" sz="3400" dirty="0" smtClean="0">
                <a:latin typeface="Arial" pitchFamily="34" charset="0"/>
                <a:cs typeface="Arial" pitchFamily="34" charset="0"/>
              </a:rPr>
              <a:t>In a multithreaded environment, a process is the unit of resource allocation and a unit of protection. </a:t>
            </a:r>
            <a:r>
              <a:rPr lang="en-IN" sz="3400" u="sng" dirty="0" smtClean="0">
                <a:latin typeface="Arial" pitchFamily="34" charset="0"/>
                <a:cs typeface="Arial" pitchFamily="34" charset="0"/>
              </a:rPr>
              <a:t>Process has</a:t>
            </a:r>
          </a:p>
          <a:p>
            <a:pPr algn="just"/>
            <a:r>
              <a:rPr lang="en-IN" sz="3400" dirty="0" smtClean="0">
                <a:solidFill>
                  <a:srgbClr val="0000FF"/>
                </a:solidFill>
                <a:latin typeface="Arial" pitchFamily="34" charset="0"/>
                <a:cs typeface="Arial" pitchFamily="34" charset="0"/>
              </a:rPr>
              <a:t>A virtual address space that holds the process image</a:t>
            </a:r>
          </a:p>
          <a:p>
            <a:pPr lvl="1" algn="just"/>
            <a:r>
              <a:rPr lang="en-IN" sz="3000" dirty="0" smtClean="0">
                <a:solidFill>
                  <a:srgbClr val="0000FF"/>
                </a:solidFill>
                <a:latin typeface="Arial" pitchFamily="34" charset="0"/>
                <a:cs typeface="Arial" pitchFamily="34" charset="0"/>
              </a:rPr>
              <a:t>Protected access to processors, </a:t>
            </a:r>
          </a:p>
          <a:p>
            <a:pPr lvl="1" algn="just"/>
            <a:r>
              <a:rPr lang="en-IN" sz="3000" dirty="0" smtClean="0">
                <a:solidFill>
                  <a:srgbClr val="0000FF"/>
                </a:solidFill>
                <a:latin typeface="Arial" pitchFamily="34" charset="0"/>
                <a:cs typeface="Arial" pitchFamily="34" charset="0"/>
              </a:rPr>
              <a:t>other processes (for IPC), files, and </a:t>
            </a:r>
          </a:p>
          <a:p>
            <a:pPr lvl="1" algn="just"/>
            <a:r>
              <a:rPr lang="en-IN" sz="3000" dirty="0" smtClean="0">
                <a:solidFill>
                  <a:srgbClr val="0000FF"/>
                </a:solidFill>
                <a:latin typeface="Arial" pitchFamily="34" charset="0"/>
                <a:cs typeface="Arial" pitchFamily="34" charset="0"/>
              </a:rPr>
              <a:t>I/O resources (devices and channels)</a:t>
            </a:r>
          </a:p>
          <a:p>
            <a:pPr algn="just"/>
            <a:r>
              <a:rPr lang="en-IN" sz="3400" dirty="0" smtClean="0">
                <a:latin typeface="Arial" pitchFamily="34" charset="0"/>
                <a:cs typeface="Arial" pitchFamily="34" charset="0"/>
              </a:rPr>
              <a:t>Within a process, there may be </a:t>
            </a:r>
            <a:r>
              <a:rPr lang="en-IN" sz="3400" u="sng" dirty="0" smtClean="0">
                <a:latin typeface="Arial" pitchFamily="34" charset="0"/>
                <a:cs typeface="Arial" pitchFamily="34" charset="0"/>
              </a:rPr>
              <a:t>one or more threads</a:t>
            </a:r>
            <a:r>
              <a:rPr lang="en-IN" sz="3400" dirty="0" smtClean="0">
                <a:latin typeface="Arial" pitchFamily="34" charset="0"/>
                <a:cs typeface="Arial" pitchFamily="34" charset="0"/>
              </a:rPr>
              <a:t>, each with the following:</a:t>
            </a:r>
          </a:p>
          <a:p>
            <a:pPr marL="895350" indent="-533400" algn="just">
              <a:buFont typeface="+mj-lt"/>
              <a:buAutoNum type="arabicPeriod"/>
            </a:pPr>
            <a:r>
              <a:rPr lang="en-IN" sz="3100" dirty="0" smtClean="0">
                <a:latin typeface="Arial" pitchFamily="34" charset="0"/>
                <a:cs typeface="Arial" pitchFamily="34" charset="0"/>
              </a:rPr>
              <a:t>A thread execution state (Running, Ready, etc.)</a:t>
            </a:r>
          </a:p>
          <a:p>
            <a:pPr marL="895350" indent="-533400" algn="just">
              <a:buFont typeface="+mj-lt"/>
              <a:buAutoNum type="arabicPeriod"/>
            </a:pPr>
            <a:r>
              <a:rPr lang="en-IN" sz="3100" dirty="0" smtClean="0">
                <a:latin typeface="Arial" pitchFamily="34" charset="0"/>
                <a:cs typeface="Arial" pitchFamily="34" charset="0"/>
              </a:rPr>
              <a:t>A saved thread context when not running; one way to view a thread is as an independent program counter operating within a process</a:t>
            </a:r>
          </a:p>
          <a:p>
            <a:pPr marL="895350" indent="-533400" algn="just">
              <a:buFont typeface="+mj-lt"/>
              <a:buAutoNum type="arabicPeriod"/>
            </a:pPr>
            <a:r>
              <a:rPr lang="en-IN" sz="3100" dirty="0" smtClean="0">
                <a:latin typeface="Arial" pitchFamily="34" charset="0"/>
                <a:cs typeface="Arial" pitchFamily="34" charset="0"/>
              </a:rPr>
              <a:t>An execution stack</a:t>
            </a:r>
          </a:p>
          <a:p>
            <a:pPr marL="895350" indent="-533400" algn="just">
              <a:buFont typeface="+mj-lt"/>
              <a:buAutoNum type="arabicPeriod"/>
            </a:pPr>
            <a:r>
              <a:rPr lang="en-IN" sz="3100" dirty="0" smtClean="0">
                <a:latin typeface="Arial" pitchFamily="34" charset="0"/>
                <a:cs typeface="Arial" pitchFamily="34" charset="0"/>
              </a:rPr>
              <a:t>Some per-thread static storage for local variables</a:t>
            </a:r>
          </a:p>
          <a:p>
            <a:pPr marL="895350" indent="-533400" algn="just">
              <a:buFont typeface="+mj-lt"/>
              <a:buAutoNum type="arabicPeriod"/>
            </a:pPr>
            <a:r>
              <a:rPr lang="en-IN" sz="3100" dirty="0" smtClean="0">
                <a:latin typeface="Arial" pitchFamily="34" charset="0"/>
                <a:cs typeface="Arial" pitchFamily="34" charset="0"/>
              </a:rPr>
              <a:t>Access to the memory and resources of its process, shared with all other threads in that proce</a:t>
            </a:r>
            <a:r>
              <a:rPr lang="en-IN" dirty="0" smtClean="0">
                <a:latin typeface="Arial" pitchFamily="34" charset="0"/>
                <a:cs typeface="Arial" pitchFamily="34" charset="0"/>
              </a:rPr>
              <a:t>ss</a:t>
            </a:r>
            <a:endParaRPr lang="en-IN" dirty="0">
              <a:latin typeface="Arial" pitchFamily="34" charset="0"/>
              <a:cs typeface="Arial" pitchFamily="34" charset="0"/>
            </a:endParaRPr>
          </a:p>
        </p:txBody>
      </p:sp>
    </p:spTree>
    <p:extLst>
      <p:ext uri="{BB962C8B-B14F-4D97-AF65-F5344CB8AC3E}">
        <p14:creationId xmlns:p14="http://schemas.microsoft.com/office/powerpoint/2010/main" xmlns="" val="305508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51520" y="980728"/>
            <a:ext cx="8640960" cy="5688632"/>
          </a:xfrm>
          <a:prstGeom prst="rect">
            <a:avLst/>
          </a:prstGeom>
          <a:noFill/>
          <a:ln w="9525">
            <a:noFill/>
            <a:miter lim="800000"/>
            <a:headEnd/>
            <a:tailEnd/>
          </a:ln>
        </p:spPr>
        <p:txBody>
          <a:bodyPr lIns="92075" tIns="46038" rIns="92075" bIns="46038"/>
          <a:lstStyle/>
          <a:p>
            <a:pPr marL="447675" indent="-447675" algn="just">
              <a:spcBef>
                <a:spcPct val="20000"/>
              </a:spcBef>
              <a:buFont typeface="Arial" pitchFamily="34" charset="0"/>
              <a:buChar char="•"/>
            </a:pPr>
            <a:r>
              <a:rPr lang="en-US" sz="2800" dirty="0" smtClean="0">
                <a:latin typeface="Arial" charset="0"/>
              </a:rPr>
              <a:t>Start </a:t>
            </a:r>
            <a:r>
              <a:rPr lang="en-US" sz="2800" dirty="0">
                <a:latin typeface="Arial" charset="0"/>
              </a:rPr>
              <a:t>with one thread in a process</a:t>
            </a:r>
          </a:p>
          <a:p>
            <a:pPr marL="447675" indent="-447675" algn="just">
              <a:spcBef>
                <a:spcPct val="20000"/>
              </a:spcBef>
              <a:buFont typeface="Arial" charset="0"/>
              <a:buChar char="•"/>
            </a:pPr>
            <a:r>
              <a:rPr lang="en-US" sz="2800" dirty="0">
                <a:latin typeface="Arial" charset="0"/>
              </a:rPr>
              <a:t>Thread contains (id, registers, attributes)</a:t>
            </a:r>
          </a:p>
          <a:p>
            <a:pPr marL="447675" indent="-447675" algn="just">
              <a:spcBef>
                <a:spcPct val="20000"/>
              </a:spcBef>
              <a:buFont typeface="Arial" charset="0"/>
              <a:buChar char="•"/>
            </a:pPr>
            <a:r>
              <a:rPr lang="en-US" sz="2800" dirty="0">
                <a:latin typeface="Arial" charset="0"/>
              </a:rPr>
              <a:t>Use library call to create new threads and to use threads</a:t>
            </a:r>
          </a:p>
          <a:p>
            <a:pPr marL="714375" lvl="1" indent="-266700" algn="just">
              <a:spcBef>
                <a:spcPct val="20000"/>
              </a:spcBef>
              <a:buFont typeface="Arial" charset="0"/>
              <a:buChar char="•"/>
            </a:pPr>
            <a:r>
              <a:rPr lang="en-US" sz="2800" dirty="0" err="1">
                <a:latin typeface="Arial" charset="0"/>
              </a:rPr>
              <a:t>Thread_create</a:t>
            </a:r>
            <a:r>
              <a:rPr lang="en-US" sz="2800" dirty="0">
                <a:latin typeface="Arial" charset="0"/>
              </a:rPr>
              <a:t> includes parameter indicating what procedure to run</a:t>
            </a:r>
          </a:p>
          <a:p>
            <a:pPr marL="714375" lvl="1" indent="-266700" algn="just">
              <a:spcBef>
                <a:spcPct val="20000"/>
              </a:spcBef>
              <a:buFont typeface="Arial" charset="0"/>
              <a:buChar char="•"/>
            </a:pPr>
            <a:r>
              <a:rPr lang="en-US" sz="2800" dirty="0" err="1">
                <a:latin typeface="Arial" charset="0"/>
              </a:rPr>
              <a:t>Thread_exit</a:t>
            </a:r>
            <a:r>
              <a:rPr lang="en-US" sz="2800" dirty="0">
                <a:latin typeface="Arial" charset="0"/>
              </a:rPr>
              <a:t> causes thread to exit and disappear (can’t schedule it)</a:t>
            </a:r>
          </a:p>
          <a:p>
            <a:pPr marL="714375" lvl="1" indent="-266700" algn="just">
              <a:spcBef>
                <a:spcPct val="20000"/>
              </a:spcBef>
              <a:buFont typeface="Arial" charset="0"/>
              <a:buChar char="•"/>
            </a:pPr>
            <a:r>
              <a:rPr lang="en-US" sz="2800" dirty="0" err="1">
                <a:latin typeface="Arial" charset="0"/>
              </a:rPr>
              <a:t>Thread_join</a:t>
            </a:r>
            <a:r>
              <a:rPr lang="en-US" sz="2800" dirty="0">
                <a:latin typeface="Arial" charset="0"/>
              </a:rPr>
              <a:t> Thread blocks until another thread finishes its work</a:t>
            </a:r>
          </a:p>
          <a:p>
            <a:pPr marL="714375" lvl="1" indent="-266700" algn="just">
              <a:spcBef>
                <a:spcPct val="20000"/>
              </a:spcBef>
              <a:buFont typeface="Arial" charset="0"/>
              <a:buChar char="•"/>
            </a:pPr>
            <a:r>
              <a:rPr lang="en-US" sz="2800" dirty="0" err="1">
                <a:latin typeface="Arial" charset="0"/>
              </a:rPr>
              <a:t>Thread_yield</a:t>
            </a:r>
            <a:endParaRPr lang="en-US" sz="2800" dirty="0">
              <a:latin typeface="Arial" charset="0"/>
            </a:endParaRPr>
          </a:p>
        </p:txBody>
      </p:sp>
      <p:sp>
        <p:nvSpPr>
          <p:cNvPr id="52227" name="Rectangle 3"/>
          <p:cNvSpPr>
            <a:spLocks noChangeArrowheads="1"/>
          </p:cNvSpPr>
          <p:nvPr/>
        </p:nvSpPr>
        <p:spPr bwMode="auto">
          <a:xfrm>
            <a:off x="323528" y="116632"/>
            <a:ext cx="8460432" cy="936104"/>
          </a:xfrm>
          <a:prstGeom prst="rect">
            <a:avLst/>
          </a:prstGeom>
          <a:noFill/>
          <a:ln w="9525">
            <a:noFill/>
            <a:miter lim="800000"/>
            <a:headEnd/>
            <a:tailEnd/>
          </a:ln>
        </p:spPr>
        <p:txBody>
          <a:bodyPr lIns="92075" tIns="46038" rIns="92075" bIns="46038" anchor="ctr"/>
          <a:lstStyle/>
          <a:p>
            <a:pPr algn="ctr"/>
            <a:r>
              <a:rPr lang="en-US" sz="4000" dirty="0">
                <a:solidFill>
                  <a:srgbClr val="C00000"/>
                </a:solidFill>
                <a:latin typeface="Arial" charset="0"/>
              </a:rPr>
              <a:t>How do threads work?</a:t>
            </a:r>
          </a:p>
        </p:txBody>
      </p:sp>
    </p:spTree>
    <p:extLst>
      <p:ext uri="{BB962C8B-B14F-4D97-AF65-F5344CB8AC3E}">
        <p14:creationId xmlns:p14="http://schemas.microsoft.com/office/powerpoint/2010/main" xmlns="" val="3898869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67544" y="188640"/>
            <a:ext cx="8229600" cy="792088"/>
          </a:xfrm>
        </p:spPr>
        <p:txBody>
          <a:bodyPr>
            <a:normAutofit/>
          </a:bodyPr>
          <a:lstStyle/>
          <a:p>
            <a:pPr eaLnBrk="1" hangingPunct="1"/>
            <a:r>
              <a:rPr lang="en-US" altLang="en-US" sz="4000" dirty="0" smtClean="0">
                <a:solidFill>
                  <a:srgbClr val="C00000"/>
                </a:solidFill>
                <a:latin typeface="Arial" pitchFamily="34" charset="0"/>
                <a:cs typeface="Arial" pitchFamily="34" charset="0"/>
              </a:rPr>
              <a:t>Multithreaded Server Architecture</a:t>
            </a:r>
          </a:p>
        </p:txBody>
      </p:sp>
      <p:pic>
        <p:nvPicPr>
          <p:cNvPr id="7171" name="Picture 1" descr="4_02.pdf"/>
          <p:cNvPicPr>
            <a:picLocks noChangeAspect="1"/>
          </p:cNvPicPr>
          <p:nvPr/>
        </p:nvPicPr>
        <p:blipFill>
          <a:blip r:embed="rId3" cstate="print"/>
          <a:srcRect/>
          <a:stretch>
            <a:fillRect/>
          </a:stretch>
        </p:blipFill>
        <p:spPr bwMode="auto">
          <a:xfrm>
            <a:off x="827584" y="1772816"/>
            <a:ext cx="7495741" cy="3024336"/>
          </a:xfrm>
          <a:prstGeom prst="rect">
            <a:avLst/>
          </a:prstGeom>
          <a:noFill/>
          <a:ln w="9525">
            <a:noFill/>
            <a:miter lim="800000"/>
            <a:headEnd/>
            <a:tailEnd/>
          </a:ln>
        </p:spPr>
      </p:pic>
    </p:spTree>
    <p:extLst>
      <p:ext uri="{BB962C8B-B14F-4D97-AF65-F5344CB8AC3E}">
        <p14:creationId xmlns:p14="http://schemas.microsoft.com/office/powerpoint/2010/main" xmlns="" val="13008923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012825" y="176212"/>
            <a:ext cx="7673975" cy="660499"/>
          </a:xfrm>
        </p:spPr>
        <p:txBody>
          <a:bodyPr>
            <a:normAutofit fontScale="90000"/>
          </a:bodyPr>
          <a:lstStyle/>
          <a:p>
            <a:pPr eaLnBrk="1" hangingPunct="1"/>
            <a:r>
              <a:rPr lang="en-US" altLang="en-US" dirty="0" err="1" smtClean="0">
                <a:solidFill>
                  <a:srgbClr val="C00000"/>
                </a:solidFill>
                <a:latin typeface="Arial" pitchFamily="34" charset="0"/>
                <a:cs typeface="Arial" pitchFamily="34" charset="0"/>
              </a:rPr>
              <a:t>Multicore</a:t>
            </a:r>
            <a:r>
              <a:rPr lang="en-US" altLang="en-US" dirty="0" smtClean="0">
                <a:solidFill>
                  <a:srgbClr val="C00000"/>
                </a:solidFill>
                <a:latin typeface="Arial" pitchFamily="34" charset="0"/>
                <a:cs typeface="Arial" pitchFamily="34" charset="0"/>
              </a:rPr>
              <a:t> Programming</a:t>
            </a:r>
          </a:p>
        </p:txBody>
      </p:sp>
      <p:sp>
        <p:nvSpPr>
          <p:cNvPr id="9219" name="Content Placeholder 2"/>
          <p:cNvSpPr>
            <a:spLocks noGrp="1"/>
          </p:cNvSpPr>
          <p:nvPr>
            <p:ph idx="1"/>
          </p:nvPr>
        </p:nvSpPr>
        <p:spPr>
          <a:xfrm>
            <a:off x="251520" y="908720"/>
            <a:ext cx="8712968" cy="5760640"/>
          </a:xfrm>
        </p:spPr>
        <p:txBody>
          <a:bodyPr>
            <a:normAutofit fontScale="92500" lnSpcReduction="10000"/>
          </a:bodyPr>
          <a:lstStyle/>
          <a:p>
            <a:pPr algn="just"/>
            <a:r>
              <a:rPr lang="en-US" altLang="en-US" b="1" dirty="0" smtClean="0">
                <a:solidFill>
                  <a:srgbClr val="0000FF"/>
                </a:solidFill>
                <a:latin typeface="Arial" pitchFamily="34" charset="0"/>
                <a:cs typeface="Arial" pitchFamily="34" charset="0"/>
              </a:rPr>
              <a:t>Multicore</a:t>
            </a:r>
            <a:r>
              <a:rPr lang="en-US" altLang="en-US" dirty="0" smtClean="0">
                <a:latin typeface="Arial" pitchFamily="34" charset="0"/>
                <a:cs typeface="Arial" pitchFamily="34" charset="0"/>
              </a:rPr>
              <a:t> or </a:t>
            </a:r>
            <a:r>
              <a:rPr lang="en-US" altLang="en-US" b="1" dirty="0" smtClean="0">
                <a:solidFill>
                  <a:srgbClr val="0000FF"/>
                </a:solidFill>
                <a:latin typeface="Arial" pitchFamily="34" charset="0"/>
                <a:cs typeface="Arial" pitchFamily="34" charset="0"/>
              </a:rPr>
              <a:t>multiprocessor</a:t>
            </a:r>
            <a:r>
              <a:rPr lang="en-US" altLang="en-US" dirty="0" smtClean="0">
                <a:latin typeface="Arial" pitchFamily="34" charset="0"/>
                <a:cs typeface="Arial" pitchFamily="34" charset="0"/>
              </a:rPr>
              <a:t> systems put pressure on programmers, challenges include:</a:t>
            </a:r>
          </a:p>
          <a:p>
            <a:pPr lvl="1" algn="just"/>
            <a:r>
              <a:rPr lang="en-US" altLang="en-US" b="1" dirty="0" smtClean="0">
                <a:latin typeface="Arial" pitchFamily="34" charset="0"/>
                <a:cs typeface="Arial" pitchFamily="34" charset="0"/>
              </a:rPr>
              <a:t>Dividing activities</a:t>
            </a:r>
          </a:p>
          <a:p>
            <a:pPr lvl="1" algn="just"/>
            <a:r>
              <a:rPr lang="en-US" altLang="en-US" b="1" dirty="0" smtClean="0">
                <a:latin typeface="Arial" pitchFamily="34" charset="0"/>
                <a:cs typeface="Arial" pitchFamily="34" charset="0"/>
              </a:rPr>
              <a:t>Balance</a:t>
            </a:r>
          </a:p>
          <a:p>
            <a:pPr lvl="1" algn="just"/>
            <a:r>
              <a:rPr lang="en-US" altLang="en-US" b="1" dirty="0" smtClean="0">
                <a:latin typeface="Arial" pitchFamily="34" charset="0"/>
                <a:cs typeface="Arial" pitchFamily="34" charset="0"/>
              </a:rPr>
              <a:t>Data splitting</a:t>
            </a:r>
          </a:p>
          <a:p>
            <a:pPr lvl="1" algn="just"/>
            <a:r>
              <a:rPr lang="en-US" altLang="en-US" b="1" dirty="0" smtClean="0">
                <a:latin typeface="Arial" pitchFamily="34" charset="0"/>
                <a:cs typeface="Arial" pitchFamily="34" charset="0"/>
              </a:rPr>
              <a:t>Data dependency</a:t>
            </a:r>
          </a:p>
          <a:p>
            <a:pPr lvl="1" algn="just"/>
            <a:r>
              <a:rPr lang="en-US" altLang="en-US" b="1" dirty="0" smtClean="0">
                <a:latin typeface="Arial" pitchFamily="34" charset="0"/>
                <a:cs typeface="Arial" pitchFamily="34" charset="0"/>
              </a:rPr>
              <a:t>Testing and debugging</a:t>
            </a:r>
          </a:p>
          <a:p>
            <a:pPr algn="just"/>
            <a:r>
              <a:rPr lang="en-US" altLang="en-US" b="1" i="1" dirty="0" smtClean="0">
                <a:latin typeface="Arial" pitchFamily="34" charset="0"/>
                <a:cs typeface="Arial" pitchFamily="34" charset="0"/>
              </a:rPr>
              <a:t>Parallelism</a:t>
            </a:r>
            <a:r>
              <a:rPr lang="en-US" altLang="en-US" dirty="0" smtClean="0">
                <a:latin typeface="Arial" pitchFamily="34" charset="0"/>
                <a:cs typeface="Arial" pitchFamily="34" charset="0"/>
              </a:rPr>
              <a:t> implies a system can perform more than one task simultaneously</a:t>
            </a:r>
          </a:p>
          <a:p>
            <a:pPr algn="just"/>
            <a:r>
              <a:rPr lang="en-US" altLang="en-US" b="1" i="1" dirty="0" smtClean="0">
                <a:latin typeface="Arial" pitchFamily="34" charset="0"/>
                <a:cs typeface="Arial" pitchFamily="34" charset="0"/>
              </a:rPr>
              <a:t>Concurrency</a:t>
            </a:r>
            <a:r>
              <a:rPr lang="en-US" altLang="en-US" dirty="0" smtClean="0">
                <a:latin typeface="Arial" pitchFamily="34" charset="0"/>
                <a:cs typeface="Arial" pitchFamily="34" charset="0"/>
              </a:rPr>
              <a:t> supports more than one task making progress</a:t>
            </a:r>
          </a:p>
          <a:p>
            <a:pPr lvl="1" algn="just"/>
            <a:r>
              <a:rPr lang="en-US" altLang="en-US" dirty="0" smtClean="0">
                <a:latin typeface="Arial" pitchFamily="34" charset="0"/>
                <a:cs typeface="Arial" pitchFamily="34" charset="0"/>
              </a:rPr>
              <a:t>Single processor / core, scheduler providing concurrency</a:t>
            </a:r>
          </a:p>
          <a:p>
            <a:pPr lvl="1" algn="just">
              <a:buFont typeface="Monotype Sorts" pitchFamily="-84" charset="2"/>
              <a:buNone/>
            </a:pPr>
            <a:endParaRPr lang="en-US" altLang="en-US" dirty="0" smtClean="0">
              <a:latin typeface="Arial" pitchFamily="34" charset="0"/>
              <a:cs typeface="Arial" pitchFamily="34" charset="0"/>
            </a:endParaRPr>
          </a:p>
          <a:p>
            <a:pPr lvl="1" algn="just">
              <a:buFont typeface="Monotype Sorts" pitchFamily="-84" charset="2"/>
              <a:buNone/>
            </a:pPr>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xmlns="" val="37494384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55576" y="176212"/>
            <a:ext cx="7673975" cy="804516"/>
          </a:xfrm>
        </p:spPr>
        <p:txBody>
          <a:bodyPr>
            <a:normAutofit fontScale="90000"/>
          </a:bodyPr>
          <a:lstStyle/>
          <a:p>
            <a:pPr eaLnBrk="1" hangingPunct="1"/>
            <a:r>
              <a:rPr lang="en-US" altLang="en-US" dirty="0" err="1" smtClean="0">
                <a:solidFill>
                  <a:srgbClr val="FF0000"/>
                </a:solidFill>
                <a:latin typeface="Arial" pitchFamily="34" charset="0"/>
                <a:cs typeface="Arial" pitchFamily="34" charset="0"/>
              </a:rPr>
              <a:t>Multicore</a:t>
            </a:r>
            <a:r>
              <a:rPr lang="en-US" altLang="en-US" dirty="0" smtClean="0">
                <a:solidFill>
                  <a:srgbClr val="FF0000"/>
                </a:solidFill>
                <a:latin typeface="Arial" pitchFamily="34" charset="0"/>
                <a:cs typeface="Arial" pitchFamily="34" charset="0"/>
              </a:rPr>
              <a:t> Programming (Cont.)</a:t>
            </a:r>
          </a:p>
        </p:txBody>
      </p:sp>
      <p:sp>
        <p:nvSpPr>
          <p:cNvPr id="10243" name="Content Placeholder 2"/>
          <p:cNvSpPr>
            <a:spLocks noGrp="1"/>
          </p:cNvSpPr>
          <p:nvPr>
            <p:ph idx="1"/>
          </p:nvPr>
        </p:nvSpPr>
        <p:spPr>
          <a:xfrm>
            <a:off x="179512" y="1052736"/>
            <a:ext cx="8784976" cy="5688632"/>
          </a:xfrm>
        </p:spPr>
        <p:txBody>
          <a:bodyPr>
            <a:normAutofit/>
          </a:bodyPr>
          <a:lstStyle/>
          <a:p>
            <a:pPr algn="just"/>
            <a:r>
              <a:rPr lang="en-US" altLang="en-US" dirty="0" smtClean="0">
                <a:latin typeface="Arial" pitchFamily="34" charset="0"/>
                <a:cs typeface="Arial" pitchFamily="34" charset="0"/>
              </a:rPr>
              <a:t>Types of parallelism </a:t>
            </a:r>
          </a:p>
          <a:p>
            <a:pPr lvl="1" algn="just"/>
            <a:r>
              <a:rPr lang="en-US" altLang="en-US" b="1" dirty="0" smtClean="0">
                <a:solidFill>
                  <a:srgbClr val="0000FF"/>
                </a:solidFill>
                <a:latin typeface="Arial" pitchFamily="34" charset="0"/>
                <a:cs typeface="Arial" pitchFamily="34" charset="0"/>
              </a:rPr>
              <a:t>Data parallelism</a:t>
            </a:r>
            <a:r>
              <a:rPr lang="en-US" altLang="en-US" dirty="0" smtClean="0">
                <a:solidFill>
                  <a:srgbClr val="0000FF"/>
                </a:solidFill>
                <a:latin typeface="Arial" pitchFamily="34" charset="0"/>
                <a:cs typeface="Arial" pitchFamily="34" charset="0"/>
              </a:rPr>
              <a:t> </a:t>
            </a:r>
            <a:r>
              <a:rPr lang="en-US" altLang="en-US" dirty="0" smtClean="0">
                <a:latin typeface="Arial" pitchFamily="34" charset="0"/>
                <a:cs typeface="Arial" pitchFamily="34" charset="0"/>
              </a:rPr>
              <a:t>– distributes subsets of the same data across multiple cores, same operation on each</a:t>
            </a:r>
            <a:endParaRPr lang="en-US" altLang="en-US" b="1" dirty="0" smtClean="0">
              <a:solidFill>
                <a:srgbClr val="3366FF"/>
              </a:solidFill>
              <a:latin typeface="Arial" pitchFamily="34" charset="0"/>
              <a:cs typeface="Arial" pitchFamily="34" charset="0"/>
            </a:endParaRPr>
          </a:p>
          <a:p>
            <a:pPr lvl="1" algn="just"/>
            <a:r>
              <a:rPr lang="en-US" altLang="en-US" b="1" dirty="0" smtClean="0">
                <a:solidFill>
                  <a:srgbClr val="0000FF"/>
                </a:solidFill>
                <a:latin typeface="Arial" pitchFamily="34" charset="0"/>
                <a:cs typeface="Arial" pitchFamily="34" charset="0"/>
              </a:rPr>
              <a:t>Task parallelism </a:t>
            </a:r>
            <a:r>
              <a:rPr lang="en-US" altLang="en-US" dirty="0" smtClean="0">
                <a:latin typeface="Arial" pitchFamily="34" charset="0"/>
                <a:cs typeface="Arial" pitchFamily="34" charset="0"/>
              </a:rPr>
              <a:t>– distributing threads across cores, each thread performing unique operation</a:t>
            </a:r>
          </a:p>
          <a:p>
            <a:pPr algn="just"/>
            <a:r>
              <a:rPr lang="en-US" altLang="en-US" dirty="0" smtClean="0">
                <a:latin typeface="Arial" pitchFamily="34" charset="0"/>
                <a:cs typeface="Arial" pitchFamily="34" charset="0"/>
              </a:rPr>
              <a:t>As number of threads grows, so does architectural support for threading</a:t>
            </a:r>
          </a:p>
          <a:p>
            <a:pPr lvl="1" algn="just"/>
            <a:r>
              <a:rPr lang="en-US" altLang="en-US" dirty="0" smtClean="0">
                <a:latin typeface="Arial" pitchFamily="34" charset="0"/>
                <a:cs typeface="Arial" pitchFamily="34" charset="0"/>
              </a:rPr>
              <a:t>CPUs have cores as well as </a:t>
            </a:r>
            <a:r>
              <a:rPr lang="en-US" altLang="en-US" b="1" i="1" dirty="0" smtClean="0">
                <a:latin typeface="Arial" pitchFamily="34" charset="0"/>
                <a:cs typeface="Arial" pitchFamily="34" charset="0"/>
              </a:rPr>
              <a:t>hardware threads</a:t>
            </a:r>
          </a:p>
          <a:p>
            <a:pPr lvl="1" algn="just"/>
            <a:r>
              <a:rPr lang="en-US" altLang="en-US" dirty="0" smtClean="0">
                <a:latin typeface="Arial" pitchFamily="34" charset="0"/>
                <a:cs typeface="Arial" pitchFamily="34" charset="0"/>
              </a:rPr>
              <a:t>Consider Oracle SPARC T4 with 8 cores, and 8 hardware threads per core</a:t>
            </a:r>
            <a:endParaRPr lang="en-US" altLang="en-US" dirty="0" smtClean="0"/>
          </a:p>
        </p:txBody>
      </p:sp>
    </p:spTree>
    <p:extLst>
      <p:ext uri="{BB962C8B-B14F-4D97-AF65-F5344CB8AC3E}">
        <p14:creationId xmlns:p14="http://schemas.microsoft.com/office/powerpoint/2010/main" xmlns="" val="3761866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323528" y="1311275"/>
            <a:ext cx="8496944" cy="4560888"/>
          </a:xfrm>
          <a:prstGeom prst="rect">
            <a:avLst/>
          </a:prstGeom>
          <a:noFill/>
          <a:ln w="9525">
            <a:noFill/>
            <a:miter lim="800000"/>
            <a:headEnd/>
            <a:tailEnd/>
          </a:ln>
        </p:spPr>
        <p:txBody>
          <a:bodyPr lIns="92075" tIns="46038" rIns="92075" bIns="46038"/>
          <a:lstStyle/>
          <a:p>
            <a:pPr marL="609600" indent="-609600" algn="l" eaLnBrk="0" hangingPunct="0">
              <a:spcBef>
                <a:spcPct val="20000"/>
              </a:spcBef>
              <a:buClr>
                <a:schemeClr val="accent2"/>
              </a:buClr>
              <a:buFont typeface="Arial" pitchFamily="34" charset="0"/>
              <a:buChar char="•"/>
            </a:pPr>
            <a:r>
              <a:rPr lang="en-US" sz="2800" dirty="0" smtClean="0">
                <a:latin typeface="Arial" charset="0"/>
              </a:rPr>
              <a:t>Batch </a:t>
            </a:r>
            <a:r>
              <a:rPr lang="en-US" sz="2800" dirty="0">
                <a:latin typeface="Arial" charset="0"/>
              </a:rPr>
              <a:t>(accounts receivable, payroll…..)</a:t>
            </a:r>
          </a:p>
          <a:p>
            <a:pPr marL="609600" indent="-609600" algn="l" eaLnBrk="0" hangingPunct="0">
              <a:spcBef>
                <a:spcPct val="20000"/>
              </a:spcBef>
              <a:buClr>
                <a:schemeClr val="accent2"/>
              </a:buClr>
              <a:buFontTx/>
              <a:buChar char="•"/>
            </a:pPr>
            <a:r>
              <a:rPr lang="en-US" sz="2800" dirty="0">
                <a:latin typeface="Arial" charset="0"/>
              </a:rPr>
              <a:t>Interactive</a:t>
            </a:r>
          </a:p>
          <a:p>
            <a:pPr marL="609600" indent="-609600" algn="l" eaLnBrk="0" hangingPunct="0">
              <a:spcBef>
                <a:spcPct val="20000"/>
              </a:spcBef>
              <a:buClr>
                <a:schemeClr val="accent2"/>
              </a:buClr>
              <a:buFontTx/>
              <a:buChar char="•"/>
            </a:pPr>
            <a:r>
              <a:rPr lang="en-US" sz="2800" dirty="0">
                <a:latin typeface="Arial" charset="0"/>
              </a:rPr>
              <a:t>Real time (deadlines)</a:t>
            </a:r>
          </a:p>
          <a:p>
            <a:pPr marL="609600" indent="-609600" algn="just" eaLnBrk="0" hangingPunct="0">
              <a:spcBef>
                <a:spcPct val="20000"/>
              </a:spcBef>
              <a:buClr>
                <a:schemeClr val="accent2"/>
              </a:buClr>
              <a:buFontTx/>
              <a:buChar char="•"/>
            </a:pPr>
            <a:r>
              <a:rPr lang="en-US" sz="2800" b="1" dirty="0">
                <a:solidFill>
                  <a:srgbClr val="0033CC"/>
                </a:solidFill>
                <a:latin typeface="Arial" charset="0"/>
              </a:rPr>
              <a:t>Depends on the use to which the CPU is being put</a:t>
            </a:r>
          </a:p>
        </p:txBody>
      </p:sp>
      <p:sp>
        <p:nvSpPr>
          <p:cNvPr id="189443" name="Rectangle 3"/>
          <p:cNvSpPr>
            <a:spLocks noChangeArrowheads="1"/>
          </p:cNvSpPr>
          <p:nvPr/>
        </p:nvSpPr>
        <p:spPr bwMode="auto">
          <a:xfrm>
            <a:off x="323528" y="116632"/>
            <a:ext cx="8568952" cy="1143000"/>
          </a:xfrm>
          <a:prstGeom prst="rect">
            <a:avLst/>
          </a:prstGeom>
          <a:noFill/>
          <a:ln w="9525">
            <a:noFill/>
            <a:miter lim="800000"/>
            <a:headEnd/>
            <a:tailEnd/>
          </a:ln>
        </p:spPr>
        <p:txBody>
          <a:bodyPr lIns="92075" tIns="46038" rIns="92075" bIns="46038" anchor="ctr"/>
          <a:lstStyle/>
          <a:p>
            <a:pPr algn="ctr" eaLnBrk="0" hangingPunct="0"/>
            <a:r>
              <a:rPr lang="en-US" sz="4000" dirty="0">
                <a:solidFill>
                  <a:srgbClr val="C00000"/>
                </a:solidFill>
                <a:latin typeface="Arial" charset="0"/>
              </a:rPr>
              <a:t>Categories of Scheduling Algorithms</a:t>
            </a:r>
          </a:p>
        </p:txBody>
      </p:sp>
      <p:sp>
        <p:nvSpPr>
          <p:cNvPr id="189444"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76275" y="188640"/>
            <a:ext cx="8229600" cy="864096"/>
          </a:xfrm>
        </p:spPr>
        <p:txBody>
          <a:bodyPr>
            <a:normAutofit/>
          </a:bodyPr>
          <a:lstStyle/>
          <a:p>
            <a:pPr eaLnBrk="1" hangingPunct="1"/>
            <a:r>
              <a:rPr lang="en-US" altLang="en-US" sz="4000" dirty="0" smtClean="0">
                <a:solidFill>
                  <a:srgbClr val="FF0000"/>
                </a:solidFill>
                <a:latin typeface="Arial" pitchFamily="34" charset="0"/>
                <a:cs typeface="Arial" pitchFamily="34" charset="0"/>
              </a:rPr>
              <a:t>Concurrency vs. Parallelism</a:t>
            </a:r>
          </a:p>
        </p:txBody>
      </p:sp>
      <p:sp>
        <p:nvSpPr>
          <p:cNvPr id="11267" name="Rectangle 3"/>
          <p:cNvSpPr>
            <a:spLocks noGrp="1" noChangeArrowheads="1"/>
          </p:cNvSpPr>
          <p:nvPr/>
        </p:nvSpPr>
        <p:spPr bwMode="auto">
          <a:xfrm>
            <a:off x="457200" y="1346547"/>
            <a:ext cx="8229600" cy="4530725"/>
          </a:xfrm>
          <a:prstGeom prst="rect">
            <a:avLst/>
          </a:prstGeom>
          <a:noFill/>
          <a:ln w="9525">
            <a:noFill/>
            <a:miter lim="800000"/>
            <a:headEnd/>
            <a:tailEnd/>
          </a:ln>
        </p:spPr>
        <p:txBody>
          <a:bodyPr lIns="91435" tIns="45718" rIns="91435" bIns="45718"/>
          <a:lstStyle/>
          <a:p>
            <a:pPr marL="488950" indent="-488950">
              <a:spcBef>
                <a:spcPct val="35000"/>
              </a:spcBef>
              <a:buClr>
                <a:srgbClr val="993300"/>
              </a:buClr>
              <a:buSzPct val="90000"/>
              <a:buFont typeface="Monotype Sorts" pitchFamily="-84" charset="2"/>
              <a:buChar char="n"/>
            </a:pPr>
            <a:r>
              <a:rPr kumimoji="1" lang="en-US" altLang="en-US" sz="2400" b="1" dirty="0">
                <a:latin typeface="Helvetica" pitchFamily="-84" charset="0"/>
              </a:rPr>
              <a:t>Concurrent execution on single-core system:</a:t>
            </a:r>
          </a:p>
          <a:p>
            <a:pPr marL="488950" indent="-488950">
              <a:spcBef>
                <a:spcPct val="35000"/>
              </a:spcBef>
              <a:buClr>
                <a:srgbClr val="993300"/>
              </a:buClr>
              <a:buSzPct val="90000"/>
              <a:buFont typeface="Monotype Sorts" pitchFamily="-84" charset="2"/>
              <a:buChar char="n"/>
            </a:pPr>
            <a:endParaRPr kumimoji="1" lang="en-US" altLang="en-US" b="1" dirty="0">
              <a:latin typeface="Helvetica" pitchFamily="-84" charset="0"/>
            </a:endParaRPr>
          </a:p>
          <a:p>
            <a:pPr marL="488950" indent="-488950">
              <a:spcBef>
                <a:spcPct val="35000"/>
              </a:spcBef>
              <a:buClr>
                <a:srgbClr val="993300"/>
              </a:buClr>
              <a:buSzPct val="90000"/>
              <a:buFont typeface="Monotype Sorts" pitchFamily="-84" charset="2"/>
              <a:buChar char="n"/>
            </a:pPr>
            <a:endParaRPr kumimoji="1" lang="en-US" altLang="en-US" b="1" dirty="0">
              <a:latin typeface="Helvetica" pitchFamily="-84" charset="0"/>
            </a:endParaRPr>
          </a:p>
          <a:p>
            <a:pPr marL="488950" indent="-488950">
              <a:spcBef>
                <a:spcPct val="35000"/>
              </a:spcBef>
              <a:buClr>
                <a:srgbClr val="993300"/>
              </a:buClr>
              <a:buSzPct val="90000"/>
              <a:buFont typeface="Monotype Sorts" pitchFamily="-84" charset="2"/>
              <a:buChar char="n"/>
            </a:pPr>
            <a:endParaRPr kumimoji="1" lang="en-US" altLang="en-US" b="1" dirty="0">
              <a:latin typeface="Helvetica" pitchFamily="-84" charset="0"/>
            </a:endParaRPr>
          </a:p>
          <a:p>
            <a:pPr marL="488950" indent="-488950">
              <a:spcBef>
                <a:spcPct val="35000"/>
              </a:spcBef>
              <a:buClr>
                <a:srgbClr val="993300"/>
              </a:buClr>
              <a:buSzPct val="90000"/>
            </a:pPr>
            <a:endParaRPr kumimoji="1" lang="en-US" altLang="en-US" b="1" dirty="0">
              <a:latin typeface="Helvetica" pitchFamily="-84" charset="0"/>
            </a:endParaRPr>
          </a:p>
          <a:p>
            <a:pPr marL="488950" indent="-488950">
              <a:spcBef>
                <a:spcPct val="35000"/>
              </a:spcBef>
              <a:buClr>
                <a:srgbClr val="993300"/>
              </a:buClr>
              <a:buSzPct val="90000"/>
              <a:buFont typeface="Monotype Sorts" pitchFamily="-84" charset="2"/>
              <a:buChar char="n"/>
            </a:pPr>
            <a:r>
              <a:rPr kumimoji="1" lang="en-US" altLang="en-US" sz="2400" b="1" dirty="0">
                <a:latin typeface="Helvetica" pitchFamily="-84" charset="0"/>
              </a:rPr>
              <a:t>Parallelism on a multi-core system:</a:t>
            </a:r>
          </a:p>
          <a:p>
            <a:pPr marL="488950" indent="-488950">
              <a:spcBef>
                <a:spcPct val="35000"/>
              </a:spcBef>
              <a:buClr>
                <a:srgbClr val="993300"/>
              </a:buClr>
              <a:buSzPct val="90000"/>
              <a:buFont typeface="Monotype Sorts" pitchFamily="-84" charset="2"/>
              <a:buChar char="n"/>
            </a:pPr>
            <a:endParaRPr kumimoji="1" lang="en-US" altLang="en-US" b="1" dirty="0">
              <a:latin typeface="Helvetica" pitchFamily="-84" charset="0"/>
            </a:endParaRPr>
          </a:p>
        </p:txBody>
      </p:sp>
      <p:pic>
        <p:nvPicPr>
          <p:cNvPr id="11268" name="Picture 1" descr="4_03.pdf"/>
          <p:cNvPicPr>
            <a:picLocks noChangeAspect="1"/>
          </p:cNvPicPr>
          <p:nvPr/>
        </p:nvPicPr>
        <p:blipFill>
          <a:blip r:embed="rId3" cstate="print"/>
          <a:srcRect/>
          <a:stretch>
            <a:fillRect/>
          </a:stretch>
        </p:blipFill>
        <p:spPr bwMode="auto">
          <a:xfrm>
            <a:off x="755576" y="2004582"/>
            <a:ext cx="7920880" cy="992370"/>
          </a:xfrm>
          <a:prstGeom prst="rect">
            <a:avLst/>
          </a:prstGeom>
          <a:noFill/>
          <a:ln w="9525">
            <a:noFill/>
            <a:miter lim="800000"/>
            <a:headEnd/>
            <a:tailEnd/>
          </a:ln>
        </p:spPr>
      </p:pic>
      <p:pic>
        <p:nvPicPr>
          <p:cNvPr id="11269" name="Picture 2" descr="4_04.pdf"/>
          <p:cNvPicPr>
            <a:picLocks noChangeAspect="1"/>
          </p:cNvPicPr>
          <p:nvPr/>
        </p:nvPicPr>
        <p:blipFill>
          <a:blip r:embed="rId4" cstate="print"/>
          <a:srcRect/>
          <a:stretch>
            <a:fillRect/>
          </a:stretch>
        </p:blipFill>
        <p:spPr bwMode="auto">
          <a:xfrm>
            <a:off x="1115616" y="3861048"/>
            <a:ext cx="5302700" cy="2088232"/>
          </a:xfrm>
          <a:prstGeom prst="rect">
            <a:avLst/>
          </a:prstGeom>
          <a:noFill/>
          <a:ln w="9525">
            <a:noFill/>
            <a:miter lim="800000"/>
            <a:headEnd/>
            <a:tailEnd/>
          </a:ln>
        </p:spPr>
      </p:pic>
    </p:spTree>
    <p:extLst>
      <p:ext uri="{BB962C8B-B14F-4D97-AF65-F5344CB8AC3E}">
        <p14:creationId xmlns:p14="http://schemas.microsoft.com/office/powerpoint/2010/main" xmlns="" val="31052759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a:bodyPr>
          <a:lstStyle/>
          <a:p>
            <a:r>
              <a:rPr lang="en-US" altLang="en-US" sz="4000" dirty="0" smtClean="0">
                <a:solidFill>
                  <a:srgbClr val="C00000"/>
                </a:solidFill>
                <a:latin typeface="Arial" pitchFamily="34" charset="0"/>
                <a:cs typeface="Arial" pitchFamily="34" charset="0"/>
              </a:rPr>
              <a:t>Amdahl’s Law</a:t>
            </a:r>
            <a:endParaRPr lang="en-IN" sz="4000" dirty="0">
              <a:solidFill>
                <a:srgbClr val="C00000"/>
              </a:solidFill>
            </a:endParaRPr>
          </a:p>
        </p:txBody>
      </p:sp>
      <p:sp>
        <p:nvSpPr>
          <p:cNvPr id="3" name="Content Placeholder 2"/>
          <p:cNvSpPr>
            <a:spLocks noGrp="1"/>
          </p:cNvSpPr>
          <p:nvPr>
            <p:ph idx="1"/>
          </p:nvPr>
        </p:nvSpPr>
        <p:spPr>
          <a:xfrm>
            <a:off x="241176" y="2492896"/>
            <a:ext cx="8723312" cy="4248471"/>
          </a:xfrm>
        </p:spPr>
        <p:txBody>
          <a:bodyPr>
            <a:normAutofit fontScale="92500" lnSpcReduction="20000"/>
          </a:bodyPr>
          <a:lstStyle/>
          <a:p>
            <a:pPr algn="just">
              <a:lnSpc>
                <a:spcPct val="110000"/>
              </a:lnSpc>
              <a:spcBef>
                <a:spcPts val="0"/>
              </a:spcBef>
            </a:pPr>
            <a:r>
              <a:rPr lang="en-US" altLang="en-US" dirty="0" smtClean="0">
                <a:latin typeface="Arial" pitchFamily="34" charset="0"/>
                <a:ea typeface="MS PGothic" pitchFamily="34" charset="-128"/>
                <a:cs typeface="Arial" pitchFamily="34" charset="0"/>
              </a:rPr>
              <a:t>Identifies performance gains from adding additional cores to an application that has both serial and parallel components.</a:t>
            </a:r>
          </a:p>
          <a:p>
            <a:pPr algn="just">
              <a:lnSpc>
                <a:spcPct val="110000"/>
              </a:lnSpc>
              <a:spcBef>
                <a:spcPts val="0"/>
              </a:spcBef>
            </a:pPr>
            <a:r>
              <a:rPr lang="en-IN" dirty="0" smtClean="0">
                <a:latin typeface="Arial" pitchFamily="34" charset="0"/>
                <a:cs typeface="Arial" pitchFamily="34" charset="0"/>
              </a:rPr>
              <a:t>The law assumes a program in which a fraction (1 - </a:t>
            </a:r>
            <a:r>
              <a:rPr lang="en-IN" i="1" dirty="0" smtClean="0">
                <a:latin typeface="Arial" pitchFamily="34" charset="0"/>
                <a:cs typeface="Arial" pitchFamily="34" charset="0"/>
              </a:rPr>
              <a:t>f) of the execution time involves </a:t>
            </a:r>
            <a:r>
              <a:rPr lang="en-IN" dirty="0" smtClean="0">
                <a:latin typeface="Arial" pitchFamily="34" charset="0"/>
                <a:cs typeface="Arial" pitchFamily="34" charset="0"/>
              </a:rPr>
              <a:t>code that is inherently serial, and a fraction </a:t>
            </a:r>
            <a:r>
              <a:rPr lang="en-IN" i="1" dirty="0" smtClean="0">
                <a:latin typeface="Arial" pitchFamily="34" charset="0"/>
                <a:cs typeface="Arial" pitchFamily="34" charset="0"/>
              </a:rPr>
              <a:t>f that involves code that is infinitely parallelizable </a:t>
            </a:r>
            <a:r>
              <a:rPr lang="en-IN" dirty="0" smtClean="0">
                <a:latin typeface="Arial" pitchFamily="34" charset="0"/>
                <a:cs typeface="Arial" pitchFamily="34" charset="0"/>
              </a:rPr>
              <a:t>with no scheduling overhead.</a:t>
            </a:r>
          </a:p>
          <a:p>
            <a:pPr algn="just">
              <a:lnSpc>
                <a:spcPct val="110000"/>
              </a:lnSpc>
              <a:spcBef>
                <a:spcPts val="0"/>
              </a:spcBef>
            </a:pPr>
            <a:r>
              <a:rPr lang="en-IN" dirty="0" smtClean="0">
                <a:latin typeface="Arial" pitchFamily="34" charset="0"/>
                <a:cs typeface="Arial" pitchFamily="34" charset="0"/>
              </a:rPr>
              <a:t>This law appears to make the prospect of a </a:t>
            </a:r>
            <a:r>
              <a:rPr lang="en-IN" dirty="0" err="1" smtClean="0">
                <a:latin typeface="Arial" pitchFamily="34" charset="0"/>
                <a:cs typeface="Arial" pitchFamily="34" charset="0"/>
              </a:rPr>
              <a:t>multicore</a:t>
            </a:r>
            <a:r>
              <a:rPr lang="en-IN" dirty="0" smtClean="0">
                <a:latin typeface="Arial" pitchFamily="34" charset="0"/>
                <a:cs typeface="Arial" pitchFamily="34" charset="0"/>
              </a:rPr>
              <a:t> organization attractive.</a:t>
            </a:r>
            <a:endParaRPr lang="en-IN" dirty="0">
              <a:latin typeface="Arial" pitchFamily="34" charset="0"/>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539552" y="1052736"/>
            <a:ext cx="8208912" cy="1440160"/>
          </a:xfrm>
          <a:prstGeom prst="rect">
            <a:avLst/>
          </a:prstGeom>
          <a:noFill/>
          <a:ln w="9525">
            <a:noFill/>
            <a:miter lim="800000"/>
            <a:headEnd/>
            <a:tailEnd/>
          </a:ln>
        </p:spPr>
      </p:pic>
    </p:spTree>
    <p:extLst>
      <p:ext uri="{BB962C8B-B14F-4D97-AF65-F5344CB8AC3E}">
        <p14:creationId xmlns:p14="http://schemas.microsoft.com/office/powerpoint/2010/main" xmlns="" val="26128673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16632"/>
            <a:ext cx="8229600" cy="792088"/>
          </a:xfrm>
        </p:spPr>
        <p:txBody>
          <a:bodyPr>
            <a:normAutofit/>
          </a:bodyPr>
          <a:lstStyle/>
          <a:p>
            <a:pPr eaLnBrk="1" hangingPunct="1"/>
            <a:r>
              <a:rPr lang="en-US" altLang="en-US" sz="4000" dirty="0" smtClean="0">
                <a:solidFill>
                  <a:srgbClr val="FF0000"/>
                </a:solidFill>
                <a:latin typeface="Arial" pitchFamily="34" charset="0"/>
                <a:cs typeface="Arial" pitchFamily="34" charset="0"/>
              </a:rPr>
              <a:t>Amdahl’s Law</a:t>
            </a:r>
          </a:p>
        </p:txBody>
      </p:sp>
      <p:sp>
        <p:nvSpPr>
          <p:cNvPr id="12291" name="Rectangle 3"/>
          <p:cNvSpPr>
            <a:spLocks noGrp="1" noChangeArrowheads="1"/>
          </p:cNvSpPr>
          <p:nvPr>
            <p:ph type="body" idx="1"/>
          </p:nvPr>
        </p:nvSpPr>
        <p:spPr>
          <a:xfrm>
            <a:off x="179512" y="1052736"/>
            <a:ext cx="8712968" cy="5760640"/>
          </a:xfrm>
        </p:spPr>
        <p:txBody>
          <a:bodyPr>
            <a:noAutofit/>
          </a:bodyPr>
          <a:lstStyle/>
          <a:p>
            <a:pPr algn="just">
              <a:spcBef>
                <a:spcPts val="0"/>
              </a:spcBef>
              <a:defRPr/>
            </a:pPr>
            <a:r>
              <a:rPr lang="en-US" altLang="en-US" sz="2800" i="1" dirty="0" smtClean="0">
                <a:latin typeface="Arial" pitchFamily="34" charset="0"/>
                <a:ea typeface="MS PGothic" pitchFamily="34" charset="-128"/>
                <a:cs typeface="Arial" pitchFamily="34" charset="0"/>
              </a:rPr>
              <a:t>S</a:t>
            </a:r>
            <a:r>
              <a:rPr lang="en-US" altLang="en-US" sz="2800" dirty="0" smtClean="0">
                <a:latin typeface="Arial" pitchFamily="34" charset="0"/>
                <a:ea typeface="MS PGothic" pitchFamily="34" charset="-128"/>
                <a:cs typeface="Arial" pitchFamily="34" charset="0"/>
              </a:rPr>
              <a:t> is serial portion</a:t>
            </a:r>
          </a:p>
          <a:p>
            <a:pPr algn="just">
              <a:spcBef>
                <a:spcPts val="0"/>
              </a:spcBef>
              <a:defRPr/>
            </a:pPr>
            <a:r>
              <a:rPr lang="en-US" altLang="en-US" sz="2800" i="1" dirty="0" smtClean="0">
                <a:latin typeface="Arial" pitchFamily="34" charset="0"/>
                <a:ea typeface="MS PGothic" pitchFamily="34" charset="-128"/>
                <a:cs typeface="Arial" pitchFamily="34" charset="0"/>
              </a:rPr>
              <a:t>N</a:t>
            </a:r>
            <a:r>
              <a:rPr lang="en-US" altLang="en-US" sz="2800" dirty="0" smtClean="0">
                <a:latin typeface="Arial" pitchFamily="34" charset="0"/>
                <a:ea typeface="MS PGothic" pitchFamily="34" charset="-128"/>
                <a:cs typeface="Arial" pitchFamily="34" charset="0"/>
              </a:rPr>
              <a:t> processing cores</a:t>
            </a:r>
          </a:p>
          <a:p>
            <a:pPr algn="just">
              <a:spcBef>
                <a:spcPts val="0"/>
              </a:spcBef>
              <a:defRPr/>
            </a:pPr>
            <a:endParaRPr lang="en-US" altLang="en-US" sz="2800" dirty="0" smtClean="0">
              <a:latin typeface="Arial" pitchFamily="34" charset="0"/>
              <a:ea typeface="MS PGothic" pitchFamily="34" charset="-128"/>
              <a:cs typeface="Arial" pitchFamily="34" charset="0"/>
            </a:endParaRPr>
          </a:p>
          <a:p>
            <a:pPr algn="just">
              <a:spcBef>
                <a:spcPts val="0"/>
              </a:spcBef>
              <a:defRPr/>
            </a:pPr>
            <a:endParaRPr lang="en-US" altLang="en-US" sz="2800" dirty="0" smtClean="0">
              <a:latin typeface="Arial" pitchFamily="34" charset="0"/>
              <a:ea typeface="MS PGothic" pitchFamily="34" charset="-128"/>
              <a:cs typeface="Arial" pitchFamily="34" charset="0"/>
            </a:endParaRPr>
          </a:p>
          <a:p>
            <a:pPr algn="just">
              <a:spcBef>
                <a:spcPts val="0"/>
              </a:spcBef>
              <a:defRPr/>
            </a:pPr>
            <a:r>
              <a:rPr lang="en-US" altLang="en-US" sz="2800" dirty="0" smtClean="0">
                <a:latin typeface="Arial" pitchFamily="34" charset="0"/>
                <a:ea typeface="MS PGothic" pitchFamily="34" charset="-128"/>
                <a:cs typeface="Arial" pitchFamily="34" charset="0"/>
              </a:rPr>
              <a:t>That is, if application is 75% parallel / 25% serial, moving from 1 to 2 cores results in speedup of 1.6 times</a:t>
            </a:r>
          </a:p>
          <a:p>
            <a:pPr algn="just">
              <a:spcBef>
                <a:spcPts val="0"/>
              </a:spcBef>
              <a:defRPr/>
            </a:pPr>
            <a:r>
              <a:rPr lang="en-US" altLang="en-US" sz="2800" dirty="0" smtClean="0">
                <a:latin typeface="Arial" pitchFamily="34" charset="0"/>
                <a:ea typeface="MS PGothic" pitchFamily="34" charset="-128"/>
                <a:cs typeface="Arial" pitchFamily="34" charset="0"/>
              </a:rPr>
              <a:t>As </a:t>
            </a:r>
            <a:r>
              <a:rPr lang="en-US" altLang="en-US" sz="2800" i="1" dirty="0" smtClean="0">
                <a:latin typeface="Arial" pitchFamily="34" charset="0"/>
                <a:ea typeface="MS PGothic" pitchFamily="34" charset="-128"/>
                <a:cs typeface="Arial" pitchFamily="34" charset="0"/>
              </a:rPr>
              <a:t>N</a:t>
            </a:r>
            <a:r>
              <a:rPr lang="en-US" altLang="en-US" sz="2800" dirty="0" smtClean="0">
                <a:latin typeface="Arial" pitchFamily="34" charset="0"/>
                <a:ea typeface="MS PGothic" pitchFamily="34" charset="-128"/>
                <a:cs typeface="Arial" pitchFamily="34" charset="0"/>
              </a:rPr>
              <a:t> approaches infinity, speedup approaches 1 / </a:t>
            </a:r>
            <a:r>
              <a:rPr lang="en-US" altLang="en-US" sz="2800" i="1" dirty="0" smtClean="0">
                <a:latin typeface="Arial" pitchFamily="34" charset="0"/>
                <a:ea typeface="MS PGothic" pitchFamily="34" charset="-128"/>
                <a:cs typeface="Arial" pitchFamily="34" charset="0"/>
              </a:rPr>
              <a:t>S</a:t>
            </a:r>
          </a:p>
          <a:p>
            <a:pPr algn="just">
              <a:spcBef>
                <a:spcPts val="0"/>
              </a:spcBef>
              <a:buFont typeface="Monotype Sorts" pitchFamily="-84" charset="2"/>
              <a:buNone/>
              <a:defRPr/>
            </a:pPr>
            <a:r>
              <a:rPr lang="en-US" altLang="en-US" sz="2800" b="1" dirty="0" smtClean="0">
                <a:latin typeface="Arial" pitchFamily="34" charset="0"/>
                <a:ea typeface="MS PGothic" pitchFamily="34" charset="-128"/>
                <a:cs typeface="Arial" pitchFamily="34" charset="0"/>
              </a:rPr>
              <a:t/>
            </a:r>
            <a:br>
              <a:rPr lang="en-US" altLang="en-US" sz="2800" b="1" dirty="0" smtClean="0">
                <a:latin typeface="Arial" pitchFamily="34" charset="0"/>
                <a:ea typeface="MS PGothic" pitchFamily="34" charset="-128"/>
                <a:cs typeface="Arial" pitchFamily="34" charset="0"/>
              </a:rPr>
            </a:br>
            <a:r>
              <a:rPr lang="en-US" altLang="en-US" sz="2800" b="1" dirty="0" smtClean="0">
                <a:latin typeface="Arial" pitchFamily="34" charset="0"/>
                <a:ea typeface="MS PGothic" pitchFamily="34" charset="-128"/>
                <a:cs typeface="Arial" pitchFamily="34" charset="0"/>
              </a:rPr>
              <a:t>Serial portion of an application has disproportionate  effect on performance gained by adding additional cores</a:t>
            </a:r>
          </a:p>
        </p:txBody>
      </p:sp>
      <p:pic>
        <p:nvPicPr>
          <p:cNvPr id="13316" name="Picture 1" descr="Screen Shot 2012-12-04 at 7.54.07 PM.png"/>
          <p:cNvPicPr>
            <a:picLocks noChangeAspect="1"/>
          </p:cNvPicPr>
          <p:nvPr/>
        </p:nvPicPr>
        <p:blipFill>
          <a:blip r:embed="rId3" cstate="print"/>
          <a:srcRect/>
          <a:stretch>
            <a:fillRect/>
          </a:stretch>
        </p:blipFill>
        <p:spPr bwMode="auto">
          <a:xfrm>
            <a:off x="3923928" y="1052736"/>
            <a:ext cx="2430463" cy="906463"/>
          </a:xfrm>
          <a:prstGeom prst="rect">
            <a:avLst/>
          </a:prstGeom>
          <a:noFill/>
          <a:ln w="9525">
            <a:noFill/>
            <a:miter lim="800000"/>
            <a:headEnd/>
            <a:tailEnd/>
          </a:ln>
        </p:spPr>
      </p:pic>
    </p:spTree>
    <p:extLst>
      <p:ext uri="{BB962C8B-B14F-4D97-AF65-F5344CB8AC3E}">
        <p14:creationId xmlns:p14="http://schemas.microsoft.com/office/powerpoint/2010/main" xmlns="" val="1970509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C00000"/>
                </a:solidFill>
                <a:latin typeface="Arial" pitchFamily="34" charset="0"/>
                <a:cs typeface="Arial" pitchFamily="34" charset="0"/>
              </a:rPr>
              <a:t>Speedup with 0%, 2%, 5%, and 10% sequential portions</a:t>
            </a:r>
            <a:endParaRPr lang="en-IN" dirty="0">
              <a:solidFill>
                <a:srgbClr val="C00000"/>
              </a:solidFill>
              <a:latin typeface="Arial" pitchFamily="34" charset="0"/>
              <a:cs typeface="Arial" pitchFamily="34"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971600" y="1412776"/>
            <a:ext cx="7056784" cy="5184575"/>
          </a:xfrm>
          <a:prstGeom prst="rect">
            <a:avLst/>
          </a:prstGeom>
          <a:noFill/>
          <a:ln w="9525">
            <a:noFill/>
            <a:miter lim="800000"/>
            <a:headEnd/>
            <a:tailEnd/>
          </a:ln>
        </p:spPr>
      </p:pic>
    </p:spTree>
    <p:extLst>
      <p:ext uri="{BB962C8B-B14F-4D97-AF65-F5344CB8AC3E}">
        <p14:creationId xmlns:p14="http://schemas.microsoft.com/office/powerpoint/2010/main" xmlns="" val="101641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Speedup with overheads</a:t>
            </a:r>
            <a:endParaRPr lang="en-IN" sz="4000" dirty="0">
              <a:solidFill>
                <a:srgbClr val="C00000"/>
              </a:solidFill>
              <a:latin typeface="Arial" pitchFamily="34" charset="0"/>
              <a:cs typeface="Arial" pitchFamily="34"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1043608" y="1412776"/>
            <a:ext cx="7200800" cy="5256583"/>
          </a:xfrm>
          <a:prstGeom prst="rect">
            <a:avLst/>
          </a:prstGeom>
          <a:noFill/>
          <a:ln w="9525">
            <a:noFill/>
            <a:miter lim="800000"/>
            <a:headEnd/>
            <a:tailEnd/>
          </a:ln>
        </p:spPr>
      </p:pic>
    </p:spTree>
    <p:extLst>
      <p:ext uri="{BB962C8B-B14F-4D97-AF65-F5344CB8AC3E}">
        <p14:creationId xmlns:p14="http://schemas.microsoft.com/office/powerpoint/2010/main" xmlns="" val="1681381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1560" y="188640"/>
            <a:ext cx="8064896" cy="864096"/>
          </a:xfrm>
        </p:spPr>
        <p:txBody>
          <a:bodyPr>
            <a:normAutofit/>
          </a:bodyPr>
          <a:lstStyle/>
          <a:p>
            <a:pPr eaLnBrk="1" hangingPunct="1"/>
            <a:r>
              <a:rPr lang="en-US" altLang="en-US" sz="4000" dirty="0" smtClean="0">
                <a:solidFill>
                  <a:srgbClr val="C00000"/>
                </a:solidFill>
                <a:latin typeface="Arial" pitchFamily="34" charset="0"/>
                <a:cs typeface="Arial" pitchFamily="34" charset="0"/>
              </a:rPr>
              <a:t>User Threads and Kernel Threads</a:t>
            </a:r>
          </a:p>
        </p:txBody>
      </p:sp>
      <p:sp>
        <p:nvSpPr>
          <p:cNvPr id="14339" name="Rectangle 3"/>
          <p:cNvSpPr>
            <a:spLocks noGrp="1" noChangeArrowheads="1"/>
          </p:cNvSpPr>
          <p:nvPr>
            <p:ph type="body" idx="1"/>
          </p:nvPr>
        </p:nvSpPr>
        <p:spPr>
          <a:xfrm>
            <a:off x="179512" y="1196752"/>
            <a:ext cx="8712968" cy="5328592"/>
          </a:xfrm>
        </p:spPr>
        <p:txBody>
          <a:bodyPr>
            <a:normAutofit fontScale="85000" lnSpcReduction="20000"/>
          </a:bodyPr>
          <a:lstStyle/>
          <a:p>
            <a:r>
              <a:rPr lang="en-US" altLang="en-US" b="1" dirty="0" smtClean="0">
                <a:solidFill>
                  <a:srgbClr val="0000FF"/>
                </a:solidFill>
                <a:latin typeface="Arial" pitchFamily="34" charset="0"/>
                <a:cs typeface="Arial" pitchFamily="34" charset="0"/>
              </a:rPr>
              <a:t>User threads</a:t>
            </a:r>
            <a:r>
              <a:rPr lang="en-US" altLang="en-US" dirty="0" smtClean="0">
                <a:solidFill>
                  <a:srgbClr val="0000FF"/>
                </a:solidFill>
                <a:latin typeface="Arial" pitchFamily="34" charset="0"/>
                <a:cs typeface="Arial" pitchFamily="34" charset="0"/>
              </a:rPr>
              <a:t> </a:t>
            </a:r>
            <a:r>
              <a:rPr lang="en-US" altLang="en-US" dirty="0" smtClean="0">
                <a:latin typeface="Arial" pitchFamily="34" charset="0"/>
                <a:cs typeface="Arial" pitchFamily="34" charset="0"/>
              </a:rPr>
              <a:t>- management done by user-level threads library</a:t>
            </a:r>
          </a:p>
          <a:p>
            <a:r>
              <a:rPr lang="en-US" altLang="en-US" dirty="0" smtClean="0">
                <a:latin typeface="Arial" pitchFamily="34" charset="0"/>
                <a:cs typeface="Arial" pitchFamily="34" charset="0"/>
              </a:rPr>
              <a:t>Three primary thread libraries:</a:t>
            </a:r>
          </a:p>
          <a:p>
            <a:pPr lvl="1"/>
            <a:r>
              <a:rPr lang="en-US" altLang="en-US" dirty="0" smtClean="0">
                <a:latin typeface="Arial" pitchFamily="34" charset="0"/>
                <a:cs typeface="Arial" pitchFamily="34" charset="0"/>
              </a:rPr>
              <a:t> POSIX </a:t>
            </a:r>
            <a:r>
              <a:rPr lang="en-US" altLang="en-US" b="1" dirty="0" err="1" smtClean="0">
                <a:solidFill>
                  <a:srgbClr val="0000FF"/>
                </a:solidFill>
                <a:latin typeface="Arial" pitchFamily="34" charset="0"/>
                <a:cs typeface="Arial" pitchFamily="34" charset="0"/>
              </a:rPr>
              <a:t>Pthreads</a:t>
            </a:r>
            <a:endParaRPr lang="en-US" altLang="en-US" b="1" i="1" dirty="0" smtClean="0">
              <a:solidFill>
                <a:srgbClr val="0000FF"/>
              </a:solidFill>
              <a:latin typeface="Arial" pitchFamily="34" charset="0"/>
              <a:cs typeface="Arial" pitchFamily="34" charset="0"/>
            </a:endParaRPr>
          </a:p>
          <a:p>
            <a:pPr lvl="1"/>
            <a:r>
              <a:rPr lang="en-US" altLang="en-US" dirty="0" smtClean="0">
                <a:latin typeface="Arial" pitchFamily="34" charset="0"/>
                <a:cs typeface="Arial" pitchFamily="34" charset="0"/>
              </a:rPr>
              <a:t> Windows threads</a:t>
            </a:r>
          </a:p>
          <a:p>
            <a:pPr lvl="1"/>
            <a:r>
              <a:rPr lang="en-US" altLang="en-US" dirty="0" smtClean="0">
                <a:latin typeface="Arial" pitchFamily="34" charset="0"/>
                <a:cs typeface="Arial" pitchFamily="34" charset="0"/>
              </a:rPr>
              <a:t> Java threads</a:t>
            </a:r>
          </a:p>
          <a:p>
            <a:r>
              <a:rPr lang="en-US" altLang="en-US" b="1" dirty="0" smtClean="0">
                <a:solidFill>
                  <a:srgbClr val="0000FF"/>
                </a:solidFill>
                <a:latin typeface="Arial" pitchFamily="34" charset="0"/>
                <a:cs typeface="Arial" pitchFamily="34" charset="0"/>
              </a:rPr>
              <a:t>Kernel threads </a:t>
            </a:r>
            <a:r>
              <a:rPr lang="en-US" altLang="en-US" dirty="0" smtClean="0">
                <a:latin typeface="Arial" pitchFamily="34" charset="0"/>
                <a:cs typeface="Arial" pitchFamily="34" charset="0"/>
              </a:rPr>
              <a:t>- Supported by the Kernel</a:t>
            </a:r>
          </a:p>
          <a:p>
            <a:r>
              <a:rPr lang="en-US" altLang="en-US" dirty="0" smtClean="0">
                <a:latin typeface="Arial" pitchFamily="34" charset="0"/>
                <a:cs typeface="Arial" pitchFamily="34" charset="0"/>
              </a:rPr>
              <a:t>Examples – virtually all general purpose operating systems, including:</a:t>
            </a:r>
          </a:p>
          <a:p>
            <a:pPr lvl="1"/>
            <a:r>
              <a:rPr lang="en-US" altLang="en-US" dirty="0" smtClean="0">
                <a:latin typeface="Arial" pitchFamily="34" charset="0"/>
                <a:cs typeface="Arial" pitchFamily="34" charset="0"/>
              </a:rPr>
              <a:t>Windows </a:t>
            </a:r>
          </a:p>
          <a:p>
            <a:pPr lvl="1"/>
            <a:r>
              <a:rPr lang="en-US" altLang="en-US" dirty="0" smtClean="0">
                <a:latin typeface="Arial" pitchFamily="34" charset="0"/>
                <a:cs typeface="Arial" pitchFamily="34" charset="0"/>
              </a:rPr>
              <a:t>Solaris</a:t>
            </a:r>
          </a:p>
          <a:p>
            <a:pPr lvl="1"/>
            <a:r>
              <a:rPr lang="en-US" altLang="en-US" dirty="0" smtClean="0">
                <a:latin typeface="Arial" pitchFamily="34" charset="0"/>
                <a:cs typeface="Arial" pitchFamily="34" charset="0"/>
              </a:rPr>
              <a:t>Linux</a:t>
            </a:r>
          </a:p>
          <a:p>
            <a:pPr lvl="1"/>
            <a:r>
              <a:rPr lang="en-US" altLang="en-US" dirty="0" smtClean="0">
                <a:latin typeface="Arial" pitchFamily="34" charset="0"/>
                <a:cs typeface="Arial" pitchFamily="34" charset="0"/>
              </a:rPr>
              <a:t>Tru64 UNIX</a:t>
            </a:r>
          </a:p>
          <a:p>
            <a:pPr lvl="1"/>
            <a:r>
              <a:rPr lang="en-US" altLang="en-US" dirty="0" smtClean="0">
                <a:latin typeface="Arial" pitchFamily="34" charset="0"/>
                <a:cs typeface="Arial" pitchFamily="34" charset="0"/>
              </a:rPr>
              <a:t>Mac OS X</a:t>
            </a:r>
          </a:p>
        </p:txBody>
      </p:sp>
    </p:spTree>
    <p:extLst>
      <p:ext uri="{BB962C8B-B14F-4D97-AF65-F5344CB8AC3E}">
        <p14:creationId xmlns:p14="http://schemas.microsoft.com/office/powerpoint/2010/main" xmlns="" val="1780391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C00000"/>
                </a:solidFill>
                <a:latin typeface="Arial" pitchFamily="34" charset="0"/>
                <a:cs typeface="Arial" pitchFamily="34" charset="0"/>
              </a:rPr>
              <a:t>User-Level and Kernel-Level Threads</a:t>
            </a:r>
            <a:endParaRPr lang="en-IN" dirty="0">
              <a:solidFill>
                <a:srgbClr val="C00000"/>
              </a:solidFill>
              <a:latin typeface="Arial" pitchFamily="34" charset="0"/>
              <a:cs typeface="Arial" pitchFamily="34"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683568" y="1844824"/>
            <a:ext cx="7869080" cy="3672408"/>
          </a:xfrm>
          <a:prstGeom prst="rect">
            <a:avLst/>
          </a:prstGeom>
          <a:noFill/>
          <a:ln w="9525">
            <a:noFill/>
            <a:miter lim="800000"/>
            <a:headEnd/>
            <a:tailEnd/>
          </a:ln>
        </p:spPr>
      </p:pic>
    </p:spTree>
    <p:extLst>
      <p:ext uri="{BB962C8B-B14F-4D97-AF65-F5344CB8AC3E}">
        <p14:creationId xmlns:p14="http://schemas.microsoft.com/office/powerpoint/2010/main" xmlns="" val="2322988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23529" y="1377950"/>
            <a:ext cx="8574410" cy="5106988"/>
          </a:xfrm>
          <a:prstGeom prst="rect">
            <a:avLst/>
          </a:prstGeom>
          <a:noFill/>
          <a:ln w="9525">
            <a:noFill/>
            <a:miter lim="800000"/>
            <a:headEnd/>
            <a:tailEnd/>
          </a:ln>
        </p:spPr>
        <p:txBody>
          <a:bodyPr lIns="92075" tIns="46038" rIns="92075" bIns="46038"/>
          <a:lstStyle/>
          <a:p>
            <a:pPr marL="355600" indent="-355600" algn="just">
              <a:spcBef>
                <a:spcPct val="20000"/>
              </a:spcBef>
              <a:buClr>
                <a:schemeClr val="accent2"/>
              </a:buClr>
              <a:buFont typeface="Arial" pitchFamily="34" charset="0"/>
              <a:buChar char="•"/>
            </a:pPr>
            <a:r>
              <a:rPr lang="en-US" sz="2800" dirty="0" smtClean="0">
                <a:latin typeface="Arial" charset="0"/>
              </a:rPr>
              <a:t>Thread </a:t>
            </a:r>
            <a:r>
              <a:rPr lang="en-US" sz="2800" dirty="0">
                <a:latin typeface="Arial" charset="0"/>
              </a:rPr>
              <a:t>table contains </a:t>
            </a:r>
            <a:r>
              <a:rPr lang="en-US" sz="2800" dirty="0" smtClean="0">
                <a:latin typeface="Arial" charset="0"/>
              </a:rPr>
              <a:t>information </a:t>
            </a:r>
            <a:r>
              <a:rPr lang="en-US" sz="2800" dirty="0">
                <a:latin typeface="Arial" charset="0"/>
              </a:rPr>
              <a:t>about threads (program counter, stack pointer...) so that run time system can manage them</a:t>
            </a:r>
          </a:p>
          <a:p>
            <a:pPr marL="355600" indent="-355600" algn="just">
              <a:spcBef>
                <a:spcPct val="20000"/>
              </a:spcBef>
              <a:buClr>
                <a:schemeClr val="accent2"/>
              </a:buClr>
              <a:buFontTx/>
              <a:buChar char="•"/>
            </a:pPr>
            <a:r>
              <a:rPr lang="en-US" sz="2800" dirty="0">
                <a:latin typeface="Arial" charset="0"/>
              </a:rPr>
              <a:t>If thread blocks, run time system stores thread </a:t>
            </a:r>
            <a:r>
              <a:rPr lang="en-US" sz="2800" dirty="0" smtClean="0">
                <a:latin typeface="Arial" charset="0"/>
              </a:rPr>
              <a:t>information </a:t>
            </a:r>
            <a:r>
              <a:rPr lang="en-US" sz="2800" dirty="0">
                <a:latin typeface="Arial" charset="0"/>
              </a:rPr>
              <a:t>in table and finds new thread to run.</a:t>
            </a:r>
          </a:p>
          <a:p>
            <a:pPr marL="355600" indent="-355600" algn="just">
              <a:spcBef>
                <a:spcPct val="20000"/>
              </a:spcBef>
              <a:buClr>
                <a:schemeClr val="accent2"/>
              </a:buClr>
              <a:buFontTx/>
              <a:buChar char="•"/>
            </a:pPr>
            <a:r>
              <a:rPr lang="en-US" sz="2800" dirty="0">
                <a:latin typeface="Arial" charset="0"/>
              </a:rPr>
              <a:t>State save and scheduling are invoked faster </a:t>
            </a:r>
            <a:r>
              <a:rPr lang="en-US" sz="2800" dirty="0" smtClean="0">
                <a:latin typeface="Arial" charset="0"/>
              </a:rPr>
              <a:t>than </a:t>
            </a:r>
            <a:r>
              <a:rPr lang="en-US" sz="2800" dirty="0">
                <a:latin typeface="Arial" charset="0"/>
              </a:rPr>
              <a:t>kernel call (no trap, no cache flush)</a:t>
            </a:r>
          </a:p>
        </p:txBody>
      </p:sp>
      <p:sp>
        <p:nvSpPr>
          <p:cNvPr id="60419" name="Rectangle 3"/>
          <p:cNvSpPr>
            <a:spLocks noChangeArrowheads="1"/>
          </p:cNvSpPr>
          <p:nvPr/>
        </p:nvSpPr>
        <p:spPr bwMode="auto">
          <a:xfrm>
            <a:off x="827584" y="188640"/>
            <a:ext cx="7596336" cy="1008112"/>
          </a:xfrm>
          <a:prstGeom prst="rect">
            <a:avLst/>
          </a:prstGeom>
          <a:noFill/>
          <a:ln w="9525">
            <a:noFill/>
            <a:miter lim="800000"/>
            <a:headEnd/>
            <a:tailEnd/>
          </a:ln>
        </p:spPr>
        <p:txBody>
          <a:bodyPr lIns="92075" tIns="46038" rIns="92075" bIns="46038" anchor="ctr"/>
          <a:lstStyle/>
          <a:p>
            <a:pPr algn="ctr"/>
            <a:r>
              <a:rPr lang="en-US" sz="4000" dirty="0">
                <a:solidFill>
                  <a:srgbClr val="C00000"/>
                </a:solidFill>
                <a:latin typeface="Arial" charset="0"/>
              </a:rPr>
              <a:t>Threads in user space-the good</a:t>
            </a:r>
          </a:p>
        </p:txBody>
      </p:sp>
      <p:sp>
        <p:nvSpPr>
          <p:cNvPr id="60420"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xmlns="" val="991932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51520" y="1124744"/>
            <a:ext cx="8646418" cy="5400600"/>
          </a:xfrm>
          <a:prstGeom prst="rect">
            <a:avLst/>
          </a:prstGeom>
          <a:noFill/>
          <a:ln w="9525">
            <a:noFill/>
            <a:miter lim="800000"/>
            <a:headEnd/>
            <a:tailEnd/>
          </a:ln>
        </p:spPr>
        <p:txBody>
          <a:bodyPr lIns="92075" tIns="46038" rIns="92075" bIns="46038"/>
          <a:lstStyle/>
          <a:p>
            <a:pPr marL="452438" indent="-452438" algn="just">
              <a:buClr>
                <a:schemeClr val="accent2"/>
              </a:buClr>
              <a:buFont typeface="Arial" pitchFamily="34" charset="0"/>
              <a:buChar char="•"/>
            </a:pPr>
            <a:r>
              <a:rPr lang="en-US" sz="2800" dirty="0" smtClean="0">
                <a:latin typeface="Arial" charset="0"/>
              </a:rPr>
              <a:t>Can’t </a:t>
            </a:r>
            <a:r>
              <a:rPr lang="en-US" sz="2800" dirty="0">
                <a:latin typeface="Arial" charset="0"/>
              </a:rPr>
              <a:t>let thread execute system call which blocks because </a:t>
            </a:r>
            <a:r>
              <a:rPr lang="en-US" sz="2800" i="1" dirty="0">
                <a:solidFill>
                  <a:srgbClr val="FF0000"/>
                </a:solidFill>
                <a:latin typeface="Arial" charset="0"/>
              </a:rPr>
              <a:t>it will block all of the other threads</a:t>
            </a:r>
          </a:p>
          <a:p>
            <a:pPr marL="452438" indent="-452438" algn="just">
              <a:buClr>
                <a:schemeClr val="accent2"/>
              </a:buClr>
              <a:buFontTx/>
              <a:buChar char="•"/>
            </a:pPr>
            <a:r>
              <a:rPr lang="en-US" sz="2800" dirty="0">
                <a:latin typeface="Arial" charset="0"/>
              </a:rPr>
              <a:t>No elegant solution</a:t>
            </a:r>
          </a:p>
          <a:p>
            <a:pPr marL="1066800" lvl="1" indent="-609600" algn="just">
              <a:buClr>
                <a:schemeClr val="accent2"/>
              </a:buClr>
              <a:buFontTx/>
              <a:buChar char="•"/>
            </a:pPr>
            <a:r>
              <a:rPr lang="en-US" sz="2800" dirty="0" smtClean="0">
                <a:latin typeface="Arial" charset="0"/>
              </a:rPr>
              <a:t>Manage some how </a:t>
            </a:r>
            <a:r>
              <a:rPr lang="en-US" sz="2800" dirty="0">
                <a:latin typeface="Arial" charset="0"/>
              </a:rPr>
              <a:t>system library to avoid blocking calls</a:t>
            </a:r>
          </a:p>
          <a:p>
            <a:pPr marL="1066800" lvl="1" indent="-609600" algn="just">
              <a:buClr>
                <a:schemeClr val="accent2"/>
              </a:buClr>
              <a:buFontTx/>
              <a:buChar char="•"/>
            </a:pPr>
            <a:r>
              <a:rPr lang="en-US" sz="2800" dirty="0">
                <a:latin typeface="Arial" charset="0"/>
              </a:rPr>
              <a:t>Could use select system calls-in some versions of Unix which do same thing</a:t>
            </a:r>
          </a:p>
          <a:p>
            <a:pPr marL="452438" indent="-452438" algn="just">
              <a:buClr>
                <a:schemeClr val="accent2"/>
              </a:buClr>
              <a:buFont typeface="Arial" charset="0"/>
              <a:buChar char="•"/>
            </a:pPr>
            <a:r>
              <a:rPr lang="en-US" sz="2800" dirty="0">
                <a:latin typeface="Arial" charset="0"/>
              </a:rPr>
              <a:t>Threads don’t voluntarily give up CPU</a:t>
            </a:r>
          </a:p>
          <a:p>
            <a:pPr marL="1066800" lvl="1" indent="-609600" algn="just">
              <a:buClr>
                <a:schemeClr val="accent2"/>
              </a:buClr>
              <a:buFont typeface="Arial" charset="0"/>
              <a:buChar char="•"/>
            </a:pPr>
            <a:r>
              <a:rPr lang="en-US" sz="2800" dirty="0">
                <a:latin typeface="Arial" charset="0"/>
              </a:rPr>
              <a:t>Could interrupt periodically to give control to run time system</a:t>
            </a:r>
          </a:p>
          <a:p>
            <a:pPr marL="1066800" lvl="1" indent="-609600" algn="just">
              <a:buClr>
                <a:schemeClr val="accent2"/>
              </a:buClr>
              <a:buFont typeface="Arial" charset="0"/>
              <a:buChar char="•"/>
            </a:pPr>
            <a:r>
              <a:rPr lang="en-US" sz="2800" dirty="0">
                <a:latin typeface="Arial" charset="0"/>
              </a:rPr>
              <a:t>Overhead of this solution is a </a:t>
            </a:r>
            <a:r>
              <a:rPr lang="en-US" sz="2800" dirty="0" smtClean="0">
                <a:latin typeface="Arial" charset="0"/>
              </a:rPr>
              <a:t>problem</a:t>
            </a:r>
            <a:endParaRPr lang="en-US" sz="2800" dirty="0">
              <a:latin typeface="Arial" charset="0"/>
            </a:endParaRPr>
          </a:p>
        </p:txBody>
      </p:sp>
      <p:sp>
        <p:nvSpPr>
          <p:cNvPr id="62467" name="Rectangle 3"/>
          <p:cNvSpPr>
            <a:spLocks noChangeArrowheads="1"/>
          </p:cNvSpPr>
          <p:nvPr/>
        </p:nvSpPr>
        <p:spPr bwMode="auto">
          <a:xfrm>
            <a:off x="971600" y="188640"/>
            <a:ext cx="7272808" cy="1008112"/>
          </a:xfrm>
          <a:prstGeom prst="rect">
            <a:avLst/>
          </a:prstGeom>
          <a:noFill/>
          <a:ln w="9525">
            <a:noFill/>
            <a:miter lim="800000"/>
            <a:headEnd/>
            <a:tailEnd/>
          </a:ln>
        </p:spPr>
        <p:txBody>
          <a:bodyPr lIns="92075" tIns="46038" rIns="92075" bIns="46038" anchor="ctr"/>
          <a:lstStyle/>
          <a:p>
            <a:r>
              <a:rPr lang="en-US" sz="4000" dirty="0">
                <a:solidFill>
                  <a:srgbClr val="C00000"/>
                </a:solidFill>
                <a:latin typeface="Arial" charset="0"/>
              </a:rPr>
              <a:t>Threads in user space-the bad</a:t>
            </a:r>
          </a:p>
        </p:txBody>
      </p:sp>
      <p:sp>
        <p:nvSpPr>
          <p:cNvPr id="62468"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xmlns="" val="2713641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251521" y="1268760"/>
            <a:ext cx="8646418" cy="3600400"/>
          </a:xfrm>
          <a:prstGeom prst="rect">
            <a:avLst/>
          </a:prstGeom>
          <a:noFill/>
          <a:ln w="9525">
            <a:noFill/>
            <a:miter lim="800000"/>
            <a:headEnd/>
            <a:tailEnd/>
          </a:ln>
        </p:spPr>
        <p:txBody>
          <a:bodyPr lIns="92075" tIns="46038" rIns="92075" bIns="46038"/>
          <a:lstStyle/>
          <a:p>
            <a:pPr marL="452438" indent="-452438" algn="just">
              <a:spcBef>
                <a:spcPct val="20000"/>
              </a:spcBef>
              <a:buClr>
                <a:schemeClr val="accent2"/>
              </a:buClr>
              <a:buFont typeface="Arial" pitchFamily="34" charset="0"/>
              <a:buChar char="•"/>
            </a:pPr>
            <a:r>
              <a:rPr lang="en-US" sz="2800" dirty="0" smtClean="0">
                <a:latin typeface="Arial" charset="0"/>
              </a:rPr>
              <a:t>Kernel </a:t>
            </a:r>
            <a:r>
              <a:rPr lang="en-US" sz="2800" dirty="0">
                <a:latin typeface="Arial" charset="0"/>
              </a:rPr>
              <a:t>keeps same thread table as user table</a:t>
            </a:r>
          </a:p>
          <a:p>
            <a:pPr marL="452438" indent="-452438" algn="just">
              <a:spcBef>
                <a:spcPct val="20000"/>
              </a:spcBef>
              <a:buClr>
                <a:schemeClr val="accent2"/>
              </a:buClr>
              <a:buFontTx/>
              <a:buChar char="•"/>
            </a:pPr>
            <a:r>
              <a:rPr lang="en-US" sz="2800" dirty="0">
                <a:latin typeface="Arial" charset="0"/>
              </a:rPr>
              <a:t>If thread blocks, kernel just picks another one</a:t>
            </a:r>
          </a:p>
          <a:p>
            <a:pPr marL="452438" lvl="1" indent="-452438" algn="just">
              <a:spcBef>
                <a:spcPct val="20000"/>
              </a:spcBef>
              <a:buClr>
                <a:schemeClr val="accent2"/>
              </a:buClr>
            </a:pPr>
            <a:r>
              <a:rPr lang="en-US" sz="2800" dirty="0">
                <a:latin typeface="Arial" charset="0"/>
              </a:rPr>
              <a:t>	</a:t>
            </a:r>
            <a:r>
              <a:rPr lang="en-US" sz="2800" dirty="0" smtClean="0">
                <a:latin typeface="Arial" charset="0"/>
              </a:rPr>
              <a:t>	Not </a:t>
            </a:r>
            <a:r>
              <a:rPr lang="en-US" sz="2800" dirty="0">
                <a:latin typeface="Arial" charset="0"/>
              </a:rPr>
              <a:t>necessarily from same process</a:t>
            </a:r>
            <a:r>
              <a:rPr lang="en-US" sz="2800" dirty="0" smtClean="0">
                <a:latin typeface="Arial" charset="0"/>
              </a:rPr>
              <a:t>!</a:t>
            </a:r>
            <a:endParaRPr lang="en-US" sz="2800" dirty="0">
              <a:latin typeface="Arial" charset="0"/>
            </a:endParaRPr>
          </a:p>
        </p:txBody>
      </p:sp>
      <p:sp>
        <p:nvSpPr>
          <p:cNvPr id="64515" name="Rectangle 3"/>
          <p:cNvSpPr>
            <a:spLocks noChangeArrowheads="1"/>
          </p:cNvSpPr>
          <p:nvPr/>
        </p:nvSpPr>
        <p:spPr bwMode="auto">
          <a:xfrm>
            <a:off x="539552" y="188640"/>
            <a:ext cx="8208912" cy="792088"/>
          </a:xfrm>
          <a:prstGeom prst="rect">
            <a:avLst/>
          </a:prstGeom>
          <a:noFill/>
          <a:ln w="9525">
            <a:noFill/>
            <a:miter lim="800000"/>
            <a:headEnd/>
            <a:tailEnd/>
          </a:ln>
        </p:spPr>
        <p:txBody>
          <a:bodyPr lIns="92075" tIns="46038" rIns="92075" bIns="46038" anchor="ctr"/>
          <a:lstStyle/>
          <a:p>
            <a:pPr algn="ctr"/>
            <a:r>
              <a:rPr lang="en-US" sz="4000" dirty="0">
                <a:solidFill>
                  <a:srgbClr val="FF0000"/>
                </a:solidFill>
                <a:latin typeface="Arial" charset="0"/>
              </a:rPr>
              <a:t>Threads in kernel space-the good</a:t>
            </a:r>
          </a:p>
        </p:txBody>
      </p:sp>
      <p:sp>
        <p:nvSpPr>
          <p:cNvPr id="64516"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xmlns="" val="249395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0" y="6142038"/>
            <a:ext cx="9144000" cy="411162"/>
          </a:xfrm>
          <a:prstGeom prst="rect">
            <a:avLst/>
          </a:prstGeom>
          <a:noFill/>
          <a:ln w="9525">
            <a:noFill/>
            <a:miter lim="800000"/>
            <a:headEnd/>
            <a:tailEnd/>
          </a:ln>
        </p:spPr>
        <p:txBody>
          <a:bodyPr lIns="92075" tIns="46038" rIns="92075" bIns="46038"/>
          <a:lstStyle/>
          <a:p>
            <a:pPr marL="609600" indent="-609600" eaLnBrk="0" hangingPunct="0">
              <a:spcBef>
                <a:spcPct val="20000"/>
              </a:spcBef>
            </a:pPr>
            <a:endParaRPr lang="en-US" sz="2400">
              <a:latin typeface="Arial" charset="0"/>
            </a:endParaRPr>
          </a:p>
        </p:txBody>
      </p:sp>
      <p:sp>
        <p:nvSpPr>
          <p:cNvPr id="191491" name="Rectangle 3"/>
          <p:cNvSpPr>
            <a:spLocks noChangeArrowheads="1"/>
          </p:cNvSpPr>
          <p:nvPr/>
        </p:nvSpPr>
        <p:spPr bwMode="auto">
          <a:xfrm>
            <a:off x="467544" y="116632"/>
            <a:ext cx="8316416" cy="936104"/>
          </a:xfrm>
          <a:prstGeom prst="rect">
            <a:avLst/>
          </a:prstGeom>
          <a:noFill/>
          <a:ln w="9525">
            <a:noFill/>
            <a:miter lim="800000"/>
            <a:headEnd/>
            <a:tailEnd/>
          </a:ln>
        </p:spPr>
        <p:txBody>
          <a:bodyPr lIns="92075" tIns="46038" rIns="92075" bIns="46038" anchor="ctr"/>
          <a:lstStyle/>
          <a:p>
            <a:pPr algn="ctr" eaLnBrk="0" hangingPunct="0"/>
            <a:r>
              <a:rPr lang="en-US" sz="4000" dirty="0">
                <a:solidFill>
                  <a:srgbClr val="C00000"/>
                </a:solidFill>
                <a:latin typeface="Arial" charset="0"/>
              </a:rPr>
              <a:t>Scheduling Algorithm Goals</a:t>
            </a:r>
          </a:p>
        </p:txBody>
      </p:sp>
      <p:sp>
        <p:nvSpPr>
          <p:cNvPr id="191492"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91493" name="Picture 6" descr="D:\b\b4\IBM\02-39.jpg"/>
          <p:cNvPicPr>
            <a:picLocks noChangeAspect="1" noChangeArrowheads="1"/>
          </p:cNvPicPr>
          <p:nvPr/>
        </p:nvPicPr>
        <p:blipFill>
          <a:blip r:embed="rId3" cstate="print"/>
          <a:srcRect/>
          <a:stretch>
            <a:fillRect/>
          </a:stretch>
        </p:blipFill>
        <p:spPr bwMode="auto">
          <a:xfrm>
            <a:off x="251520" y="980728"/>
            <a:ext cx="8640960" cy="55446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79513" y="1377950"/>
            <a:ext cx="8718426" cy="5106988"/>
          </a:xfrm>
          <a:prstGeom prst="rect">
            <a:avLst/>
          </a:prstGeom>
          <a:noFill/>
          <a:ln w="9525">
            <a:noFill/>
            <a:miter lim="800000"/>
            <a:headEnd/>
            <a:tailEnd/>
          </a:ln>
        </p:spPr>
        <p:txBody>
          <a:bodyPr lIns="92075" tIns="46038" rIns="92075" bIns="46038"/>
          <a:lstStyle/>
          <a:p>
            <a:pPr marL="609600" indent="-609600" algn="just">
              <a:spcBef>
                <a:spcPct val="20000"/>
              </a:spcBef>
              <a:buClr>
                <a:schemeClr val="accent2"/>
              </a:buClr>
              <a:buFont typeface="Arial" pitchFamily="34" charset="0"/>
              <a:buChar char="•"/>
            </a:pPr>
            <a:r>
              <a:rPr lang="en-US" sz="2800" dirty="0" smtClean="0">
                <a:latin typeface="Arial" charset="0"/>
              </a:rPr>
              <a:t>Expensive </a:t>
            </a:r>
            <a:r>
              <a:rPr lang="en-US" sz="2800" dirty="0">
                <a:latin typeface="Arial" charset="0"/>
              </a:rPr>
              <a:t>to manage the threads in the kernel and takes valuable kernel space</a:t>
            </a:r>
          </a:p>
          <a:p>
            <a:pPr marL="609600" indent="-609600" algn="just">
              <a:spcBef>
                <a:spcPct val="20000"/>
              </a:spcBef>
              <a:buClr>
                <a:schemeClr val="accent2"/>
              </a:buClr>
              <a:buFontTx/>
              <a:buChar char="•"/>
            </a:pPr>
            <a:r>
              <a:rPr lang="en-US" sz="2800" dirty="0">
                <a:latin typeface="Arial" charset="0"/>
              </a:rPr>
              <a:t>How do we get the advantages of both approaches, without the disadvantages? </a:t>
            </a:r>
          </a:p>
        </p:txBody>
      </p:sp>
      <p:sp>
        <p:nvSpPr>
          <p:cNvPr id="66563" name="Rectangle 3"/>
          <p:cNvSpPr>
            <a:spLocks noChangeArrowheads="1"/>
          </p:cNvSpPr>
          <p:nvPr/>
        </p:nvSpPr>
        <p:spPr bwMode="auto">
          <a:xfrm>
            <a:off x="395536" y="260648"/>
            <a:ext cx="8352928" cy="882352"/>
          </a:xfrm>
          <a:prstGeom prst="rect">
            <a:avLst/>
          </a:prstGeom>
          <a:noFill/>
          <a:ln w="9525">
            <a:noFill/>
            <a:miter lim="800000"/>
            <a:headEnd/>
            <a:tailEnd/>
          </a:ln>
        </p:spPr>
        <p:txBody>
          <a:bodyPr lIns="92075" tIns="46038" rIns="92075" bIns="46038" anchor="ctr"/>
          <a:lstStyle/>
          <a:p>
            <a:pPr algn="ctr"/>
            <a:r>
              <a:rPr lang="en-US" sz="4000" dirty="0">
                <a:solidFill>
                  <a:srgbClr val="FF0000"/>
                </a:solidFill>
                <a:latin typeface="Arial" charset="0"/>
              </a:rPr>
              <a:t>Threads in kernel space-the bad</a:t>
            </a:r>
          </a:p>
        </p:txBody>
      </p:sp>
      <p:sp>
        <p:nvSpPr>
          <p:cNvPr id="66564"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xmlns="" val="38041515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0" y="5715000"/>
            <a:ext cx="9144000" cy="838200"/>
          </a:xfrm>
          <a:prstGeom prst="rect">
            <a:avLst/>
          </a:prstGeom>
          <a:noFill/>
          <a:ln w="9525">
            <a:noFill/>
            <a:miter lim="800000"/>
            <a:headEnd/>
            <a:tailEnd/>
          </a:ln>
        </p:spPr>
        <p:txBody>
          <a:bodyPr lIns="92075" tIns="46038" rIns="92075" bIns="46038"/>
          <a:lstStyle/>
          <a:p>
            <a:pPr marL="609600" indent="-609600">
              <a:spcBef>
                <a:spcPct val="20000"/>
              </a:spcBef>
            </a:pPr>
            <a:r>
              <a:rPr lang="en-US" sz="2400">
                <a:latin typeface="Arial" charset="0"/>
              </a:rPr>
              <a:t> </a:t>
            </a:r>
          </a:p>
        </p:txBody>
      </p:sp>
      <p:sp>
        <p:nvSpPr>
          <p:cNvPr id="68611" name="Rectangle 3"/>
          <p:cNvSpPr>
            <a:spLocks noChangeArrowheads="1"/>
          </p:cNvSpPr>
          <p:nvPr/>
        </p:nvSpPr>
        <p:spPr bwMode="auto">
          <a:xfrm>
            <a:off x="251520" y="116632"/>
            <a:ext cx="8640960" cy="1152128"/>
          </a:xfrm>
          <a:prstGeom prst="rect">
            <a:avLst/>
          </a:prstGeom>
          <a:noFill/>
          <a:ln w="9525">
            <a:noFill/>
            <a:miter lim="800000"/>
            <a:headEnd/>
            <a:tailEnd/>
          </a:ln>
        </p:spPr>
        <p:txBody>
          <a:bodyPr lIns="92075" tIns="46038" rIns="92075" bIns="46038" anchor="ctr"/>
          <a:lstStyle/>
          <a:p>
            <a:pPr algn="ctr"/>
            <a:r>
              <a:rPr lang="en-US" sz="4000" dirty="0">
                <a:solidFill>
                  <a:srgbClr val="FF0000"/>
                </a:solidFill>
                <a:latin typeface="Arial" charset="0"/>
              </a:rPr>
              <a:t>Hybrid approach </a:t>
            </a:r>
          </a:p>
          <a:p>
            <a:pPr algn="ctr"/>
            <a:r>
              <a:rPr lang="en-US" sz="2800" dirty="0">
                <a:solidFill>
                  <a:srgbClr val="FF0000"/>
                </a:solidFill>
                <a:latin typeface="Arial" charset="0"/>
              </a:rPr>
              <a:t>Multiplex user-level threads onto kernel level threads</a:t>
            </a:r>
          </a:p>
        </p:txBody>
      </p:sp>
      <p:sp>
        <p:nvSpPr>
          <p:cNvPr id="68612"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68613" name="Picture 6" descr="D:\b\b4\IBM\02-17.jpg"/>
          <p:cNvPicPr>
            <a:picLocks noChangeAspect="1" noChangeArrowheads="1"/>
          </p:cNvPicPr>
          <p:nvPr/>
        </p:nvPicPr>
        <p:blipFill>
          <a:blip r:embed="rId3" cstate="print"/>
          <a:srcRect/>
          <a:stretch>
            <a:fillRect/>
          </a:stretch>
        </p:blipFill>
        <p:spPr bwMode="auto">
          <a:xfrm>
            <a:off x="1066800" y="1651000"/>
            <a:ext cx="7162800" cy="4641850"/>
          </a:xfrm>
          <a:prstGeom prst="rect">
            <a:avLst/>
          </a:prstGeom>
          <a:noFill/>
          <a:ln w="9525">
            <a:noFill/>
            <a:miter lim="800000"/>
            <a:headEnd/>
            <a:tailEnd/>
          </a:ln>
        </p:spPr>
      </p:pic>
    </p:spTree>
    <p:extLst>
      <p:ext uri="{BB962C8B-B14F-4D97-AF65-F5344CB8AC3E}">
        <p14:creationId xmlns:p14="http://schemas.microsoft.com/office/powerpoint/2010/main" xmlns="" val="25020779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23528" y="1052736"/>
            <a:ext cx="8646418" cy="5106988"/>
          </a:xfrm>
          <a:prstGeom prst="rect">
            <a:avLst/>
          </a:prstGeom>
          <a:noFill/>
          <a:ln w="9525">
            <a:noFill/>
            <a:miter lim="800000"/>
            <a:headEnd/>
            <a:tailEnd/>
          </a:ln>
        </p:spPr>
        <p:txBody>
          <a:bodyPr lIns="92075" tIns="46038" rIns="92075" bIns="46038"/>
          <a:lstStyle/>
          <a:p>
            <a:pPr marL="355600" indent="-355600" algn="just">
              <a:spcBef>
                <a:spcPct val="20000"/>
              </a:spcBef>
              <a:buClr>
                <a:schemeClr val="accent2"/>
              </a:buClr>
              <a:buFont typeface="Arial" pitchFamily="34" charset="0"/>
              <a:buChar char="•"/>
            </a:pPr>
            <a:r>
              <a:rPr lang="en-US" sz="2800" dirty="0" smtClean="0">
                <a:latin typeface="Arial" charset="0"/>
              </a:rPr>
              <a:t>Kernel </a:t>
            </a:r>
            <a:r>
              <a:rPr lang="en-US" sz="2800" dirty="0">
                <a:latin typeface="Arial" charset="0"/>
              </a:rPr>
              <a:t>is aware of kernel threads only </a:t>
            </a:r>
          </a:p>
          <a:p>
            <a:pPr marL="355600" indent="-355600" algn="just">
              <a:spcBef>
                <a:spcPct val="20000"/>
              </a:spcBef>
              <a:buClr>
                <a:schemeClr val="accent2"/>
              </a:buClr>
              <a:buFont typeface="Arial" charset="0"/>
              <a:buChar char="•"/>
            </a:pPr>
            <a:r>
              <a:rPr lang="en-US" sz="2800" dirty="0">
                <a:latin typeface="Arial" charset="0"/>
              </a:rPr>
              <a:t>User level threads are </a:t>
            </a:r>
            <a:r>
              <a:rPr lang="en-US" sz="2800" dirty="0" smtClean="0">
                <a:latin typeface="Arial" charset="0"/>
              </a:rPr>
              <a:t>scheduled, created, </a:t>
            </a:r>
            <a:r>
              <a:rPr lang="en-US" sz="2800" dirty="0">
                <a:latin typeface="Arial" charset="0"/>
              </a:rPr>
              <a:t>destroyed independently of kernel thread</a:t>
            </a:r>
          </a:p>
          <a:p>
            <a:pPr marL="355600" indent="-355600" algn="just">
              <a:spcBef>
                <a:spcPct val="20000"/>
              </a:spcBef>
              <a:buClr>
                <a:schemeClr val="accent2"/>
              </a:buClr>
              <a:buFont typeface="Arial" charset="0"/>
              <a:buChar char="•"/>
            </a:pPr>
            <a:r>
              <a:rPr lang="en-US" sz="2800" dirty="0">
                <a:latin typeface="Arial" charset="0"/>
              </a:rPr>
              <a:t>Programmer determines how many user level and how many kernel level threads to </a:t>
            </a:r>
            <a:r>
              <a:rPr lang="en-US" sz="2800" dirty="0" smtClean="0">
                <a:latin typeface="Arial" charset="0"/>
              </a:rPr>
              <a:t>use</a:t>
            </a:r>
            <a:endParaRPr lang="en-US" sz="2800" dirty="0">
              <a:latin typeface="Arial" charset="0"/>
            </a:endParaRPr>
          </a:p>
          <a:p>
            <a:pPr marL="609600" indent="-609600" algn="just">
              <a:spcBef>
                <a:spcPct val="20000"/>
              </a:spcBef>
              <a:buClr>
                <a:schemeClr val="accent2"/>
              </a:buClr>
              <a:buFontTx/>
              <a:buChar char="•"/>
            </a:pPr>
            <a:endParaRPr lang="en-US" sz="2800" dirty="0">
              <a:latin typeface="Arial" charset="0"/>
            </a:endParaRPr>
          </a:p>
        </p:txBody>
      </p:sp>
      <p:sp>
        <p:nvSpPr>
          <p:cNvPr id="70659" name="Rectangle 3"/>
          <p:cNvSpPr>
            <a:spLocks noChangeArrowheads="1"/>
          </p:cNvSpPr>
          <p:nvPr/>
        </p:nvSpPr>
        <p:spPr bwMode="auto">
          <a:xfrm>
            <a:off x="179512" y="188640"/>
            <a:ext cx="8820472" cy="908720"/>
          </a:xfrm>
          <a:prstGeom prst="rect">
            <a:avLst/>
          </a:prstGeom>
          <a:noFill/>
          <a:ln w="9525">
            <a:noFill/>
            <a:miter lim="800000"/>
            <a:headEnd/>
            <a:tailEnd/>
          </a:ln>
        </p:spPr>
        <p:txBody>
          <a:bodyPr lIns="92075" tIns="46038" rIns="92075" bIns="46038" anchor="ctr"/>
          <a:lstStyle/>
          <a:p>
            <a:pPr algn="ctr"/>
            <a:r>
              <a:rPr lang="en-US" sz="4000" dirty="0">
                <a:solidFill>
                  <a:srgbClr val="FF0000"/>
                </a:solidFill>
                <a:latin typeface="Arial" charset="0"/>
              </a:rPr>
              <a:t>Hybrid</a:t>
            </a:r>
          </a:p>
        </p:txBody>
      </p:sp>
      <p:sp>
        <p:nvSpPr>
          <p:cNvPr id="70660"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xmlns="" val="1874638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88912"/>
            <a:ext cx="8229600" cy="863823"/>
          </a:xfrm>
        </p:spPr>
        <p:txBody>
          <a:bodyPr>
            <a:normAutofit/>
          </a:bodyPr>
          <a:lstStyle/>
          <a:p>
            <a:pPr eaLnBrk="1" hangingPunct="1"/>
            <a:r>
              <a:rPr lang="en-US" altLang="en-US" dirty="0" smtClean="0">
                <a:solidFill>
                  <a:srgbClr val="FF0000"/>
                </a:solidFill>
                <a:latin typeface="Arial" pitchFamily="34" charset="0"/>
                <a:cs typeface="Arial" pitchFamily="34" charset="0"/>
              </a:rPr>
              <a:t>Multithreading Models</a:t>
            </a:r>
          </a:p>
        </p:txBody>
      </p:sp>
      <p:sp>
        <p:nvSpPr>
          <p:cNvPr id="15363" name="Rectangle 3"/>
          <p:cNvSpPr>
            <a:spLocks noGrp="1" noChangeArrowheads="1"/>
          </p:cNvSpPr>
          <p:nvPr>
            <p:ph type="body" idx="1"/>
          </p:nvPr>
        </p:nvSpPr>
        <p:spPr/>
        <p:txBody>
          <a:bodyPr/>
          <a:lstStyle/>
          <a:p>
            <a:r>
              <a:rPr lang="en-US" altLang="en-US" smtClean="0"/>
              <a:t>Many-to-One</a:t>
            </a:r>
            <a:br>
              <a:rPr lang="en-US" altLang="en-US" smtClean="0"/>
            </a:br>
            <a:endParaRPr lang="en-US" altLang="en-US" smtClean="0"/>
          </a:p>
          <a:p>
            <a:r>
              <a:rPr lang="en-US" altLang="en-US" smtClean="0"/>
              <a:t>One-to-One</a:t>
            </a:r>
            <a:br>
              <a:rPr lang="en-US" altLang="en-US" smtClean="0"/>
            </a:br>
            <a:endParaRPr lang="en-US" altLang="en-US" smtClean="0"/>
          </a:p>
          <a:p>
            <a:r>
              <a:rPr lang="en-US" altLang="en-US" smtClean="0"/>
              <a:t>Many-to-Many</a:t>
            </a:r>
          </a:p>
          <a:p>
            <a:endParaRPr lang="en-US" altLang="en-US" smtClean="0"/>
          </a:p>
        </p:txBody>
      </p:sp>
    </p:spTree>
    <p:extLst>
      <p:ext uri="{BB962C8B-B14F-4D97-AF65-F5344CB8AC3E}">
        <p14:creationId xmlns:p14="http://schemas.microsoft.com/office/powerpoint/2010/main" xmlns="" val="28565305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7544" y="188640"/>
            <a:ext cx="8229600" cy="864096"/>
          </a:xfrm>
        </p:spPr>
        <p:txBody>
          <a:bodyPr>
            <a:normAutofit/>
          </a:bodyPr>
          <a:lstStyle/>
          <a:p>
            <a:pPr eaLnBrk="1" hangingPunct="1"/>
            <a:r>
              <a:rPr lang="en-US" altLang="en-US" sz="4000" dirty="0" smtClean="0">
                <a:solidFill>
                  <a:srgbClr val="C00000"/>
                </a:solidFill>
                <a:latin typeface="Arial" pitchFamily="34" charset="0"/>
                <a:cs typeface="Arial" pitchFamily="34" charset="0"/>
              </a:rPr>
              <a:t>Many-to-One</a:t>
            </a:r>
          </a:p>
        </p:txBody>
      </p:sp>
      <p:sp>
        <p:nvSpPr>
          <p:cNvPr id="16387" name="Rectangle 3"/>
          <p:cNvSpPr>
            <a:spLocks noGrp="1" noChangeArrowheads="1"/>
          </p:cNvSpPr>
          <p:nvPr>
            <p:ph type="body" idx="1"/>
          </p:nvPr>
        </p:nvSpPr>
        <p:spPr>
          <a:xfrm>
            <a:off x="179512" y="1233488"/>
            <a:ext cx="5400600" cy="5147840"/>
          </a:xfrm>
        </p:spPr>
        <p:txBody>
          <a:bodyPr>
            <a:normAutofit fontScale="85000" lnSpcReduction="20000"/>
          </a:bodyPr>
          <a:lstStyle/>
          <a:p>
            <a:pPr algn="just"/>
            <a:r>
              <a:rPr lang="en-US" altLang="en-US" dirty="0" smtClean="0"/>
              <a:t>Many user-level threads mapped to single kernel thread</a:t>
            </a:r>
          </a:p>
          <a:p>
            <a:pPr algn="just"/>
            <a:r>
              <a:rPr lang="en-US" altLang="en-US" dirty="0" smtClean="0"/>
              <a:t>One thread blocking causes all to block</a:t>
            </a:r>
          </a:p>
          <a:p>
            <a:pPr algn="just"/>
            <a:r>
              <a:rPr lang="en-US" altLang="en-US" dirty="0" smtClean="0"/>
              <a:t>Multiple threads may not run in parallel on </a:t>
            </a:r>
            <a:r>
              <a:rPr lang="en-US" altLang="en-US" dirty="0" err="1" smtClean="0"/>
              <a:t>multicore</a:t>
            </a:r>
            <a:r>
              <a:rPr lang="en-US" altLang="en-US" dirty="0" smtClean="0"/>
              <a:t> system because only one may be in kernel at a time</a:t>
            </a:r>
          </a:p>
          <a:p>
            <a:pPr algn="just"/>
            <a:r>
              <a:rPr lang="en-US" altLang="en-US" dirty="0" smtClean="0"/>
              <a:t>Few systems currently use this model</a:t>
            </a:r>
          </a:p>
          <a:p>
            <a:pPr algn="just"/>
            <a:r>
              <a:rPr lang="en-US" altLang="en-US" dirty="0" smtClean="0"/>
              <a:t>Examples:</a:t>
            </a:r>
          </a:p>
          <a:p>
            <a:pPr lvl="1" algn="just"/>
            <a:r>
              <a:rPr lang="en-US" altLang="en-US" b="1" dirty="0" smtClean="0">
                <a:solidFill>
                  <a:srgbClr val="3366FF"/>
                </a:solidFill>
              </a:rPr>
              <a:t>Solaris Green Threads</a:t>
            </a:r>
          </a:p>
          <a:p>
            <a:pPr lvl="1" algn="just"/>
            <a:r>
              <a:rPr lang="en-US" altLang="en-US" b="1" dirty="0" smtClean="0">
                <a:solidFill>
                  <a:srgbClr val="3366FF"/>
                </a:solidFill>
              </a:rPr>
              <a:t>GNU Portable Threads</a:t>
            </a:r>
          </a:p>
        </p:txBody>
      </p:sp>
      <p:pic>
        <p:nvPicPr>
          <p:cNvPr id="16388" name="Picture 1" descr="4_05.pdf"/>
          <p:cNvPicPr>
            <a:picLocks noChangeAspect="1"/>
          </p:cNvPicPr>
          <p:nvPr/>
        </p:nvPicPr>
        <p:blipFill>
          <a:blip r:embed="rId3" cstate="print"/>
          <a:srcRect/>
          <a:stretch>
            <a:fillRect/>
          </a:stretch>
        </p:blipFill>
        <p:spPr bwMode="auto">
          <a:xfrm>
            <a:off x="5778500" y="2339975"/>
            <a:ext cx="2743200" cy="3055938"/>
          </a:xfrm>
          <a:prstGeom prst="rect">
            <a:avLst/>
          </a:prstGeom>
          <a:noFill/>
          <a:ln w="9525">
            <a:noFill/>
            <a:miter lim="800000"/>
            <a:headEnd/>
            <a:tailEnd/>
          </a:ln>
        </p:spPr>
      </p:pic>
    </p:spTree>
    <p:extLst>
      <p:ext uri="{BB962C8B-B14F-4D97-AF65-F5344CB8AC3E}">
        <p14:creationId xmlns:p14="http://schemas.microsoft.com/office/powerpoint/2010/main" xmlns="" val="10317018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5536" y="116632"/>
            <a:ext cx="8229600" cy="1084982"/>
          </a:xfrm>
        </p:spPr>
        <p:txBody>
          <a:bodyPr>
            <a:normAutofit/>
          </a:bodyPr>
          <a:lstStyle/>
          <a:p>
            <a:pPr eaLnBrk="1" hangingPunct="1"/>
            <a:r>
              <a:rPr lang="en-US" altLang="en-US" sz="4000" dirty="0" smtClean="0"/>
              <a:t>One-to-One</a:t>
            </a:r>
          </a:p>
        </p:txBody>
      </p:sp>
      <p:sp>
        <p:nvSpPr>
          <p:cNvPr id="17411" name="Rectangle 3"/>
          <p:cNvSpPr>
            <a:spLocks noGrp="1" noChangeArrowheads="1"/>
          </p:cNvSpPr>
          <p:nvPr>
            <p:ph type="body" idx="1"/>
          </p:nvPr>
        </p:nvSpPr>
        <p:spPr>
          <a:xfrm>
            <a:off x="179512" y="1124744"/>
            <a:ext cx="6399088" cy="4818757"/>
          </a:xfrm>
        </p:spPr>
        <p:txBody>
          <a:bodyPr>
            <a:normAutofit fontScale="85000" lnSpcReduction="10000"/>
          </a:bodyPr>
          <a:lstStyle/>
          <a:p>
            <a:r>
              <a:rPr lang="en-US" altLang="en-US" dirty="0" smtClean="0"/>
              <a:t>Each user-level thread maps to kernel thread</a:t>
            </a:r>
          </a:p>
          <a:p>
            <a:r>
              <a:rPr lang="en-US" altLang="en-US" dirty="0" smtClean="0"/>
              <a:t>Creating a user-level thread creates a kernel thread</a:t>
            </a:r>
          </a:p>
          <a:p>
            <a:r>
              <a:rPr lang="en-US" altLang="en-US" dirty="0" smtClean="0"/>
              <a:t>More concurrency than many-to-one</a:t>
            </a:r>
          </a:p>
          <a:p>
            <a:r>
              <a:rPr lang="en-US" altLang="en-US" dirty="0" smtClean="0"/>
              <a:t>Number of threads per process sometimes restricted due to overhead</a:t>
            </a:r>
          </a:p>
          <a:p>
            <a:r>
              <a:rPr lang="en-US" altLang="en-US" dirty="0" smtClean="0"/>
              <a:t>Examples</a:t>
            </a:r>
          </a:p>
          <a:p>
            <a:pPr lvl="1"/>
            <a:r>
              <a:rPr lang="en-US" altLang="en-US" dirty="0" smtClean="0"/>
              <a:t>Windows</a:t>
            </a:r>
          </a:p>
          <a:p>
            <a:pPr lvl="1"/>
            <a:r>
              <a:rPr lang="en-US" altLang="en-US" dirty="0" smtClean="0"/>
              <a:t>Linux</a:t>
            </a:r>
          </a:p>
          <a:p>
            <a:pPr lvl="1"/>
            <a:r>
              <a:rPr lang="en-US" altLang="en-US" dirty="0" smtClean="0"/>
              <a:t>Solaris 9 and later</a:t>
            </a:r>
          </a:p>
        </p:txBody>
      </p:sp>
      <p:pic>
        <p:nvPicPr>
          <p:cNvPr id="17412" name="Picture 1" descr="4_06.pdf"/>
          <p:cNvPicPr>
            <a:picLocks noChangeAspect="1"/>
          </p:cNvPicPr>
          <p:nvPr/>
        </p:nvPicPr>
        <p:blipFill>
          <a:blip r:embed="rId3" cstate="print"/>
          <a:srcRect/>
          <a:stretch>
            <a:fillRect/>
          </a:stretch>
        </p:blipFill>
        <p:spPr bwMode="auto">
          <a:xfrm>
            <a:off x="4489325" y="4005064"/>
            <a:ext cx="4475163" cy="1911350"/>
          </a:xfrm>
          <a:prstGeom prst="rect">
            <a:avLst/>
          </a:prstGeom>
          <a:noFill/>
          <a:ln w="9525">
            <a:noFill/>
            <a:miter lim="800000"/>
            <a:headEnd/>
            <a:tailEnd/>
          </a:ln>
        </p:spPr>
      </p:pic>
    </p:spTree>
    <p:extLst>
      <p:ext uri="{BB962C8B-B14F-4D97-AF65-F5344CB8AC3E}">
        <p14:creationId xmlns:p14="http://schemas.microsoft.com/office/powerpoint/2010/main" xmlns="" val="12641249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7544" y="188640"/>
            <a:ext cx="8229600" cy="940966"/>
          </a:xfrm>
        </p:spPr>
        <p:txBody>
          <a:bodyPr>
            <a:normAutofit/>
          </a:bodyPr>
          <a:lstStyle/>
          <a:p>
            <a:pPr eaLnBrk="1" hangingPunct="1"/>
            <a:r>
              <a:rPr lang="en-US" altLang="en-US" sz="4000" dirty="0" smtClean="0"/>
              <a:t>Many-to-Many Model</a:t>
            </a:r>
          </a:p>
        </p:txBody>
      </p:sp>
      <p:sp>
        <p:nvSpPr>
          <p:cNvPr id="18435" name="Rectangle 3"/>
          <p:cNvSpPr>
            <a:spLocks noGrp="1" noChangeArrowheads="1"/>
          </p:cNvSpPr>
          <p:nvPr>
            <p:ph type="body" idx="1"/>
          </p:nvPr>
        </p:nvSpPr>
        <p:spPr>
          <a:xfrm>
            <a:off x="323528" y="1340768"/>
            <a:ext cx="5023743" cy="4445000"/>
          </a:xfrm>
        </p:spPr>
        <p:txBody>
          <a:bodyPr>
            <a:normAutofit fontScale="92500" lnSpcReduction="10000"/>
          </a:bodyPr>
          <a:lstStyle/>
          <a:p>
            <a:pPr algn="just"/>
            <a:r>
              <a:rPr lang="en-US" altLang="en-US" dirty="0" smtClean="0"/>
              <a:t>Allows many user level threads to be mapped to many kernel threads</a:t>
            </a:r>
          </a:p>
          <a:p>
            <a:pPr algn="just"/>
            <a:r>
              <a:rPr lang="en-US" altLang="en-US" dirty="0" smtClean="0"/>
              <a:t>Allows the  operating system to create a sufficient number of kernel threads</a:t>
            </a:r>
          </a:p>
          <a:p>
            <a:pPr algn="just"/>
            <a:r>
              <a:rPr lang="en-US" altLang="en-US" dirty="0" smtClean="0"/>
              <a:t>Solaris prior to version 9</a:t>
            </a:r>
          </a:p>
          <a:p>
            <a:pPr algn="just"/>
            <a:r>
              <a:rPr lang="en-US" altLang="en-US" dirty="0" smtClean="0"/>
              <a:t>Windows  with the </a:t>
            </a:r>
            <a:r>
              <a:rPr lang="en-US" altLang="en-US" i="1" dirty="0" err="1" smtClean="0"/>
              <a:t>ThreadFiber</a:t>
            </a:r>
            <a:r>
              <a:rPr lang="en-US" altLang="en-US" dirty="0" smtClean="0"/>
              <a:t> package</a:t>
            </a:r>
          </a:p>
        </p:txBody>
      </p:sp>
      <p:pic>
        <p:nvPicPr>
          <p:cNvPr id="18436" name="Picture 1" descr="4_07.pdf"/>
          <p:cNvPicPr>
            <a:picLocks noChangeAspect="1"/>
          </p:cNvPicPr>
          <p:nvPr/>
        </p:nvPicPr>
        <p:blipFill>
          <a:blip r:embed="rId3" cstate="print"/>
          <a:srcRect/>
          <a:stretch>
            <a:fillRect/>
          </a:stretch>
        </p:blipFill>
        <p:spPr bwMode="auto">
          <a:xfrm>
            <a:off x="5733355" y="2451100"/>
            <a:ext cx="3159125" cy="3033713"/>
          </a:xfrm>
          <a:prstGeom prst="rect">
            <a:avLst/>
          </a:prstGeom>
          <a:noFill/>
          <a:ln w="9525">
            <a:noFill/>
            <a:miter lim="800000"/>
            <a:headEnd/>
            <a:tailEnd/>
          </a:ln>
        </p:spPr>
      </p:pic>
    </p:spTree>
    <p:extLst>
      <p:ext uri="{BB962C8B-B14F-4D97-AF65-F5344CB8AC3E}">
        <p14:creationId xmlns:p14="http://schemas.microsoft.com/office/powerpoint/2010/main" xmlns="" val="12205065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88913"/>
            <a:ext cx="8229600" cy="576262"/>
          </a:xfrm>
        </p:spPr>
        <p:txBody>
          <a:bodyPr>
            <a:normAutofit fontScale="90000"/>
          </a:bodyPr>
          <a:lstStyle/>
          <a:p>
            <a:pPr eaLnBrk="1" hangingPunct="1"/>
            <a:r>
              <a:rPr lang="en-US" altLang="en-US" smtClean="0"/>
              <a:t>Thread Libraries</a:t>
            </a:r>
          </a:p>
        </p:txBody>
      </p:sp>
      <p:sp>
        <p:nvSpPr>
          <p:cNvPr id="20483" name="Content Placeholder 2"/>
          <p:cNvSpPr>
            <a:spLocks noGrp="1"/>
          </p:cNvSpPr>
          <p:nvPr>
            <p:ph idx="1"/>
          </p:nvPr>
        </p:nvSpPr>
        <p:spPr>
          <a:xfrm>
            <a:off x="251520" y="1233488"/>
            <a:ext cx="8568952" cy="4530725"/>
          </a:xfrm>
        </p:spPr>
        <p:txBody>
          <a:bodyPr/>
          <a:lstStyle/>
          <a:p>
            <a:pPr algn="just"/>
            <a:r>
              <a:rPr lang="en-US" altLang="en-US" b="1" dirty="0" smtClean="0">
                <a:solidFill>
                  <a:srgbClr val="C00000"/>
                </a:solidFill>
              </a:rPr>
              <a:t>Thread library</a:t>
            </a:r>
            <a:r>
              <a:rPr lang="en-US" altLang="en-US" dirty="0" smtClean="0">
                <a:solidFill>
                  <a:srgbClr val="C00000"/>
                </a:solidFill>
              </a:rPr>
              <a:t> </a:t>
            </a:r>
            <a:r>
              <a:rPr lang="en-US" altLang="en-US" dirty="0" smtClean="0"/>
              <a:t>provides programmer with API for creating and managing threads</a:t>
            </a:r>
          </a:p>
          <a:p>
            <a:r>
              <a:rPr lang="en-US" altLang="en-US" dirty="0" smtClean="0"/>
              <a:t>Two primary ways of implementing</a:t>
            </a:r>
          </a:p>
          <a:p>
            <a:pPr lvl="1"/>
            <a:r>
              <a:rPr lang="en-US" altLang="en-US" dirty="0" smtClean="0"/>
              <a:t>Library entirely in user space</a:t>
            </a:r>
          </a:p>
          <a:p>
            <a:pPr lvl="1"/>
            <a:r>
              <a:rPr lang="en-US" altLang="en-US" dirty="0" smtClean="0"/>
              <a:t>Kernel-level library supported by the OS</a:t>
            </a:r>
          </a:p>
        </p:txBody>
      </p:sp>
    </p:spTree>
    <p:extLst>
      <p:ext uri="{BB962C8B-B14F-4D97-AF65-F5344CB8AC3E}">
        <p14:creationId xmlns:p14="http://schemas.microsoft.com/office/powerpoint/2010/main" xmlns="" val="39989408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01612"/>
            <a:ext cx="8229600" cy="707107"/>
          </a:xfrm>
        </p:spPr>
        <p:txBody>
          <a:bodyPr>
            <a:normAutofit fontScale="90000"/>
          </a:bodyPr>
          <a:lstStyle/>
          <a:p>
            <a:pPr eaLnBrk="1" hangingPunct="1"/>
            <a:r>
              <a:rPr lang="en-US" altLang="en-US" dirty="0" err="1" smtClean="0">
                <a:solidFill>
                  <a:srgbClr val="C00000"/>
                </a:solidFill>
                <a:latin typeface="Arial" pitchFamily="34" charset="0"/>
                <a:cs typeface="Arial" pitchFamily="34" charset="0"/>
              </a:rPr>
              <a:t>Pthreads</a:t>
            </a:r>
            <a:endParaRPr lang="en-US" altLang="en-US" dirty="0" smtClean="0">
              <a:solidFill>
                <a:srgbClr val="C00000"/>
              </a:solidFill>
              <a:latin typeface="Arial" pitchFamily="34" charset="0"/>
              <a:cs typeface="Arial" pitchFamily="34" charset="0"/>
            </a:endParaRPr>
          </a:p>
        </p:txBody>
      </p:sp>
      <p:sp>
        <p:nvSpPr>
          <p:cNvPr id="21507" name="Rectangle 3"/>
          <p:cNvSpPr>
            <a:spLocks noGrp="1" noChangeArrowheads="1"/>
          </p:cNvSpPr>
          <p:nvPr>
            <p:ph type="body" idx="1"/>
          </p:nvPr>
        </p:nvSpPr>
        <p:spPr>
          <a:xfrm>
            <a:off x="251520" y="1233488"/>
            <a:ext cx="8712968" cy="4465637"/>
          </a:xfrm>
        </p:spPr>
        <p:txBody>
          <a:bodyPr>
            <a:normAutofit fontScale="92500"/>
          </a:bodyPr>
          <a:lstStyle/>
          <a:p>
            <a:pPr algn="just"/>
            <a:r>
              <a:rPr lang="en-US" altLang="en-US" dirty="0" smtClean="0"/>
              <a:t>May be provided either as user-level or kernel-level</a:t>
            </a:r>
          </a:p>
          <a:p>
            <a:pPr algn="just"/>
            <a:r>
              <a:rPr lang="en-US" altLang="en-US" dirty="0" smtClean="0"/>
              <a:t>A POSIX standard (IEEE 1003.1c) API for thread creation and synchronization</a:t>
            </a:r>
          </a:p>
          <a:p>
            <a:pPr algn="just"/>
            <a:r>
              <a:rPr lang="en-US" altLang="en-US" b="1" i="1" dirty="0" smtClean="0"/>
              <a:t>Specification</a:t>
            </a:r>
            <a:r>
              <a:rPr lang="en-US" altLang="en-US" dirty="0" smtClean="0"/>
              <a:t>, not </a:t>
            </a:r>
            <a:r>
              <a:rPr lang="en-US" altLang="en-US" b="1" i="1" dirty="0" smtClean="0"/>
              <a:t>implementation</a:t>
            </a:r>
            <a:endParaRPr lang="en-US" altLang="en-US" dirty="0" smtClean="0"/>
          </a:p>
          <a:p>
            <a:pPr algn="just"/>
            <a:r>
              <a:rPr lang="en-US" altLang="en-US" dirty="0" smtClean="0"/>
              <a:t>API specifies behavior of the thread library, implementation is up to development of the library</a:t>
            </a:r>
          </a:p>
          <a:p>
            <a:pPr algn="just"/>
            <a:r>
              <a:rPr lang="en-US" altLang="en-US" dirty="0" smtClean="0"/>
              <a:t>Common in UNIX operating systems (Solaris, Linux, Mac OS X)</a:t>
            </a:r>
          </a:p>
          <a:p>
            <a:pPr algn="just">
              <a:buFont typeface="Monotype Sorts" pitchFamily="-84" charset="2"/>
              <a:buNone/>
            </a:pPr>
            <a:endParaRPr lang="en-US" altLang="en-US" dirty="0" smtClean="0"/>
          </a:p>
        </p:txBody>
      </p:sp>
    </p:spTree>
    <p:extLst>
      <p:ext uri="{BB962C8B-B14F-4D97-AF65-F5344CB8AC3E}">
        <p14:creationId xmlns:p14="http://schemas.microsoft.com/office/powerpoint/2010/main" xmlns="" val="10816249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79512" y="4365104"/>
            <a:ext cx="8604448" cy="675928"/>
          </a:xfrm>
          <a:prstGeom prst="rect">
            <a:avLst/>
          </a:prstGeom>
          <a:noFill/>
          <a:ln w="9525">
            <a:noFill/>
            <a:miter lim="800000"/>
            <a:headEnd/>
            <a:tailEnd/>
          </a:ln>
        </p:spPr>
        <p:txBody>
          <a:bodyPr lIns="92075" tIns="46038" rIns="92075" bIns="46038"/>
          <a:lstStyle/>
          <a:p>
            <a:pPr marL="609600" indent="-609600" algn="ctr">
              <a:spcBef>
                <a:spcPct val="20000"/>
              </a:spcBef>
            </a:pPr>
            <a:r>
              <a:rPr lang="en-US" sz="2400" dirty="0" err="1">
                <a:latin typeface="Arial" charset="0"/>
              </a:rPr>
              <a:t>Pthreads</a:t>
            </a:r>
            <a:r>
              <a:rPr lang="en-US" sz="2400" dirty="0">
                <a:latin typeface="Arial" charset="0"/>
              </a:rPr>
              <a:t> are IEEE Unix standard library calls</a:t>
            </a:r>
          </a:p>
        </p:txBody>
      </p:sp>
      <p:sp>
        <p:nvSpPr>
          <p:cNvPr id="54275" name="Rectangle 3"/>
          <p:cNvSpPr>
            <a:spLocks noChangeArrowheads="1"/>
          </p:cNvSpPr>
          <p:nvPr/>
        </p:nvSpPr>
        <p:spPr bwMode="auto">
          <a:xfrm>
            <a:off x="395536" y="116632"/>
            <a:ext cx="8460432" cy="1196752"/>
          </a:xfrm>
          <a:prstGeom prst="rect">
            <a:avLst/>
          </a:prstGeom>
          <a:noFill/>
          <a:ln w="9525">
            <a:noFill/>
            <a:miter lim="800000"/>
            <a:headEnd/>
            <a:tailEnd/>
          </a:ln>
        </p:spPr>
        <p:txBody>
          <a:bodyPr lIns="92075" tIns="46038" rIns="92075" bIns="46038" anchor="ctr"/>
          <a:lstStyle/>
          <a:p>
            <a:pPr algn="ctr"/>
            <a:r>
              <a:rPr lang="en-US" sz="4000" dirty="0">
                <a:solidFill>
                  <a:srgbClr val="C00000"/>
                </a:solidFill>
                <a:latin typeface="Arial" charset="0"/>
              </a:rPr>
              <a:t>POSIX Threads (</a:t>
            </a:r>
            <a:r>
              <a:rPr lang="en-US" sz="4000" dirty="0" err="1">
                <a:solidFill>
                  <a:srgbClr val="C00000"/>
                </a:solidFill>
                <a:latin typeface="Arial" charset="0"/>
              </a:rPr>
              <a:t>Pthreads</a:t>
            </a:r>
            <a:r>
              <a:rPr lang="en-US" sz="4000" dirty="0">
                <a:solidFill>
                  <a:srgbClr val="C00000"/>
                </a:solidFill>
                <a:latin typeface="Arial" charset="0"/>
              </a:rPr>
              <a:t>)</a:t>
            </a:r>
          </a:p>
        </p:txBody>
      </p:sp>
      <p:sp>
        <p:nvSpPr>
          <p:cNvPr id="54276"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54277" name="Picture 6" descr="D:\b\b4\IBM\02-14.jpg"/>
          <p:cNvPicPr>
            <a:picLocks noChangeAspect="1" noChangeArrowheads="1"/>
          </p:cNvPicPr>
          <p:nvPr/>
        </p:nvPicPr>
        <p:blipFill>
          <a:blip r:embed="rId3" cstate="print"/>
          <a:srcRect/>
          <a:stretch>
            <a:fillRect/>
          </a:stretch>
        </p:blipFill>
        <p:spPr bwMode="auto">
          <a:xfrm>
            <a:off x="755576" y="1412776"/>
            <a:ext cx="7642225" cy="2727325"/>
          </a:xfrm>
          <a:prstGeom prst="rect">
            <a:avLst/>
          </a:prstGeom>
          <a:noFill/>
          <a:ln w="9525">
            <a:noFill/>
            <a:miter lim="800000"/>
            <a:headEnd/>
            <a:tailEnd/>
          </a:ln>
        </p:spPr>
      </p:pic>
    </p:spTree>
    <p:extLst>
      <p:ext uri="{BB962C8B-B14F-4D97-AF65-F5344CB8AC3E}">
        <p14:creationId xmlns:p14="http://schemas.microsoft.com/office/powerpoint/2010/main" xmlns="" val="36726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116632"/>
            <a:ext cx="7848600" cy="864096"/>
          </a:xfrm>
        </p:spPr>
        <p:txBody>
          <a:bodyPr>
            <a:normAutofit/>
          </a:bodyPr>
          <a:lstStyle/>
          <a:p>
            <a:pPr eaLnBrk="1" hangingPunct="1"/>
            <a:r>
              <a:rPr lang="en-US" altLang="en-US" sz="4000" dirty="0" smtClean="0">
                <a:solidFill>
                  <a:srgbClr val="C00000"/>
                </a:solidFill>
                <a:latin typeface="Arial" pitchFamily="34" charset="0"/>
                <a:cs typeface="Arial" pitchFamily="34" charset="0"/>
              </a:rPr>
              <a:t>CPU Scheduler</a:t>
            </a:r>
          </a:p>
        </p:txBody>
      </p:sp>
      <p:sp>
        <p:nvSpPr>
          <p:cNvPr id="27651" name="Rectangle 3"/>
          <p:cNvSpPr>
            <a:spLocks noGrp="1" noChangeArrowheads="1"/>
          </p:cNvSpPr>
          <p:nvPr>
            <p:ph type="body" idx="1"/>
          </p:nvPr>
        </p:nvSpPr>
        <p:spPr>
          <a:xfrm>
            <a:off x="251520" y="908720"/>
            <a:ext cx="8712968" cy="5760640"/>
          </a:xfrm>
        </p:spPr>
        <p:txBody>
          <a:bodyPr>
            <a:normAutofit fontScale="85000" lnSpcReduction="20000"/>
          </a:bodyPr>
          <a:lstStyle/>
          <a:p>
            <a:pPr marL="342815" indent="-342815" algn="just">
              <a:defRPr/>
            </a:pPr>
            <a:r>
              <a:rPr lang="en-US" b="1" dirty="0">
                <a:solidFill>
                  <a:srgbClr val="000099"/>
                </a:solidFill>
                <a:latin typeface="Arial" pitchFamily="34" charset="0"/>
                <a:ea typeface="ＭＳ Ｐゴシック" charset="0"/>
                <a:cs typeface="Arial" pitchFamily="34" charset="0"/>
              </a:rPr>
              <a:t>Short-term scheduler </a:t>
            </a:r>
            <a:r>
              <a:rPr lang="en-US" dirty="0" smtClean="0">
                <a:latin typeface="Arial" pitchFamily="34" charset="0"/>
                <a:ea typeface="ＭＳ Ｐゴシック" charset="-128"/>
                <a:cs typeface="Arial" pitchFamily="34" charset="0"/>
              </a:rPr>
              <a:t>selects </a:t>
            </a:r>
            <a:r>
              <a:rPr lang="en-US" dirty="0">
                <a:latin typeface="Arial" pitchFamily="34" charset="0"/>
                <a:ea typeface="ＭＳ Ｐゴシック" charset="-128"/>
                <a:cs typeface="Arial" pitchFamily="34" charset="0"/>
              </a:rPr>
              <a:t>from among the processes in</a:t>
            </a:r>
            <a:r>
              <a:rPr lang="en-US" dirty="0" smtClean="0">
                <a:latin typeface="Arial" pitchFamily="34" charset="0"/>
                <a:ea typeface="ＭＳ Ｐゴシック" charset="-128"/>
                <a:cs typeface="Arial" pitchFamily="34" charset="0"/>
              </a:rPr>
              <a:t> ready queue, and </a:t>
            </a:r>
            <a:r>
              <a:rPr lang="en-US" dirty="0">
                <a:latin typeface="Arial" pitchFamily="34" charset="0"/>
                <a:ea typeface="ＭＳ Ｐゴシック" charset="-128"/>
                <a:cs typeface="Arial" pitchFamily="34" charset="0"/>
              </a:rPr>
              <a:t>allocates the CPU to one of </a:t>
            </a:r>
            <a:r>
              <a:rPr lang="en-US" dirty="0" smtClean="0">
                <a:latin typeface="Arial" pitchFamily="34" charset="0"/>
                <a:ea typeface="ＭＳ Ｐゴシック" charset="-128"/>
                <a:cs typeface="Arial" pitchFamily="34" charset="0"/>
              </a:rPr>
              <a:t>them</a:t>
            </a:r>
          </a:p>
          <a:p>
            <a:pPr marL="742765" lvl="1" indent="-285680" algn="just">
              <a:buFont typeface="Arial" pitchFamily="34" charset="0"/>
              <a:buChar char="•"/>
              <a:defRPr/>
            </a:pPr>
            <a:r>
              <a:rPr lang="en-US" dirty="0" smtClean="0">
                <a:latin typeface="Arial" pitchFamily="34" charset="0"/>
                <a:ea typeface="ＭＳ Ｐゴシック" charset="-128"/>
                <a:cs typeface="Arial" pitchFamily="34" charset="0"/>
              </a:rPr>
              <a:t>Queue may be ordered in various ways</a:t>
            </a:r>
          </a:p>
          <a:p>
            <a:pPr marL="342815" indent="-342815" algn="just">
              <a:defRPr/>
            </a:pPr>
            <a:r>
              <a:rPr lang="en-US" dirty="0">
                <a:latin typeface="Arial" pitchFamily="34" charset="0"/>
                <a:ea typeface="ＭＳ Ｐゴシック" charset="-128"/>
                <a:cs typeface="Arial" pitchFamily="34" charset="0"/>
              </a:rPr>
              <a:t>CPU scheduling decisions may take place when a process:</a:t>
            </a:r>
          </a:p>
          <a:p>
            <a:pPr marL="971435" lvl="1" indent="-514350" algn="just">
              <a:buFont typeface="+mj-lt"/>
              <a:buAutoNum type="arabicPeriod"/>
              <a:defRPr/>
            </a:pPr>
            <a:r>
              <a:rPr lang="en-US" dirty="0" smtClean="0">
                <a:latin typeface="Arial" pitchFamily="34" charset="0"/>
                <a:ea typeface="ＭＳ Ｐゴシック" charset="-128"/>
                <a:cs typeface="Arial" pitchFamily="34" charset="0"/>
              </a:rPr>
              <a:t>Switches </a:t>
            </a:r>
            <a:r>
              <a:rPr lang="en-US" dirty="0">
                <a:latin typeface="Arial" pitchFamily="34" charset="0"/>
                <a:ea typeface="ＭＳ Ｐゴシック" charset="-128"/>
                <a:cs typeface="Arial" pitchFamily="34" charset="0"/>
              </a:rPr>
              <a:t>from running to waiting state</a:t>
            </a:r>
          </a:p>
          <a:p>
            <a:pPr marL="971435" lvl="1" indent="-514350" algn="just">
              <a:buFont typeface="+mj-lt"/>
              <a:buAutoNum type="arabicPeriod"/>
              <a:defRPr/>
            </a:pPr>
            <a:r>
              <a:rPr lang="en-US" dirty="0" smtClean="0">
                <a:latin typeface="Arial" pitchFamily="34" charset="0"/>
                <a:ea typeface="ＭＳ Ｐゴシック" charset="-128"/>
                <a:cs typeface="Arial" pitchFamily="34" charset="0"/>
              </a:rPr>
              <a:t>Switches </a:t>
            </a:r>
            <a:r>
              <a:rPr lang="en-US" dirty="0">
                <a:latin typeface="Arial" pitchFamily="34" charset="0"/>
                <a:ea typeface="ＭＳ Ｐゴシック" charset="-128"/>
                <a:cs typeface="Arial" pitchFamily="34" charset="0"/>
              </a:rPr>
              <a:t>from running to ready state</a:t>
            </a:r>
          </a:p>
          <a:p>
            <a:pPr marL="971435" lvl="1" indent="-514350" algn="just">
              <a:buFont typeface="+mj-lt"/>
              <a:buAutoNum type="arabicPeriod"/>
              <a:defRPr/>
            </a:pPr>
            <a:r>
              <a:rPr lang="en-US" dirty="0" smtClean="0">
                <a:latin typeface="Arial" pitchFamily="34" charset="0"/>
                <a:ea typeface="ＭＳ Ｐゴシック" charset="-128"/>
                <a:cs typeface="Arial" pitchFamily="34" charset="0"/>
              </a:rPr>
              <a:t>Switches </a:t>
            </a:r>
            <a:r>
              <a:rPr lang="en-US" dirty="0">
                <a:latin typeface="Arial" pitchFamily="34" charset="0"/>
                <a:ea typeface="ＭＳ Ｐゴシック" charset="-128"/>
                <a:cs typeface="Arial" pitchFamily="34" charset="0"/>
              </a:rPr>
              <a:t>from waiting to ready</a:t>
            </a:r>
          </a:p>
          <a:p>
            <a:pPr marL="971435" lvl="1" indent="-514350" algn="just">
              <a:buFont typeface="+mj-lt"/>
              <a:buAutoNum type="arabicPeriod"/>
              <a:defRPr/>
            </a:pPr>
            <a:r>
              <a:rPr lang="en-US" dirty="0" smtClean="0">
                <a:latin typeface="Arial" pitchFamily="34" charset="0"/>
                <a:ea typeface="ＭＳ Ｐゴシック" charset="-128"/>
                <a:cs typeface="Arial" pitchFamily="34" charset="0"/>
              </a:rPr>
              <a:t>Terminates</a:t>
            </a:r>
          </a:p>
          <a:p>
            <a:pPr marL="342815" indent="-342815" algn="just">
              <a:defRPr/>
            </a:pPr>
            <a:r>
              <a:rPr lang="en-US" dirty="0">
                <a:latin typeface="Arial" pitchFamily="34" charset="0"/>
                <a:ea typeface="ＭＳ Ｐゴシック" charset="-128"/>
                <a:cs typeface="Arial" pitchFamily="34" charset="0"/>
              </a:rPr>
              <a:t>Scheduling under 1 and 4 is </a:t>
            </a:r>
            <a:r>
              <a:rPr lang="en-US" b="1" dirty="0" err="1">
                <a:solidFill>
                  <a:srgbClr val="000099"/>
                </a:solidFill>
                <a:latin typeface="Arial" pitchFamily="34" charset="0"/>
                <a:ea typeface="ＭＳ Ｐゴシック" charset="0"/>
                <a:cs typeface="Arial" pitchFamily="34" charset="0"/>
              </a:rPr>
              <a:t>nonpreemptive</a:t>
            </a:r>
            <a:endParaRPr lang="en-US" b="1" dirty="0">
              <a:solidFill>
                <a:srgbClr val="000099"/>
              </a:solidFill>
              <a:latin typeface="Arial" pitchFamily="34" charset="0"/>
              <a:ea typeface="ＭＳ Ｐゴシック" charset="0"/>
              <a:cs typeface="Arial" pitchFamily="34" charset="0"/>
            </a:endParaRPr>
          </a:p>
          <a:p>
            <a:pPr marL="342815" indent="-342815" algn="just">
              <a:defRPr/>
            </a:pPr>
            <a:r>
              <a:rPr lang="en-US" dirty="0">
                <a:latin typeface="Arial" pitchFamily="34" charset="0"/>
                <a:ea typeface="ＭＳ Ｐゴシック" charset="-128"/>
                <a:cs typeface="Arial" pitchFamily="34" charset="0"/>
              </a:rPr>
              <a:t>All other scheduling is </a:t>
            </a:r>
            <a:r>
              <a:rPr lang="en-US" b="1" dirty="0">
                <a:solidFill>
                  <a:srgbClr val="000099"/>
                </a:solidFill>
                <a:latin typeface="Arial" pitchFamily="34" charset="0"/>
                <a:ea typeface="ＭＳ Ｐゴシック" charset="0"/>
                <a:cs typeface="Arial" pitchFamily="34" charset="0"/>
              </a:rPr>
              <a:t>preemptive</a:t>
            </a:r>
          </a:p>
          <a:p>
            <a:pPr marL="742765" lvl="1" indent="-285680" algn="just">
              <a:buFont typeface="Arial" pitchFamily="34" charset="0"/>
              <a:buChar char="•"/>
              <a:defRPr/>
            </a:pPr>
            <a:r>
              <a:rPr lang="en-US" dirty="0" smtClean="0">
                <a:latin typeface="Arial" pitchFamily="34" charset="0"/>
                <a:ea typeface="ＭＳ Ｐゴシック" charset="-128"/>
                <a:cs typeface="Arial" pitchFamily="34" charset="0"/>
              </a:rPr>
              <a:t>Consider access to shared data</a:t>
            </a:r>
          </a:p>
          <a:p>
            <a:pPr marL="742765" lvl="1" indent="-285680" algn="just">
              <a:buFont typeface="Arial" pitchFamily="34" charset="0"/>
              <a:buChar char="•"/>
              <a:defRPr/>
            </a:pPr>
            <a:r>
              <a:rPr lang="en-US" dirty="0" smtClean="0">
                <a:latin typeface="Arial" pitchFamily="34" charset="0"/>
                <a:ea typeface="ＭＳ Ｐゴシック" charset="-128"/>
                <a:cs typeface="Arial" pitchFamily="34" charset="0"/>
              </a:rPr>
              <a:t>Consider preemption while in kernel mode</a:t>
            </a:r>
          </a:p>
          <a:p>
            <a:pPr marL="742765" lvl="1" indent="-285680" algn="just">
              <a:buFont typeface="Arial" pitchFamily="34" charset="0"/>
              <a:buChar char="•"/>
              <a:defRPr/>
            </a:pPr>
            <a:r>
              <a:rPr lang="en-US" dirty="0" smtClean="0">
                <a:latin typeface="Arial" pitchFamily="34" charset="0"/>
                <a:ea typeface="ＭＳ Ｐゴシック" charset="-128"/>
                <a:cs typeface="Arial" pitchFamily="34" charset="0"/>
              </a:rPr>
              <a:t>Consider interrupts occurring during crucial OS activities</a:t>
            </a:r>
            <a:endParaRPr lang="en-US" dirty="0">
              <a:latin typeface="Arial" pitchFamily="34" charset="0"/>
              <a:ea typeface="ＭＳ Ｐゴシック" charset="-128"/>
              <a:cs typeface="Arial"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01613"/>
            <a:ext cx="8229600" cy="576262"/>
          </a:xfrm>
        </p:spPr>
        <p:txBody>
          <a:bodyPr>
            <a:normAutofit fontScale="90000"/>
          </a:bodyPr>
          <a:lstStyle/>
          <a:p>
            <a:r>
              <a:rPr lang="en-US" altLang="en-US" smtClean="0"/>
              <a:t>Pthreads Example</a:t>
            </a:r>
          </a:p>
        </p:txBody>
      </p:sp>
      <p:pic>
        <p:nvPicPr>
          <p:cNvPr id="22531" name="Picture 1" descr="Screen Shot 2012-12-04 at 8.50.38 PM.png"/>
          <p:cNvPicPr>
            <a:picLocks noChangeAspect="1"/>
          </p:cNvPicPr>
          <p:nvPr/>
        </p:nvPicPr>
        <p:blipFill>
          <a:blip r:embed="rId2" cstate="print"/>
          <a:srcRect/>
          <a:stretch>
            <a:fillRect/>
          </a:stretch>
        </p:blipFill>
        <p:spPr bwMode="auto">
          <a:xfrm>
            <a:off x="899592" y="1090612"/>
            <a:ext cx="7272807" cy="5506739"/>
          </a:xfrm>
          <a:prstGeom prst="rect">
            <a:avLst/>
          </a:prstGeom>
          <a:noFill/>
          <a:ln w="9525">
            <a:noFill/>
            <a:miter lim="800000"/>
            <a:headEnd/>
            <a:tailEnd/>
          </a:ln>
        </p:spPr>
      </p:pic>
    </p:spTree>
    <p:extLst>
      <p:ext uri="{BB962C8B-B14F-4D97-AF65-F5344CB8AC3E}">
        <p14:creationId xmlns:p14="http://schemas.microsoft.com/office/powerpoint/2010/main" xmlns="" val="14465735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50813"/>
            <a:ext cx="8229600" cy="576262"/>
          </a:xfrm>
        </p:spPr>
        <p:txBody>
          <a:bodyPr>
            <a:normAutofit fontScale="90000"/>
          </a:bodyPr>
          <a:lstStyle/>
          <a:p>
            <a:pPr eaLnBrk="1" hangingPunct="1"/>
            <a:r>
              <a:rPr lang="en-US" altLang="en-US" smtClean="0"/>
              <a:t>Thread Pools</a:t>
            </a:r>
          </a:p>
        </p:txBody>
      </p:sp>
      <p:sp>
        <p:nvSpPr>
          <p:cNvPr id="31747" name="Rectangle 3"/>
          <p:cNvSpPr>
            <a:spLocks noGrp="1" noChangeArrowheads="1"/>
          </p:cNvSpPr>
          <p:nvPr>
            <p:ph type="body" idx="1"/>
          </p:nvPr>
        </p:nvSpPr>
        <p:spPr>
          <a:xfrm>
            <a:off x="179512" y="836712"/>
            <a:ext cx="8568952" cy="5688632"/>
          </a:xfrm>
        </p:spPr>
        <p:txBody>
          <a:bodyPr>
            <a:normAutofit/>
          </a:bodyPr>
          <a:lstStyle/>
          <a:p>
            <a:r>
              <a:rPr lang="en-US" altLang="en-US" sz="2800" dirty="0" smtClean="0"/>
              <a:t>Create a number of threads in a pool where they await work</a:t>
            </a:r>
          </a:p>
          <a:p>
            <a:r>
              <a:rPr lang="en-US" altLang="en-US" sz="2800" dirty="0" smtClean="0"/>
              <a:t>Advantages:</a:t>
            </a:r>
          </a:p>
          <a:p>
            <a:pPr lvl="1"/>
            <a:r>
              <a:rPr lang="en-US" altLang="en-US" sz="2400" dirty="0" smtClean="0"/>
              <a:t>Usually slightly faster to service a request with an existing thread than create a new thread</a:t>
            </a:r>
          </a:p>
          <a:p>
            <a:pPr lvl="1"/>
            <a:r>
              <a:rPr lang="en-US" altLang="en-US" sz="2400" dirty="0" smtClean="0"/>
              <a:t>Allows the number of threads in the application(s) to be bound to the size of the pool</a:t>
            </a:r>
          </a:p>
          <a:p>
            <a:pPr lvl="1"/>
            <a:r>
              <a:rPr lang="en-US" altLang="en-US" sz="2400" dirty="0" smtClean="0"/>
              <a:t>Separating task to be performed from mechanics of creating task allows different strategies for running task</a:t>
            </a:r>
          </a:p>
          <a:p>
            <a:pPr lvl="2"/>
            <a:r>
              <a:rPr lang="en-US" altLang="en-US" sz="2000" dirty="0" err="1" smtClean="0"/>
              <a:t>i.e.Tasks</a:t>
            </a:r>
            <a:r>
              <a:rPr lang="en-US" altLang="en-US" sz="2000" dirty="0" smtClean="0"/>
              <a:t> could be scheduled to run periodically</a:t>
            </a:r>
          </a:p>
          <a:p>
            <a:r>
              <a:rPr lang="en-US" altLang="en-US" sz="2800" dirty="0" smtClean="0"/>
              <a:t>Windows API supports thread pools:</a:t>
            </a:r>
          </a:p>
        </p:txBody>
      </p:sp>
      <p:pic>
        <p:nvPicPr>
          <p:cNvPr id="31748" name="Picture 1" descr="Screen Shot 2012-12-04 at 9.17.42 PM.png"/>
          <p:cNvPicPr>
            <a:picLocks noChangeAspect="1"/>
          </p:cNvPicPr>
          <p:nvPr/>
        </p:nvPicPr>
        <p:blipFill>
          <a:blip r:embed="rId3" cstate="print"/>
          <a:srcRect/>
          <a:stretch>
            <a:fillRect/>
          </a:stretch>
        </p:blipFill>
        <p:spPr bwMode="auto">
          <a:xfrm>
            <a:off x="2956620" y="5589240"/>
            <a:ext cx="6187380" cy="1152339"/>
          </a:xfrm>
          <a:prstGeom prst="rect">
            <a:avLst/>
          </a:prstGeom>
          <a:noFill/>
          <a:ln w="9525">
            <a:noFill/>
            <a:miter lim="800000"/>
            <a:headEnd/>
            <a:tailEnd/>
          </a:ln>
        </p:spPr>
      </p:pic>
    </p:spTree>
    <p:extLst>
      <p:ext uri="{BB962C8B-B14F-4D97-AF65-F5344CB8AC3E}">
        <p14:creationId xmlns:p14="http://schemas.microsoft.com/office/powerpoint/2010/main" xmlns="" val="15133417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38113"/>
            <a:ext cx="8229600" cy="576262"/>
          </a:xfrm>
        </p:spPr>
        <p:txBody>
          <a:bodyPr>
            <a:normAutofit fontScale="90000"/>
          </a:bodyPr>
          <a:lstStyle/>
          <a:p>
            <a:pPr eaLnBrk="1" hangingPunct="1"/>
            <a:r>
              <a:rPr lang="en-US" altLang="en-US" smtClean="0"/>
              <a:t>OpenMP</a:t>
            </a:r>
          </a:p>
        </p:txBody>
      </p:sp>
      <p:sp>
        <p:nvSpPr>
          <p:cNvPr id="32771" name="Rectangle 3"/>
          <p:cNvSpPr>
            <a:spLocks noGrp="1" noChangeArrowheads="1"/>
          </p:cNvSpPr>
          <p:nvPr>
            <p:ph type="body" idx="1"/>
          </p:nvPr>
        </p:nvSpPr>
        <p:spPr>
          <a:xfrm>
            <a:off x="251520" y="992188"/>
            <a:ext cx="4392488" cy="5461148"/>
          </a:xfrm>
        </p:spPr>
        <p:txBody>
          <a:bodyPr>
            <a:normAutofit/>
          </a:bodyPr>
          <a:lstStyle/>
          <a:p>
            <a:pPr algn="just"/>
            <a:r>
              <a:rPr lang="en-US" altLang="en-US" sz="1800" dirty="0" smtClean="0"/>
              <a:t>Set of compiler directives and an API for C, C++, FORTRAN </a:t>
            </a:r>
          </a:p>
          <a:p>
            <a:pPr algn="just"/>
            <a:r>
              <a:rPr lang="en-US" altLang="en-US" sz="1800" dirty="0" smtClean="0"/>
              <a:t>Provides support for parallel programming in shared-memory environments</a:t>
            </a:r>
          </a:p>
          <a:p>
            <a:pPr algn="just"/>
            <a:r>
              <a:rPr lang="en-US" altLang="en-US" sz="1800" dirty="0" smtClean="0"/>
              <a:t>Identifies </a:t>
            </a:r>
            <a:r>
              <a:rPr lang="en-US" altLang="en-US" sz="1800" b="1" dirty="0" smtClean="0">
                <a:solidFill>
                  <a:srgbClr val="3366FF"/>
                </a:solidFill>
              </a:rPr>
              <a:t>parallel regions </a:t>
            </a:r>
            <a:r>
              <a:rPr lang="en-US" altLang="en-US" sz="1800" dirty="0" smtClean="0"/>
              <a:t>– blocks of code that can run in parallel</a:t>
            </a:r>
          </a:p>
          <a:p>
            <a:pPr algn="just">
              <a:buFont typeface="Monotype Sorts" pitchFamily="-84" charset="2"/>
              <a:buNone/>
            </a:pPr>
            <a:r>
              <a:rPr lang="en-US" altLang="en-US" sz="1800" b="1" dirty="0" smtClean="0">
                <a:latin typeface="Courier New" pitchFamily="49" charset="0"/>
                <a:cs typeface="Courier New" pitchFamily="49" charset="0"/>
              </a:rPr>
              <a:t>#</a:t>
            </a:r>
            <a:r>
              <a:rPr lang="en-US" altLang="en-US" sz="1800" b="1" dirty="0" err="1" smtClean="0">
                <a:latin typeface="Courier New" pitchFamily="49" charset="0"/>
                <a:cs typeface="Courier New" pitchFamily="49" charset="0"/>
              </a:rPr>
              <a:t>pragma</a:t>
            </a:r>
            <a:r>
              <a:rPr lang="en-US" altLang="en-US" sz="1800" b="1" dirty="0" smtClean="0">
                <a:latin typeface="Courier New" pitchFamily="49" charset="0"/>
                <a:cs typeface="Courier New" pitchFamily="49" charset="0"/>
              </a:rPr>
              <a:t> </a:t>
            </a:r>
            <a:r>
              <a:rPr lang="en-US" altLang="en-US" sz="1800" b="1" dirty="0" err="1" smtClean="0">
                <a:latin typeface="Courier New" pitchFamily="49" charset="0"/>
                <a:cs typeface="Courier New" pitchFamily="49" charset="0"/>
              </a:rPr>
              <a:t>omp</a:t>
            </a:r>
            <a:r>
              <a:rPr lang="en-US" altLang="en-US" sz="1800" b="1" dirty="0" smtClean="0">
                <a:latin typeface="Courier New" pitchFamily="49" charset="0"/>
                <a:cs typeface="Courier New" pitchFamily="49" charset="0"/>
              </a:rPr>
              <a:t> parallel </a:t>
            </a:r>
          </a:p>
          <a:p>
            <a:pPr algn="just">
              <a:buFont typeface="Monotype Sorts" pitchFamily="-84" charset="2"/>
              <a:buNone/>
            </a:pPr>
            <a:r>
              <a:rPr lang="en-US" altLang="en-US" sz="1800" dirty="0" smtClean="0"/>
              <a:t>Create as many threads as there are cores</a:t>
            </a:r>
          </a:p>
          <a:p>
            <a:pPr algn="just">
              <a:buFont typeface="Monotype Sorts" pitchFamily="-84" charset="2"/>
              <a:buNone/>
            </a:pPr>
            <a:r>
              <a:rPr lang="da-DK" altLang="en-US" sz="1800" b="1" dirty="0" smtClean="0">
                <a:latin typeface="Courier New" pitchFamily="49" charset="0"/>
                <a:cs typeface="Courier New" pitchFamily="49" charset="0"/>
              </a:rPr>
              <a:t>#pragma omp parallel for for(i=0;i&lt;N;i++) { </a:t>
            </a:r>
          </a:p>
          <a:p>
            <a:pPr algn="just">
              <a:buFont typeface="Monotype Sorts" pitchFamily="-84" charset="2"/>
              <a:buNone/>
            </a:pPr>
            <a:r>
              <a:rPr lang="da-DK" altLang="en-US" sz="1800" b="1" dirty="0" smtClean="0">
                <a:latin typeface="Courier New" pitchFamily="49" charset="0"/>
                <a:cs typeface="Courier New" pitchFamily="49" charset="0"/>
              </a:rPr>
              <a:t>    c[i] = a[i] + b[i]; </a:t>
            </a:r>
          </a:p>
          <a:p>
            <a:pPr algn="just">
              <a:buFont typeface="Monotype Sorts" pitchFamily="-84" charset="2"/>
              <a:buNone/>
            </a:pPr>
            <a:r>
              <a:rPr lang="da-DK" altLang="en-US" sz="1800" b="1" dirty="0" smtClean="0">
                <a:latin typeface="Courier New" pitchFamily="49" charset="0"/>
                <a:cs typeface="Courier New" pitchFamily="49" charset="0"/>
              </a:rPr>
              <a:t>} </a:t>
            </a:r>
          </a:p>
          <a:p>
            <a:pPr algn="just">
              <a:buFont typeface="Monotype Sorts" pitchFamily="-84" charset="2"/>
              <a:buNone/>
            </a:pPr>
            <a:r>
              <a:rPr lang="en-US" altLang="en-US" sz="1800" dirty="0" smtClean="0"/>
              <a:t>Run for loop in parallel</a:t>
            </a:r>
          </a:p>
          <a:p>
            <a:pPr algn="just"/>
            <a:endParaRPr lang="en-US" altLang="en-US" sz="3600" dirty="0" smtClean="0"/>
          </a:p>
        </p:txBody>
      </p:sp>
      <p:pic>
        <p:nvPicPr>
          <p:cNvPr id="32772" name="Picture 2"/>
          <p:cNvPicPr>
            <a:picLocks noChangeAspect="1"/>
          </p:cNvPicPr>
          <p:nvPr/>
        </p:nvPicPr>
        <p:blipFill>
          <a:blip r:embed="rId3" cstate="print"/>
          <a:srcRect/>
          <a:stretch>
            <a:fillRect/>
          </a:stretch>
        </p:blipFill>
        <p:spPr bwMode="auto">
          <a:xfrm>
            <a:off x="4625404" y="1473200"/>
            <a:ext cx="4483100" cy="3990975"/>
          </a:xfrm>
          <a:prstGeom prst="rect">
            <a:avLst/>
          </a:prstGeom>
          <a:noFill/>
          <a:ln w="9525">
            <a:noFill/>
            <a:miter lim="800000"/>
            <a:headEnd/>
            <a:tailEnd/>
          </a:ln>
        </p:spPr>
      </p:pic>
    </p:spTree>
    <p:extLst>
      <p:ext uri="{BB962C8B-B14F-4D97-AF65-F5344CB8AC3E}">
        <p14:creationId xmlns:p14="http://schemas.microsoft.com/office/powerpoint/2010/main" xmlns="" val="11725814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38112"/>
            <a:ext cx="8229600" cy="914623"/>
          </a:xfrm>
        </p:spPr>
        <p:txBody>
          <a:bodyPr>
            <a:normAutofit/>
          </a:bodyPr>
          <a:lstStyle/>
          <a:p>
            <a:pPr eaLnBrk="1" hangingPunct="1"/>
            <a:r>
              <a:rPr lang="en-US" altLang="en-US" sz="4000" dirty="0" smtClean="0"/>
              <a:t>Grand Central Dispatch</a:t>
            </a:r>
          </a:p>
        </p:txBody>
      </p:sp>
      <p:sp>
        <p:nvSpPr>
          <p:cNvPr id="33795" name="Rectangle 3"/>
          <p:cNvSpPr>
            <a:spLocks noGrp="1" noChangeArrowheads="1"/>
          </p:cNvSpPr>
          <p:nvPr>
            <p:ph type="body" idx="1"/>
          </p:nvPr>
        </p:nvSpPr>
        <p:spPr>
          <a:xfrm>
            <a:off x="251520" y="1187450"/>
            <a:ext cx="8640960" cy="5337894"/>
          </a:xfrm>
        </p:spPr>
        <p:txBody>
          <a:bodyPr>
            <a:normAutofit fontScale="92500" lnSpcReduction="10000"/>
          </a:bodyPr>
          <a:lstStyle/>
          <a:p>
            <a:pPr algn="just"/>
            <a:r>
              <a:rPr lang="en-US" altLang="en-US" dirty="0" smtClean="0"/>
              <a:t>Apple technology for Mac OS X and </a:t>
            </a:r>
            <a:r>
              <a:rPr lang="en-US" altLang="en-US" dirty="0" err="1" smtClean="0"/>
              <a:t>iOS</a:t>
            </a:r>
            <a:r>
              <a:rPr lang="en-US" altLang="en-US" dirty="0" smtClean="0"/>
              <a:t> operating systems</a:t>
            </a:r>
          </a:p>
          <a:p>
            <a:pPr algn="just"/>
            <a:r>
              <a:rPr lang="en-US" altLang="en-US" dirty="0" smtClean="0"/>
              <a:t>Extensions to C, C++ languages, API, and run-time library</a:t>
            </a:r>
          </a:p>
          <a:p>
            <a:pPr algn="just"/>
            <a:r>
              <a:rPr lang="en-US" altLang="en-US" dirty="0" smtClean="0"/>
              <a:t>Allows identification of parallel sections</a:t>
            </a:r>
          </a:p>
          <a:p>
            <a:pPr algn="just"/>
            <a:r>
              <a:rPr lang="en-US" altLang="en-US" dirty="0" smtClean="0"/>
              <a:t>Manages most of the details of threading</a:t>
            </a:r>
          </a:p>
          <a:p>
            <a:pPr algn="just"/>
            <a:r>
              <a:rPr lang="en-US" altLang="en-US" dirty="0" smtClean="0"/>
              <a:t>Block is in “^{ }” - </a:t>
            </a:r>
            <a:r>
              <a:rPr lang="ro-RO" altLang="en-US" b="1" dirty="0" smtClean="0">
                <a:latin typeface="Courier New" pitchFamily="49" charset="0"/>
                <a:cs typeface="Courier New" pitchFamily="49" charset="0"/>
              </a:rPr>
              <a:t>ˆ{printf("I am a block"); } </a:t>
            </a:r>
            <a:endParaRPr lang="en-US" altLang="en-US" dirty="0" smtClean="0"/>
          </a:p>
          <a:p>
            <a:pPr algn="just"/>
            <a:r>
              <a:rPr lang="en-US" altLang="en-US" dirty="0" smtClean="0"/>
              <a:t>Blocks placed in dispatch queue</a:t>
            </a:r>
          </a:p>
          <a:p>
            <a:pPr lvl="1" algn="just"/>
            <a:r>
              <a:rPr lang="en-US" altLang="en-US" dirty="0" smtClean="0"/>
              <a:t>Assigned to available thread in thread pool when removed from queue</a:t>
            </a:r>
          </a:p>
        </p:txBody>
      </p:sp>
    </p:spTree>
    <p:extLst>
      <p:ext uri="{BB962C8B-B14F-4D97-AF65-F5344CB8AC3E}">
        <p14:creationId xmlns:p14="http://schemas.microsoft.com/office/powerpoint/2010/main" xmlns="" val="35739497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67544" y="188640"/>
            <a:ext cx="8229600" cy="864095"/>
          </a:xfrm>
        </p:spPr>
        <p:txBody>
          <a:bodyPr>
            <a:normAutofit/>
          </a:bodyPr>
          <a:lstStyle/>
          <a:p>
            <a:pPr eaLnBrk="1" hangingPunct="1"/>
            <a:r>
              <a:rPr lang="en-US" altLang="en-US" sz="4000" dirty="0" smtClean="0"/>
              <a:t>Grand Central Dispatch</a:t>
            </a:r>
          </a:p>
        </p:txBody>
      </p:sp>
      <p:sp>
        <p:nvSpPr>
          <p:cNvPr id="34819" name="Rectangle 3"/>
          <p:cNvSpPr>
            <a:spLocks noGrp="1" noChangeArrowheads="1"/>
          </p:cNvSpPr>
          <p:nvPr>
            <p:ph type="body" idx="1"/>
          </p:nvPr>
        </p:nvSpPr>
        <p:spPr>
          <a:xfrm>
            <a:off x="323528" y="1124744"/>
            <a:ext cx="8424936" cy="5466035"/>
          </a:xfrm>
        </p:spPr>
        <p:txBody>
          <a:bodyPr/>
          <a:lstStyle/>
          <a:p>
            <a:pPr algn="just"/>
            <a:r>
              <a:rPr lang="en-US" altLang="en-US" dirty="0" smtClean="0"/>
              <a:t>Two types of dispatch queues:</a:t>
            </a:r>
          </a:p>
          <a:p>
            <a:pPr lvl="1" algn="just"/>
            <a:r>
              <a:rPr lang="en-US" altLang="en-US" dirty="0" smtClean="0"/>
              <a:t>Serial – blocks removed in FIFO order, queue is per process, called </a:t>
            </a:r>
            <a:r>
              <a:rPr lang="en-US" altLang="en-US" b="1" dirty="0" smtClean="0">
                <a:solidFill>
                  <a:srgbClr val="3366FF"/>
                </a:solidFill>
              </a:rPr>
              <a:t>main queue</a:t>
            </a:r>
          </a:p>
          <a:p>
            <a:pPr lvl="2" algn="just"/>
            <a:r>
              <a:rPr lang="en-US" altLang="en-US" dirty="0" smtClean="0"/>
              <a:t>Programmers can create additional serial queues within program</a:t>
            </a:r>
          </a:p>
          <a:p>
            <a:pPr lvl="1" algn="just"/>
            <a:r>
              <a:rPr lang="en-US" altLang="en-US" dirty="0" smtClean="0"/>
              <a:t>Concurrent – removed in FIFO order but several may be removed at a time</a:t>
            </a:r>
          </a:p>
          <a:p>
            <a:pPr lvl="2" algn="just"/>
            <a:r>
              <a:rPr lang="en-US" altLang="en-US" dirty="0" smtClean="0"/>
              <a:t>Three system wide queues with priorities low, default, high</a:t>
            </a:r>
          </a:p>
          <a:p>
            <a:pPr lvl="2" algn="just"/>
            <a:endParaRPr lang="en-US" altLang="en-US" dirty="0" smtClean="0"/>
          </a:p>
          <a:p>
            <a:pPr algn="just"/>
            <a:endParaRPr lang="en-US" altLang="en-US" dirty="0" smtClean="0"/>
          </a:p>
        </p:txBody>
      </p:sp>
      <p:pic>
        <p:nvPicPr>
          <p:cNvPr id="34820" name="Picture 2"/>
          <p:cNvPicPr>
            <a:picLocks noChangeAspect="1"/>
          </p:cNvPicPr>
          <p:nvPr/>
        </p:nvPicPr>
        <p:blipFill>
          <a:blip r:embed="rId3" cstate="print"/>
          <a:srcRect/>
          <a:stretch>
            <a:fillRect/>
          </a:stretch>
        </p:blipFill>
        <p:spPr bwMode="auto">
          <a:xfrm>
            <a:off x="2411760" y="5229200"/>
            <a:ext cx="5511800" cy="1031875"/>
          </a:xfrm>
          <a:prstGeom prst="rect">
            <a:avLst/>
          </a:prstGeom>
          <a:noFill/>
          <a:ln w="9525">
            <a:noFill/>
            <a:miter lim="800000"/>
            <a:headEnd/>
            <a:tailEnd/>
          </a:ln>
        </p:spPr>
      </p:pic>
    </p:spTree>
    <p:extLst>
      <p:ext uri="{BB962C8B-B14F-4D97-AF65-F5344CB8AC3E}">
        <p14:creationId xmlns:p14="http://schemas.microsoft.com/office/powerpoint/2010/main" xmlns="" val="44973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0812"/>
            <a:ext cx="8229600" cy="973931"/>
          </a:xfrm>
        </p:spPr>
        <p:txBody>
          <a:bodyPr>
            <a:normAutofit/>
          </a:bodyPr>
          <a:lstStyle/>
          <a:p>
            <a:pPr eaLnBrk="1" hangingPunct="1"/>
            <a:r>
              <a:rPr lang="en-US" altLang="en-US" dirty="0" smtClean="0"/>
              <a:t>Threading Issues</a:t>
            </a:r>
          </a:p>
        </p:txBody>
      </p:sp>
      <p:sp>
        <p:nvSpPr>
          <p:cNvPr id="35843" name="Rectangle 3"/>
          <p:cNvSpPr>
            <a:spLocks noGrp="1" noChangeArrowheads="1"/>
          </p:cNvSpPr>
          <p:nvPr>
            <p:ph type="body" idx="1"/>
          </p:nvPr>
        </p:nvSpPr>
        <p:spPr>
          <a:xfrm>
            <a:off x="323528" y="1143000"/>
            <a:ext cx="8568952" cy="5454352"/>
          </a:xfrm>
        </p:spPr>
        <p:txBody>
          <a:bodyPr>
            <a:normAutofit/>
          </a:bodyPr>
          <a:lstStyle/>
          <a:p>
            <a:pPr algn="just"/>
            <a:r>
              <a:rPr lang="en-US" altLang="en-US" sz="2800" dirty="0" smtClean="0">
                <a:latin typeface="Arial" pitchFamily="34" charset="0"/>
                <a:cs typeface="Arial" pitchFamily="34" charset="0"/>
              </a:rPr>
              <a:t>Semantics of </a:t>
            </a:r>
            <a:r>
              <a:rPr lang="en-US" altLang="en-US" sz="2800" b="1" dirty="0" smtClean="0">
                <a:latin typeface="Arial" pitchFamily="34" charset="0"/>
                <a:cs typeface="Arial" pitchFamily="34" charset="0"/>
              </a:rPr>
              <a:t>fork()</a:t>
            </a:r>
            <a:r>
              <a:rPr lang="en-US" altLang="en-US" sz="2800" dirty="0" smtClean="0">
                <a:latin typeface="Arial" pitchFamily="34" charset="0"/>
                <a:cs typeface="Arial" pitchFamily="34" charset="0"/>
              </a:rPr>
              <a:t> and </a:t>
            </a:r>
            <a:r>
              <a:rPr lang="en-US" altLang="en-US" sz="2800" b="1" dirty="0" smtClean="0">
                <a:latin typeface="Arial" pitchFamily="34" charset="0"/>
                <a:cs typeface="Arial" pitchFamily="34" charset="0"/>
              </a:rPr>
              <a:t>exec()</a:t>
            </a:r>
            <a:r>
              <a:rPr lang="en-US" altLang="en-US" sz="2800" dirty="0" smtClean="0">
                <a:latin typeface="Arial" pitchFamily="34" charset="0"/>
                <a:cs typeface="Arial" pitchFamily="34" charset="0"/>
              </a:rPr>
              <a:t> system calls</a:t>
            </a:r>
          </a:p>
          <a:p>
            <a:pPr algn="just"/>
            <a:r>
              <a:rPr lang="en-US" altLang="en-US" sz="2800" dirty="0" smtClean="0">
                <a:latin typeface="Arial" pitchFamily="34" charset="0"/>
                <a:cs typeface="Arial" pitchFamily="34" charset="0"/>
              </a:rPr>
              <a:t>Signal handling</a:t>
            </a:r>
          </a:p>
          <a:p>
            <a:pPr lvl="1" algn="just"/>
            <a:r>
              <a:rPr lang="en-US" altLang="en-US" dirty="0" smtClean="0">
                <a:latin typeface="Arial" pitchFamily="34" charset="0"/>
                <a:cs typeface="Arial" pitchFamily="34" charset="0"/>
              </a:rPr>
              <a:t>Synchronous and asynchronous</a:t>
            </a:r>
          </a:p>
          <a:p>
            <a:pPr algn="just"/>
            <a:r>
              <a:rPr lang="en-US" altLang="en-US" sz="2800" dirty="0" smtClean="0">
                <a:latin typeface="Arial" pitchFamily="34" charset="0"/>
                <a:cs typeface="Arial" pitchFamily="34" charset="0"/>
              </a:rPr>
              <a:t>Thread cancellation of target thread</a:t>
            </a:r>
          </a:p>
          <a:p>
            <a:pPr lvl="1" algn="just"/>
            <a:r>
              <a:rPr lang="en-US" altLang="en-US" dirty="0" smtClean="0">
                <a:latin typeface="Arial" pitchFamily="34" charset="0"/>
                <a:cs typeface="Arial" pitchFamily="34" charset="0"/>
              </a:rPr>
              <a:t>Asynchronous or deferred</a:t>
            </a:r>
          </a:p>
          <a:p>
            <a:pPr algn="just"/>
            <a:r>
              <a:rPr lang="en-US" altLang="en-US" sz="2800" dirty="0" smtClean="0">
                <a:latin typeface="Arial" pitchFamily="34" charset="0"/>
                <a:cs typeface="Arial" pitchFamily="34" charset="0"/>
              </a:rPr>
              <a:t>Thread-local storage</a:t>
            </a:r>
          </a:p>
          <a:p>
            <a:pPr algn="just"/>
            <a:r>
              <a:rPr lang="en-US" altLang="en-US" sz="2800" dirty="0" smtClean="0">
                <a:latin typeface="Arial" pitchFamily="34" charset="0"/>
                <a:cs typeface="Arial" pitchFamily="34" charset="0"/>
              </a:rPr>
              <a:t>Scheduler Activations</a:t>
            </a:r>
          </a:p>
          <a:p>
            <a:pPr algn="just"/>
            <a:endParaRPr lang="en-US" altLang="en-US" sz="2800" dirty="0" smtClean="0">
              <a:latin typeface="Arial" pitchFamily="34" charset="0"/>
              <a:cs typeface="Arial" pitchFamily="34" charset="0"/>
            </a:endParaRPr>
          </a:p>
          <a:p>
            <a:pPr lvl="1" algn="just">
              <a:buFont typeface="Monotype Sorts" pitchFamily="-84" charset="2"/>
              <a:buNone/>
            </a:pPr>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xmlns="" val="33954862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99592" y="188640"/>
            <a:ext cx="7569200" cy="876523"/>
          </a:xfrm>
        </p:spPr>
        <p:txBody>
          <a:bodyPr>
            <a:normAutofit/>
          </a:bodyPr>
          <a:lstStyle/>
          <a:p>
            <a:pPr eaLnBrk="1" hangingPunct="1"/>
            <a:r>
              <a:rPr lang="en-US" altLang="en-US" sz="4000" dirty="0" smtClean="0"/>
              <a:t>Semantics of fork() and exec()</a:t>
            </a:r>
          </a:p>
        </p:txBody>
      </p:sp>
      <p:sp>
        <p:nvSpPr>
          <p:cNvPr id="36867" name="Rectangle 3"/>
          <p:cNvSpPr>
            <a:spLocks noGrp="1" noChangeArrowheads="1"/>
          </p:cNvSpPr>
          <p:nvPr>
            <p:ph type="body" idx="1"/>
          </p:nvPr>
        </p:nvSpPr>
        <p:spPr>
          <a:xfrm>
            <a:off x="251520" y="1233488"/>
            <a:ext cx="8640960" cy="5363864"/>
          </a:xfrm>
        </p:spPr>
        <p:txBody>
          <a:bodyPr>
            <a:normAutofit/>
          </a:bodyPr>
          <a:lstStyle/>
          <a:p>
            <a:pPr algn="just"/>
            <a:r>
              <a:rPr lang="en-US" altLang="en-US" sz="2800" dirty="0" smtClean="0"/>
              <a:t>Does </a:t>
            </a:r>
            <a:r>
              <a:rPr lang="en-US" altLang="en-US" sz="2800" b="1" dirty="0" smtClean="0">
                <a:latin typeface="Courier New" pitchFamily="49" charset="0"/>
                <a:cs typeface="Courier New" pitchFamily="49" charset="0"/>
              </a:rPr>
              <a:t>fork()</a:t>
            </a:r>
            <a:r>
              <a:rPr lang="en-US" altLang="en-US" sz="2800" dirty="0" smtClean="0"/>
              <a:t>duplicate only the calling thread or all threads from the parent?</a:t>
            </a:r>
          </a:p>
          <a:p>
            <a:pPr lvl="1" algn="just"/>
            <a:r>
              <a:rPr lang="en-US" altLang="en-US" sz="2400" dirty="0" smtClean="0"/>
              <a:t>Some </a:t>
            </a:r>
            <a:r>
              <a:rPr lang="en-US" altLang="en-US" sz="2400" dirty="0" err="1" smtClean="0"/>
              <a:t>UNIXes</a:t>
            </a:r>
            <a:r>
              <a:rPr lang="en-US" altLang="en-US" sz="2400" dirty="0" smtClean="0"/>
              <a:t> have two versions of fork</a:t>
            </a:r>
          </a:p>
          <a:p>
            <a:pPr algn="just"/>
            <a:r>
              <a:rPr lang="en-US" altLang="en-US" sz="2800" b="1" dirty="0" smtClean="0">
                <a:latin typeface="Courier New" pitchFamily="49" charset="0"/>
                <a:cs typeface="Courier New" pitchFamily="49" charset="0"/>
              </a:rPr>
              <a:t>exec() </a:t>
            </a:r>
            <a:r>
              <a:rPr lang="en-US" altLang="en-US" sz="2800" dirty="0" smtClean="0"/>
              <a:t>usually works as normal – replace the running process including all threads</a:t>
            </a:r>
          </a:p>
          <a:p>
            <a:pPr lvl="1" algn="just"/>
            <a:endParaRPr lang="en-US" altLang="en-US" sz="2400" dirty="0" smtClean="0"/>
          </a:p>
        </p:txBody>
      </p:sp>
    </p:spTree>
    <p:extLst>
      <p:ext uri="{BB962C8B-B14F-4D97-AF65-F5344CB8AC3E}">
        <p14:creationId xmlns:p14="http://schemas.microsoft.com/office/powerpoint/2010/main" xmlns="" val="301249887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68400" y="188913"/>
            <a:ext cx="7518400" cy="576262"/>
          </a:xfrm>
        </p:spPr>
        <p:txBody>
          <a:bodyPr>
            <a:normAutofit fontScale="90000"/>
          </a:bodyPr>
          <a:lstStyle/>
          <a:p>
            <a:pPr eaLnBrk="1" hangingPunct="1"/>
            <a:r>
              <a:rPr lang="en-US" altLang="en-US" smtClean="0"/>
              <a:t>Signal Handling</a:t>
            </a:r>
          </a:p>
        </p:txBody>
      </p:sp>
      <p:sp>
        <p:nvSpPr>
          <p:cNvPr id="37891" name="Rectangle 3"/>
          <p:cNvSpPr>
            <a:spLocks noGrp="1" noChangeArrowheads="1"/>
          </p:cNvSpPr>
          <p:nvPr>
            <p:ph type="body" idx="1"/>
          </p:nvPr>
        </p:nvSpPr>
        <p:spPr>
          <a:xfrm>
            <a:off x="251520" y="1052736"/>
            <a:ext cx="8568952" cy="5249639"/>
          </a:xfrm>
        </p:spPr>
        <p:txBody>
          <a:bodyPr>
            <a:normAutofit fontScale="92500" lnSpcReduction="10000"/>
          </a:bodyPr>
          <a:lstStyle/>
          <a:p>
            <a:pPr marL="380048" indent="-380048" algn="just">
              <a:buFont typeface="Monotype Sorts" charset="0"/>
              <a:buChar char="n"/>
              <a:defRPr/>
            </a:pPr>
            <a:r>
              <a:rPr lang="en-US" b="1" dirty="0">
                <a:solidFill>
                  <a:srgbClr val="C00000"/>
                </a:solidFill>
                <a:ea typeface="ＭＳ Ｐゴシック" charset="0"/>
                <a:cs typeface="ＭＳ Ｐゴシック" charset="0"/>
              </a:rPr>
              <a:t>Signals</a:t>
            </a:r>
            <a:r>
              <a:rPr lang="en-US" b="1" dirty="0">
                <a:solidFill>
                  <a:srgbClr val="3366FF"/>
                </a:solidFill>
                <a:ea typeface="ＭＳ Ｐゴシック" charset="0"/>
                <a:cs typeface="ＭＳ Ｐゴシック" charset="0"/>
              </a:rPr>
              <a:t> </a:t>
            </a:r>
            <a:r>
              <a:rPr lang="en-US" dirty="0">
                <a:ea typeface="ＭＳ Ｐゴシック" charset="0"/>
                <a:cs typeface="ＭＳ Ｐゴシック" charset="0"/>
              </a:rPr>
              <a:t>are used in UNIX systems to notify a process that a particular event has occurred</a:t>
            </a:r>
            <a:r>
              <a:rPr lang="en-US" dirty="0" smtClean="0">
                <a:ea typeface="ＭＳ Ｐゴシック" charset="0"/>
                <a:cs typeface="ＭＳ Ｐゴシック" charset="0"/>
              </a:rPr>
              <a:t>.</a:t>
            </a:r>
            <a:endParaRPr lang="en-US" dirty="0">
              <a:ea typeface="ＭＳ Ｐゴシック" charset="0"/>
              <a:cs typeface="ＭＳ Ｐゴシック" charset="0"/>
            </a:endParaRPr>
          </a:p>
          <a:p>
            <a:pPr marL="380048" indent="-380048" algn="just">
              <a:buFont typeface="Monotype Sorts" charset="0"/>
              <a:buChar char="n"/>
              <a:defRPr/>
            </a:pPr>
            <a:r>
              <a:rPr lang="en-US" dirty="0">
                <a:ea typeface="ＭＳ Ｐゴシック" charset="0"/>
                <a:cs typeface="ＭＳ Ｐゴシック" charset="0"/>
              </a:rPr>
              <a:t>A </a:t>
            </a:r>
            <a:r>
              <a:rPr lang="en-US" b="1" dirty="0">
                <a:solidFill>
                  <a:srgbClr val="C00000"/>
                </a:solidFill>
                <a:ea typeface="ＭＳ Ｐゴシック" charset="0"/>
                <a:cs typeface="ＭＳ Ｐゴシック" charset="0"/>
              </a:rPr>
              <a:t>signal handler</a:t>
            </a:r>
            <a:r>
              <a:rPr lang="en-US" dirty="0">
                <a:solidFill>
                  <a:srgbClr val="C00000"/>
                </a:solidFill>
                <a:ea typeface="ＭＳ Ｐゴシック" charset="0"/>
                <a:cs typeface="ＭＳ Ｐゴシック" charset="0"/>
              </a:rPr>
              <a:t> </a:t>
            </a:r>
            <a:r>
              <a:rPr lang="en-US" dirty="0">
                <a:ea typeface="ＭＳ Ｐゴシック" charset="0"/>
                <a:cs typeface="ＭＳ Ｐゴシック" charset="0"/>
              </a:rPr>
              <a:t>is used to process signals</a:t>
            </a:r>
          </a:p>
          <a:p>
            <a:pPr marL="798989" lvl="1" indent="-342265" algn="just">
              <a:buFont typeface="Webdings" charset="0"/>
              <a:buAutoNum type="arabicPeriod"/>
              <a:defRPr/>
            </a:pPr>
            <a:r>
              <a:rPr lang="en-US" dirty="0">
                <a:ea typeface="ＭＳ Ｐゴシック" charset="0"/>
              </a:rPr>
              <a:t>Signal is generated by particular event</a:t>
            </a:r>
          </a:p>
          <a:p>
            <a:pPr marL="798989" lvl="1" indent="-342265" algn="just">
              <a:buFont typeface="Webdings" charset="0"/>
              <a:buAutoNum type="arabicPeriod"/>
              <a:defRPr/>
            </a:pPr>
            <a:r>
              <a:rPr lang="en-US" dirty="0">
                <a:ea typeface="ＭＳ Ｐゴシック" charset="0"/>
              </a:rPr>
              <a:t>Signal is delivered to a process</a:t>
            </a:r>
          </a:p>
          <a:p>
            <a:pPr marL="798989" lvl="1" indent="-342265" algn="just">
              <a:buFont typeface="Webdings" charset="0"/>
              <a:buAutoNum type="arabicPeriod"/>
              <a:defRPr/>
            </a:pPr>
            <a:r>
              <a:rPr lang="en-US" dirty="0">
                <a:ea typeface="ＭＳ Ｐゴシック" charset="0"/>
              </a:rPr>
              <a:t>Signal is </a:t>
            </a:r>
            <a:r>
              <a:rPr lang="en-US" dirty="0" smtClean="0">
                <a:ea typeface="ＭＳ Ｐゴシック" charset="0"/>
              </a:rPr>
              <a:t>handled by one of two signal handlers:</a:t>
            </a:r>
          </a:p>
          <a:p>
            <a:pPr marL="1142366" lvl="2" indent="-342265" algn="just">
              <a:buFont typeface="Webdings" charset="0"/>
              <a:buAutoNum type="arabicPeriod"/>
              <a:defRPr/>
            </a:pPr>
            <a:r>
              <a:rPr lang="en-US" dirty="0" smtClean="0">
                <a:ea typeface="ＭＳ Ｐゴシック" charset="0"/>
              </a:rPr>
              <a:t>default</a:t>
            </a:r>
          </a:p>
          <a:p>
            <a:pPr marL="1142366" lvl="2" indent="-342265" algn="just">
              <a:buFont typeface="Webdings" charset="0"/>
              <a:buAutoNum type="arabicPeriod"/>
              <a:defRPr/>
            </a:pPr>
            <a:r>
              <a:rPr lang="en-US" dirty="0" smtClean="0">
                <a:ea typeface="ＭＳ Ｐゴシック" charset="0"/>
              </a:rPr>
              <a:t>user-defined</a:t>
            </a:r>
            <a:endParaRPr lang="en-US" dirty="0">
              <a:ea typeface="ＭＳ Ｐゴシック" charset="0"/>
            </a:endParaRPr>
          </a:p>
          <a:p>
            <a:pPr marL="380048" indent="-380048" algn="just">
              <a:buFont typeface="Monotype Sorts" charset="0"/>
              <a:buChar char="n"/>
              <a:defRPr/>
            </a:pPr>
            <a:r>
              <a:rPr lang="en-US" dirty="0" smtClean="0">
                <a:ea typeface="ＭＳ Ｐゴシック" charset="0"/>
                <a:cs typeface="ＭＳ Ｐゴシック" charset="0"/>
              </a:rPr>
              <a:t>Every signal has </a:t>
            </a:r>
            <a:r>
              <a:rPr lang="en-US" b="1" dirty="0">
                <a:solidFill>
                  <a:srgbClr val="C00000"/>
                </a:solidFill>
                <a:ea typeface="ＭＳ Ｐゴシック" charset="0"/>
                <a:cs typeface="ＭＳ Ｐゴシック" charset="0"/>
              </a:rPr>
              <a:t>default handler</a:t>
            </a:r>
            <a:r>
              <a:rPr lang="en-US" b="1" dirty="0">
                <a:solidFill>
                  <a:srgbClr val="3366FF"/>
                </a:solidFill>
                <a:ea typeface="ＭＳ Ｐゴシック" charset="0"/>
                <a:cs typeface="ＭＳ Ｐゴシック" charset="0"/>
              </a:rPr>
              <a:t> </a:t>
            </a:r>
            <a:r>
              <a:rPr lang="en-US" dirty="0" smtClean="0">
                <a:ea typeface="ＭＳ Ｐゴシック" charset="0"/>
                <a:cs typeface="ＭＳ Ｐゴシック" charset="0"/>
              </a:rPr>
              <a:t>that kernel runs when handling signal</a:t>
            </a:r>
          </a:p>
          <a:p>
            <a:pPr marL="780098" lvl="1" indent="-380048" algn="just">
              <a:buFont typeface="Monotype Sorts" charset="0"/>
              <a:buChar char="l"/>
              <a:defRPr/>
            </a:pPr>
            <a:r>
              <a:rPr lang="en-US" b="1" dirty="0">
                <a:solidFill>
                  <a:srgbClr val="C00000"/>
                </a:solidFill>
                <a:ea typeface="ＭＳ Ｐゴシック" charset="0"/>
                <a:cs typeface="ＭＳ Ｐゴシック" charset="0"/>
              </a:rPr>
              <a:t>User-defined signal handler</a:t>
            </a:r>
            <a:r>
              <a:rPr lang="en-US" b="1" dirty="0">
                <a:solidFill>
                  <a:srgbClr val="3366FF"/>
                </a:solidFill>
                <a:ea typeface="ＭＳ Ｐゴシック" charset="0"/>
                <a:cs typeface="ＭＳ Ｐゴシック" charset="0"/>
              </a:rPr>
              <a:t> </a:t>
            </a:r>
            <a:r>
              <a:rPr lang="en-US" dirty="0" smtClean="0">
                <a:ea typeface="ＭＳ Ｐゴシック" charset="0"/>
                <a:cs typeface="ＭＳ Ｐゴシック" charset="0"/>
              </a:rPr>
              <a:t>can override default</a:t>
            </a:r>
          </a:p>
          <a:p>
            <a:pPr marL="780098" lvl="1" indent="-380048" algn="just">
              <a:buFont typeface="Monotype Sorts" charset="0"/>
              <a:buChar char="l"/>
              <a:defRPr/>
            </a:pPr>
            <a:r>
              <a:rPr lang="en-US" dirty="0" smtClean="0">
                <a:ea typeface="ＭＳ Ｐゴシック" charset="0"/>
                <a:cs typeface="ＭＳ Ｐゴシック" charset="0"/>
              </a:rPr>
              <a:t>For single-threaded, signal delivered to process</a:t>
            </a:r>
          </a:p>
        </p:txBody>
      </p:sp>
    </p:spTree>
    <p:extLst>
      <p:ext uri="{BB962C8B-B14F-4D97-AF65-F5344CB8AC3E}">
        <p14:creationId xmlns:p14="http://schemas.microsoft.com/office/powerpoint/2010/main" xmlns="" val="36207870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68400" y="188913"/>
            <a:ext cx="7518400" cy="576262"/>
          </a:xfrm>
        </p:spPr>
        <p:txBody>
          <a:bodyPr>
            <a:normAutofit fontScale="90000"/>
          </a:bodyPr>
          <a:lstStyle/>
          <a:p>
            <a:pPr eaLnBrk="1" hangingPunct="1"/>
            <a:r>
              <a:rPr lang="en-US" altLang="en-US" smtClean="0"/>
              <a:t>Signal Handling (Cont.)</a:t>
            </a:r>
          </a:p>
        </p:txBody>
      </p:sp>
      <p:sp>
        <p:nvSpPr>
          <p:cNvPr id="37891" name="Rectangle 3"/>
          <p:cNvSpPr>
            <a:spLocks noGrp="1" noChangeArrowheads="1"/>
          </p:cNvSpPr>
          <p:nvPr>
            <p:ph type="body" idx="1"/>
          </p:nvPr>
        </p:nvSpPr>
        <p:spPr>
          <a:xfrm>
            <a:off x="251520" y="1146174"/>
            <a:ext cx="8640960" cy="5451177"/>
          </a:xfrm>
        </p:spPr>
        <p:txBody>
          <a:bodyPr/>
          <a:lstStyle/>
          <a:p>
            <a:pPr marL="380048" indent="-380048" algn="just">
              <a:buFont typeface="Monotype Sorts" charset="0"/>
              <a:buChar char="n"/>
              <a:defRPr/>
            </a:pPr>
            <a:r>
              <a:rPr lang="en-US" dirty="0" smtClean="0">
                <a:ea typeface="ＭＳ Ｐゴシック" charset="0"/>
                <a:cs typeface="ＭＳ Ｐゴシック" charset="0"/>
              </a:rPr>
              <a:t>Where should a signal be delivered for multi-threaded? </a:t>
            </a:r>
          </a:p>
          <a:p>
            <a:pPr marL="780098" lvl="1" indent="-380048" algn="just">
              <a:buFont typeface="Monotype Sorts" charset="0"/>
              <a:buChar char="l"/>
              <a:defRPr/>
            </a:pPr>
            <a:r>
              <a:rPr lang="en-US" dirty="0" smtClean="0">
                <a:ea typeface="ＭＳ Ｐゴシック" charset="0"/>
              </a:rPr>
              <a:t>Deliver </a:t>
            </a:r>
            <a:r>
              <a:rPr lang="en-US" dirty="0">
                <a:ea typeface="ＭＳ Ｐゴシック" charset="0"/>
              </a:rPr>
              <a:t>the signal to the thread to which the signal applies</a:t>
            </a:r>
          </a:p>
          <a:p>
            <a:pPr marL="798989" lvl="1" indent="-342265" algn="just">
              <a:buFont typeface="Monotype Sorts" charset="0"/>
              <a:buChar char="l"/>
              <a:defRPr/>
            </a:pPr>
            <a:r>
              <a:rPr lang="en-US" dirty="0">
                <a:ea typeface="ＭＳ Ｐゴシック" charset="0"/>
              </a:rPr>
              <a:t>Deliver the signal to every thread in the process</a:t>
            </a:r>
          </a:p>
          <a:p>
            <a:pPr marL="798989" lvl="1" indent="-342265" algn="just">
              <a:buFont typeface="Monotype Sorts" charset="0"/>
              <a:buChar char="l"/>
              <a:defRPr/>
            </a:pPr>
            <a:r>
              <a:rPr lang="en-US" dirty="0">
                <a:ea typeface="ＭＳ Ｐゴシック" charset="0"/>
              </a:rPr>
              <a:t>Deliver the signal to certain threads in the process</a:t>
            </a:r>
          </a:p>
          <a:p>
            <a:pPr marL="798989" lvl="1" indent="-342265" algn="just">
              <a:buFont typeface="Monotype Sorts" charset="0"/>
              <a:buChar char="l"/>
              <a:defRPr/>
            </a:pPr>
            <a:r>
              <a:rPr lang="en-US" dirty="0">
                <a:ea typeface="ＭＳ Ｐゴシック" charset="0"/>
              </a:rPr>
              <a:t>Assign a specific thread to receive all signals for the process</a:t>
            </a:r>
          </a:p>
        </p:txBody>
      </p:sp>
    </p:spTree>
    <p:extLst>
      <p:ext uri="{BB962C8B-B14F-4D97-AF65-F5344CB8AC3E}">
        <p14:creationId xmlns:p14="http://schemas.microsoft.com/office/powerpoint/2010/main" xmlns="" val="210038343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81088" y="188913"/>
            <a:ext cx="7605712" cy="576262"/>
          </a:xfrm>
        </p:spPr>
        <p:txBody>
          <a:bodyPr>
            <a:normAutofit fontScale="90000"/>
          </a:bodyPr>
          <a:lstStyle/>
          <a:p>
            <a:pPr eaLnBrk="1" hangingPunct="1"/>
            <a:r>
              <a:rPr lang="en-US" altLang="en-US" smtClean="0"/>
              <a:t>Thread Cancellation</a:t>
            </a:r>
          </a:p>
        </p:txBody>
      </p:sp>
      <p:sp>
        <p:nvSpPr>
          <p:cNvPr id="39939" name="Rectangle 3"/>
          <p:cNvSpPr>
            <a:spLocks noGrp="1" noChangeArrowheads="1"/>
          </p:cNvSpPr>
          <p:nvPr>
            <p:ph type="body" idx="1"/>
          </p:nvPr>
        </p:nvSpPr>
        <p:spPr>
          <a:xfrm>
            <a:off x="323528" y="836712"/>
            <a:ext cx="8568951" cy="4430713"/>
          </a:xfrm>
        </p:spPr>
        <p:txBody>
          <a:bodyPr>
            <a:normAutofit/>
          </a:bodyPr>
          <a:lstStyle/>
          <a:p>
            <a:pPr algn="just"/>
            <a:r>
              <a:rPr lang="en-US" altLang="en-US" sz="2800" dirty="0" smtClean="0"/>
              <a:t>Terminating a thread before it has finished</a:t>
            </a:r>
          </a:p>
          <a:p>
            <a:pPr algn="just"/>
            <a:r>
              <a:rPr lang="en-US" altLang="en-US" sz="2800" dirty="0" smtClean="0"/>
              <a:t>Thread to be canceled is </a:t>
            </a:r>
            <a:r>
              <a:rPr lang="en-US" altLang="en-US" sz="2800" b="1" dirty="0" smtClean="0">
                <a:solidFill>
                  <a:srgbClr val="3366FF"/>
                </a:solidFill>
              </a:rPr>
              <a:t>target thread</a:t>
            </a:r>
            <a:endParaRPr lang="en-US" altLang="en-US" sz="2800" dirty="0" smtClean="0"/>
          </a:p>
          <a:p>
            <a:pPr algn="just"/>
            <a:r>
              <a:rPr lang="en-US" altLang="en-US" sz="2800" dirty="0" smtClean="0"/>
              <a:t>Two general approaches:</a:t>
            </a:r>
          </a:p>
          <a:p>
            <a:pPr lvl="1" algn="just"/>
            <a:r>
              <a:rPr lang="en-US" altLang="en-US" sz="2400" b="1" dirty="0" smtClean="0"/>
              <a:t>Asynchronous cancellation</a:t>
            </a:r>
            <a:r>
              <a:rPr lang="en-US" altLang="en-US" sz="2400" dirty="0" smtClean="0"/>
              <a:t> terminates the target thread immediately</a:t>
            </a:r>
          </a:p>
          <a:p>
            <a:pPr lvl="1" algn="just"/>
            <a:r>
              <a:rPr lang="en-US" altLang="en-US" sz="2400" b="1" dirty="0" smtClean="0"/>
              <a:t>Deferred cancellation</a:t>
            </a:r>
            <a:r>
              <a:rPr lang="en-US" altLang="en-US" sz="2400" dirty="0" smtClean="0"/>
              <a:t> allows the target thread to periodically check if it should be cancelled</a:t>
            </a:r>
          </a:p>
          <a:p>
            <a:pPr algn="just"/>
            <a:r>
              <a:rPr lang="en-US" altLang="en-US" sz="2800" dirty="0" err="1" smtClean="0"/>
              <a:t>Pthread</a:t>
            </a:r>
            <a:r>
              <a:rPr lang="en-US" altLang="en-US" sz="2800" dirty="0" smtClean="0"/>
              <a:t> code to create and cancel a thread:</a:t>
            </a:r>
          </a:p>
        </p:txBody>
      </p:sp>
      <p:pic>
        <p:nvPicPr>
          <p:cNvPr id="39940" name="Picture 1"/>
          <p:cNvPicPr>
            <a:picLocks noChangeAspect="1"/>
          </p:cNvPicPr>
          <p:nvPr/>
        </p:nvPicPr>
        <p:blipFill>
          <a:blip r:embed="rId3" cstate="print"/>
          <a:srcRect/>
          <a:stretch>
            <a:fillRect/>
          </a:stretch>
        </p:blipFill>
        <p:spPr bwMode="auto">
          <a:xfrm>
            <a:off x="5004048" y="4653136"/>
            <a:ext cx="3888432" cy="2038094"/>
          </a:xfrm>
          <a:prstGeom prst="rect">
            <a:avLst/>
          </a:prstGeom>
          <a:noFill/>
          <a:ln w="9525">
            <a:noFill/>
            <a:miter lim="800000"/>
            <a:headEnd/>
            <a:tailEnd/>
          </a:ln>
        </p:spPr>
      </p:pic>
    </p:spTree>
    <p:extLst>
      <p:ext uri="{BB962C8B-B14F-4D97-AF65-F5344CB8AC3E}">
        <p14:creationId xmlns:p14="http://schemas.microsoft.com/office/powerpoint/2010/main" xmlns="" val="453409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33350"/>
            <a:ext cx="8229600" cy="775370"/>
          </a:xfrm>
        </p:spPr>
        <p:txBody>
          <a:bodyPr>
            <a:normAutofit/>
          </a:bodyPr>
          <a:lstStyle/>
          <a:p>
            <a:pPr eaLnBrk="1" hangingPunct="1"/>
            <a:r>
              <a:rPr lang="en-US" altLang="en-US" sz="4000" dirty="0" smtClean="0">
                <a:solidFill>
                  <a:srgbClr val="C00000"/>
                </a:solidFill>
                <a:latin typeface="Arial" pitchFamily="34" charset="0"/>
                <a:cs typeface="Arial" pitchFamily="34" charset="0"/>
              </a:rPr>
              <a:t>Dispatcher</a:t>
            </a:r>
          </a:p>
        </p:txBody>
      </p:sp>
      <p:sp>
        <p:nvSpPr>
          <p:cNvPr id="10243" name="Rectangle 3"/>
          <p:cNvSpPr>
            <a:spLocks noGrp="1" noChangeArrowheads="1"/>
          </p:cNvSpPr>
          <p:nvPr>
            <p:ph type="body" idx="1"/>
          </p:nvPr>
        </p:nvSpPr>
        <p:spPr>
          <a:xfrm>
            <a:off x="251520" y="908720"/>
            <a:ext cx="8712968" cy="5760639"/>
          </a:xfrm>
        </p:spPr>
        <p:txBody>
          <a:bodyPr>
            <a:normAutofit/>
          </a:bodyPr>
          <a:lstStyle/>
          <a:p>
            <a:pPr algn="just"/>
            <a:r>
              <a:rPr lang="en-US" altLang="en-US" sz="2800" dirty="0" smtClean="0">
                <a:latin typeface="Arial" pitchFamily="34" charset="0"/>
                <a:cs typeface="Arial" pitchFamily="34" charset="0"/>
              </a:rPr>
              <a:t>Dispatcher module gives control of the CPU to the process selected by the short-term scheduler; this involves:</a:t>
            </a:r>
          </a:p>
          <a:p>
            <a:pPr lvl="1" algn="just"/>
            <a:r>
              <a:rPr lang="en-US" altLang="en-US" sz="2400" dirty="0" smtClean="0">
                <a:latin typeface="Arial" pitchFamily="34" charset="0"/>
                <a:cs typeface="Arial" pitchFamily="34" charset="0"/>
              </a:rPr>
              <a:t>switching context</a:t>
            </a:r>
          </a:p>
          <a:p>
            <a:pPr lvl="1" algn="just"/>
            <a:r>
              <a:rPr lang="en-US" altLang="en-US" sz="2400" dirty="0" smtClean="0">
                <a:latin typeface="Arial" pitchFamily="34" charset="0"/>
                <a:cs typeface="Arial" pitchFamily="34" charset="0"/>
              </a:rPr>
              <a:t>switching to user mode</a:t>
            </a:r>
          </a:p>
          <a:p>
            <a:pPr lvl="1" algn="just"/>
            <a:r>
              <a:rPr lang="en-US" altLang="en-US" sz="2400" dirty="0" smtClean="0">
                <a:latin typeface="Arial" pitchFamily="34" charset="0"/>
                <a:cs typeface="Arial" pitchFamily="34" charset="0"/>
              </a:rPr>
              <a:t>jumping to the proper location in the user program to restart that program</a:t>
            </a:r>
          </a:p>
          <a:p>
            <a:pPr algn="just"/>
            <a:r>
              <a:rPr lang="en-US" altLang="en-US" sz="2800" b="1" dirty="0" smtClean="0">
                <a:solidFill>
                  <a:srgbClr val="000099"/>
                </a:solidFill>
                <a:latin typeface="Arial" pitchFamily="34" charset="0"/>
                <a:cs typeface="Arial" pitchFamily="34" charset="0"/>
              </a:rPr>
              <a:t>Dispatch latency </a:t>
            </a:r>
            <a:r>
              <a:rPr lang="en-US" altLang="en-US" sz="2800" dirty="0" smtClean="0">
                <a:latin typeface="Arial" pitchFamily="34" charset="0"/>
                <a:cs typeface="Arial" pitchFamily="34" charset="0"/>
              </a:rPr>
              <a:t>– time it takes for the dispatcher to stop one process and start another running</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60463" y="163513"/>
            <a:ext cx="7526337" cy="576262"/>
          </a:xfrm>
        </p:spPr>
        <p:txBody>
          <a:bodyPr>
            <a:normAutofit fontScale="90000"/>
          </a:bodyPr>
          <a:lstStyle/>
          <a:p>
            <a:pPr eaLnBrk="1" hangingPunct="1"/>
            <a:r>
              <a:rPr lang="en-US" altLang="en-US" smtClean="0"/>
              <a:t>Scheduler Activations</a:t>
            </a:r>
          </a:p>
        </p:txBody>
      </p:sp>
      <p:sp>
        <p:nvSpPr>
          <p:cNvPr id="43011" name="Rectangle 3"/>
          <p:cNvSpPr>
            <a:spLocks noGrp="1" noChangeArrowheads="1"/>
          </p:cNvSpPr>
          <p:nvPr>
            <p:ph type="body" idx="1"/>
          </p:nvPr>
        </p:nvSpPr>
        <p:spPr>
          <a:xfrm>
            <a:off x="251520" y="1017588"/>
            <a:ext cx="6048672" cy="5507756"/>
          </a:xfrm>
        </p:spPr>
        <p:txBody>
          <a:bodyPr>
            <a:normAutofit fontScale="70000" lnSpcReduction="20000"/>
          </a:bodyPr>
          <a:lstStyle/>
          <a:p>
            <a:pPr algn="just"/>
            <a:r>
              <a:rPr lang="en-US" altLang="en-US" sz="3400" i="1" dirty="0" smtClean="0">
                <a:solidFill>
                  <a:srgbClr val="C00000"/>
                </a:solidFill>
              </a:rPr>
              <a:t>Both M:M and Two-level models require communication to maintain the appropriate number of kernel threads allocated to the application</a:t>
            </a:r>
          </a:p>
          <a:p>
            <a:pPr algn="just"/>
            <a:r>
              <a:rPr lang="en-US" altLang="en-US" dirty="0" smtClean="0"/>
              <a:t>Typically use an intermediate data structure between user and kernel threads – </a:t>
            </a:r>
            <a:r>
              <a:rPr lang="en-US" altLang="en-US" b="1" dirty="0" smtClean="0">
                <a:solidFill>
                  <a:srgbClr val="3366FF"/>
                </a:solidFill>
              </a:rPr>
              <a:t>lightweight process </a:t>
            </a:r>
            <a:r>
              <a:rPr lang="en-US" altLang="en-US" dirty="0" smtClean="0"/>
              <a:t>(</a:t>
            </a:r>
            <a:r>
              <a:rPr lang="en-US" altLang="en-US" b="1" dirty="0" smtClean="0">
                <a:solidFill>
                  <a:srgbClr val="3366FF"/>
                </a:solidFill>
              </a:rPr>
              <a:t>LWP</a:t>
            </a:r>
            <a:r>
              <a:rPr lang="en-US" altLang="en-US" dirty="0" smtClean="0"/>
              <a:t>)</a:t>
            </a:r>
          </a:p>
          <a:p>
            <a:pPr lvl="1" algn="just"/>
            <a:r>
              <a:rPr lang="en-US" altLang="en-US" dirty="0" smtClean="0"/>
              <a:t>Appears to be a virtual processor on which process can schedule user thread to run</a:t>
            </a:r>
          </a:p>
          <a:p>
            <a:pPr lvl="1" algn="just"/>
            <a:r>
              <a:rPr lang="en-US" altLang="en-US" dirty="0" smtClean="0"/>
              <a:t>Each LWP attached to kernel thread</a:t>
            </a:r>
          </a:p>
          <a:p>
            <a:pPr lvl="1" algn="just"/>
            <a:r>
              <a:rPr lang="en-US" altLang="en-US" dirty="0" smtClean="0"/>
              <a:t>How many LWPs to create?</a:t>
            </a:r>
          </a:p>
          <a:p>
            <a:pPr algn="just"/>
            <a:r>
              <a:rPr lang="en-US" altLang="en-US" dirty="0" smtClean="0"/>
              <a:t>Scheduler activations provide </a:t>
            </a:r>
            <a:r>
              <a:rPr lang="en-US" altLang="en-US" b="1" dirty="0" err="1" smtClean="0">
                <a:solidFill>
                  <a:srgbClr val="3366FF"/>
                </a:solidFill>
              </a:rPr>
              <a:t>upcalls</a:t>
            </a:r>
            <a:r>
              <a:rPr lang="en-US" altLang="en-US" dirty="0" smtClean="0">
                <a:solidFill>
                  <a:srgbClr val="3366FF"/>
                </a:solidFill>
              </a:rPr>
              <a:t> </a:t>
            </a:r>
            <a:r>
              <a:rPr lang="en-US" altLang="en-US" dirty="0" smtClean="0"/>
              <a:t>- a communication mechanism from the kernel to the </a:t>
            </a:r>
            <a:r>
              <a:rPr lang="en-US" altLang="en-US" b="1" dirty="0" err="1" smtClean="0">
                <a:solidFill>
                  <a:srgbClr val="3366FF"/>
                </a:solidFill>
              </a:rPr>
              <a:t>upcall</a:t>
            </a:r>
            <a:r>
              <a:rPr lang="en-US" altLang="en-US" b="1" dirty="0" smtClean="0">
                <a:solidFill>
                  <a:srgbClr val="3366FF"/>
                </a:solidFill>
              </a:rPr>
              <a:t> handler </a:t>
            </a:r>
            <a:r>
              <a:rPr lang="en-US" altLang="en-US" dirty="0" smtClean="0"/>
              <a:t>in the thread library</a:t>
            </a:r>
          </a:p>
          <a:p>
            <a:pPr algn="just"/>
            <a:r>
              <a:rPr lang="en-US" altLang="en-US" dirty="0" smtClean="0"/>
              <a:t>This communication allows an application to maintain the correct number kernel threads</a:t>
            </a:r>
          </a:p>
        </p:txBody>
      </p:sp>
      <p:pic>
        <p:nvPicPr>
          <p:cNvPr id="43012" name="Picture 3"/>
          <p:cNvPicPr>
            <a:picLocks noChangeAspect="1"/>
          </p:cNvPicPr>
          <p:nvPr/>
        </p:nvPicPr>
        <p:blipFill>
          <a:blip r:embed="rId3" cstate="print"/>
          <a:srcRect/>
          <a:stretch>
            <a:fillRect/>
          </a:stretch>
        </p:blipFill>
        <p:spPr bwMode="auto">
          <a:xfrm>
            <a:off x="6660232" y="2276872"/>
            <a:ext cx="2327275" cy="2108200"/>
          </a:xfrm>
          <a:prstGeom prst="rect">
            <a:avLst/>
          </a:prstGeom>
          <a:noFill/>
          <a:ln w="9525">
            <a:noFill/>
            <a:miter lim="800000"/>
            <a:headEnd/>
            <a:tailEnd/>
          </a:ln>
        </p:spPr>
      </p:pic>
    </p:spTree>
    <p:extLst>
      <p:ext uri="{BB962C8B-B14F-4D97-AF65-F5344CB8AC3E}">
        <p14:creationId xmlns:p14="http://schemas.microsoft.com/office/powerpoint/2010/main" xmlns="" val="26905604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940966"/>
          </a:xfrm>
        </p:spPr>
        <p:txBody>
          <a:bodyPr>
            <a:normAutofit/>
          </a:bodyPr>
          <a:lstStyle/>
          <a:p>
            <a:r>
              <a:rPr lang="en-US" sz="4000" dirty="0" smtClean="0">
                <a:solidFill>
                  <a:srgbClr val="C00000"/>
                </a:solidFill>
                <a:latin typeface="Arial" pitchFamily="34" charset="0"/>
                <a:cs typeface="Arial" pitchFamily="34" charset="0"/>
              </a:rPr>
              <a:t>Creating multiple threads</a:t>
            </a:r>
            <a:endParaRPr lang="en-US"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79512" y="908720"/>
            <a:ext cx="8712968" cy="5760640"/>
          </a:xfrm>
        </p:spPr>
        <p:txBody>
          <a:bodyPr>
            <a:normAutofit/>
          </a:bodyPr>
          <a:lstStyle/>
          <a:p>
            <a:pPr algn="just">
              <a:spcBef>
                <a:spcPts val="0"/>
              </a:spcBef>
            </a:pPr>
            <a:r>
              <a:rPr lang="en-US" sz="2800" dirty="0" smtClean="0">
                <a:latin typeface="Arial" pitchFamily="34" charset="0"/>
                <a:cs typeface="Arial" pitchFamily="34" charset="0"/>
              </a:rPr>
              <a:t>Asynchronous threading </a:t>
            </a:r>
          </a:p>
          <a:p>
            <a:pPr lvl="1" algn="just">
              <a:spcBef>
                <a:spcPts val="0"/>
              </a:spcBef>
            </a:pPr>
            <a:r>
              <a:rPr lang="en-US" sz="2400" dirty="0" smtClean="0">
                <a:latin typeface="Arial" pitchFamily="34" charset="0"/>
                <a:cs typeface="Arial" pitchFamily="34" charset="0"/>
              </a:rPr>
              <a:t>Once the parent creates a child thread, the parent resumes its execution </a:t>
            </a:r>
          </a:p>
          <a:p>
            <a:pPr lvl="1" algn="just">
              <a:spcBef>
                <a:spcPts val="0"/>
              </a:spcBef>
            </a:pPr>
            <a:r>
              <a:rPr lang="en-US" sz="2400" dirty="0" smtClean="0">
                <a:latin typeface="Arial" pitchFamily="34" charset="0"/>
                <a:cs typeface="Arial" pitchFamily="34" charset="0"/>
              </a:rPr>
              <a:t>Parent and child run concurrently</a:t>
            </a:r>
          </a:p>
          <a:p>
            <a:pPr lvl="1" algn="just">
              <a:spcBef>
                <a:spcPts val="0"/>
              </a:spcBef>
            </a:pPr>
            <a:r>
              <a:rPr lang="en-US" sz="2400" dirty="0" smtClean="0">
                <a:latin typeface="Arial" pitchFamily="34" charset="0"/>
                <a:cs typeface="Arial" pitchFamily="34" charset="0"/>
              </a:rPr>
              <a:t>Each thread runs independently of other</a:t>
            </a:r>
          </a:p>
          <a:p>
            <a:pPr lvl="1" algn="just">
              <a:spcBef>
                <a:spcPts val="0"/>
              </a:spcBef>
            </a:pPr>
            <a:r>
              <a:rPr lang="en-US" sz="2400" dirty="0" smtClean="0">
                <a:latin typeface="Arial" pitchFamily="34" charset="0"/>
                <a:cs typeface="Arial" pitchFamily="34" charset="0"/>
              </a:rPr>
              <a:t>Little data sharing between the independent threads</a:t>
            </a:r>
          </a:p>
          <a:p>
            <a:pPr lvl="1" algn="just">
              <a:spcBef>
                <a:spcPts val="0"/>
              </a:spcBef>
            </a:pPr>
            <a:r>
              <a:rPr lang="en-US" sz="2400" dirty="0" smtClean="0">
                <a:latin typeface="Arial" pitchFamily="34" charset="0"/>
                <a:cs typeface="Arial" pitchFamily="34" charset="0"/>
              </a:rPr>
              <a:t>Used in multithreaded servers</a:t>
            </a:r>
          </a:p>
          <a:p>
            <a:pPr algn="just">
              <a:spcBef>
                <a:spcPts val="0"/>
              </a:spcBef>
            </a:pPr>
            <a:r>
              <a:rPr lang="en-US" sz="2800" dirty="0" smtClean="0">
                <a:latin typeface="Arial" pitchFamily="34" charset="0"/>
                <a:cs typeface="Arial" pitchFamily="34" charset="0"/>
              </a:rPr>
              <a:t>Synchronous threading</a:t>
            </a:r>
          </a:p>
          <a:p>
            <a:pPr lvl="1" algn="just">
              <a:spcBef>
                <a:spcPts val="0"/>
              </a:spcBef>
            </a:pPr>
            <a:r>
              <a:rPr lang="en-US" sz="2400" dirty="0" smtClean="0">
                <a:latin typeface="Arial" pitchFamily="34" charset="0"/>
                <a:cs typeface="Arial" pitchFamily="34" charset="0"/>
              </a:rPr>
              <a:t> Occurs when parent creates children and then waits for all of its children to terminate before it resumes</a:t>
            </a:r>
          </a:p>
          <a:p>
            <a:pPr lvl="1" algn="just">
              <a:spcBef>
                <a:spcPts val="0"/>
              </a:spcBef>
            </a:pPr>
            <a:r>
              <a:rPr lang="en-US" sz="2400" dirty="0" smtClean="0">
                <a:latin typeface="Arial" pitchFamily="34" charset="0"/>
                <a:cs typeface="Arial" pitchFamily="34" charset="0"/>
              </a:rPr>
              <a:t>Called </a:t>
            </a:r>
            <a:r>
              <a:rPr lang="en-US" sz="2400" b="1" dirty="0" smtClean="0">
                <a:solidFill>
                  <a:srgbClr val="FF0000"/>
                </a:solidFill>
                <a:latin typeface="Arial" pitchFamily="34" charset="0"/>
                <a:cs typeface="Arial" pitchFamily="34" charset="0"/>
              </a:rPr>
              <a:t>fork-join</a:t>
            </a:r>
            <a:r>
              <a:rPr lang="en-US" sz="2400" dirty="0" smtClean="0">
                <a:latin typeface="Arial" pitchFamily="34" charset="0"/>
                <a:cs typeface="Arial" pitchFamily="34" charset="0"/>
              </a:rPr>
              <a:t> strategy</a:t>
            </a:r>
          </a:p>
          <a:p>
            <a:pPr lvl="1" algn="just">
              <a:spcBef>
                <a:spcPts val="0"/>
              </a:spcBef>
            </a:pPr>
            <a:r>
              <a:rPr lang="en-US" sz="2400" dirty="0" smtClean="0">
                <a:latin typeface="Arial" pitchFamily="34" charset="0"/>
                <a:cs typeface="Arial" pitchFamily="34" charset="0"/>
              </a:rPr>
              <a:t>The created threads perform work concurrently</a:t>
            </a:r>
          </a:p>
          <a:p>
            <a:pPr lvl="1" algn="just">
              <a:spcBef>
                <a:spcPts val="0"/>
              </a:spcBef>
            </a:pPr>
            <a:r>
              <a:rPr lang="en-US" sz="2400" dirty="0" smtClean="0">
                <a:latin typeface="Arial" pitchFamily="34" charset="0"/>
                <a:cs typeface="Arial" pitchFamily="34" charset="0"/>
              </a:rPr>
              <a:t>Parent cannot continue until each thread completes its work</a:t>
            </a:r>
          </a:p>
          <a:p>
            <a:pPr lvl="1" algn="just">
              <a:spcBef>
                <a:spcPts val="0"/>
              </a:spcBef>
            </a:pPr>
            <a:r>
              <a:rPr lang="en-US" sz="2400" dirty="0" smtClean="0">
                <a:latin typeface="Arial" pitchFamily="34" charset="0"/>
                <a:cs typeface="Arial" pitchFamily="34" charset="0"/>
              </a:rPr>
              <a:t>It involves significant data sharing among threads</a:t>
            </a:r>
            <a:endParaRPr lang="en-US" sz="2400" dirty="0">
              <a:latin typeface="Arial" pitchFamily="34" charset="0"/>
              <a:cs typeface="Arial"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50812"/>
            <a:ext cx="8229600" cy="829915"/>
          </a:xfrm>
        </p:spPr>
        <p:txBody>
          <a:bodyPr>
            <a:normAutofit/>
          </a:bodyPr>
          <a:lstStyle/>
          <a:p>
            <a:pPr eaLnBrk="1" hangingPunct="1"/>
            <a:r>
              <a:rPr lang="en-US" altLang="en-US" sz="4000" dirty="0" smtClean="0">
                <a:solidFill>
                  <a:srgbClr val="C00000"/>
                </a:solidFill>
                <a:latin typeface="Arial" pitchFamily="34" charset="0"/>
                <a:cs typeface="Arial" pitchFamily="34" charset="0"/>
              </a:rPr>
              <a:t>Linux Threads</a:t>
            </a:r>
          </a:p>
        </p:txBody>
      </p:sp>
      <p:sp>
        <p:nvSpPr>
          <p:cNvPr id="44035" name="Rectangle 3"/>
          <p:cNvSpPr>
            <a:spLocks noGrp="1" noChangeArrowheads="1"/>
          </p:cNvSpPr>
          <p:nvPr>
            <p:ph type="body" idx="1"/>
          </p:nvPr>
        </p:nvSpPr>
        <p:spPr>
          <a:xfrm>
            <a:off x="251520" y="1092200"/>
            <a:ext cx="8712968" cy="5577160"/>
          </a:xfrm>
        </p:spPr>
        <p:txBody>
          <a:bodyPr>
            <a:normAutofit fontScale="85000" lnSpcReduction="10000"/>
          </a:bodyPr>
          <a:lstStyle/>
          <a:p>
            <a:pPr>
              <a:defRPr/>
            </a:pPr>
            <a:r>
              <a:rPr lang="en-US" altLang="en-US" dirty="0" smtClean="0">
                <a:latin typeface="Arial" pitchFamily="34" charset="0"/>
                <a:ea typeface="MS PGothic" pitchFamily="34" charset="-128"/>
                <a:cs typeface="Arial" pitchFamily="34" charset="0"/>
              </a:rPr>
              <a:t>Linux refers to them as </a:t>
            </a:r>
            <a:r>
              <a:rPr lang="en-US" altLang="en-US" b="1" i="1" dirty="0" smtClean="0">
                <a:latin typeface="Arial" pitchFamily="34" charset="0"/>
                <a:ea typeface="MS PGothic" pitchFamily="34" charset="-128"/>
                <a:cs typeface="Arial" pitchFamily="34" charset="0"/>
              </a:rPr>
              <a:t>tasks</a:t>
            </a:r>
            <a:r>
              <a:rPr lang="en-US" altLang="en-US" dirty="0" smtClean="0">
                <a:latin typeface="Arial" pitchFamily="34" charset="0"/>
                <a:ea typeface="MS PGothic" pitchFamily="34" charset="-128"/>
                <a:cs typeface="Arial" pitchFamily="34" charset="0"/>
              </a:rPr>
              <a:t> rather than </a:t>
            </a:r>
            <a:r>
              <a:rPr lang="en-US" altLang="en-US" b="1" i="1" dirty="0" smtClean="0">
                <a:latin typeface="Arial" pitchFamily="34" charset="0"/>
                <a:ea typeface="MS PGothic" pitchFamily="34" charset="-128"/>
                <a:cs typeface="Arial" pitchFamily="34" charset="0"/>
              </a:rPr>
              <a:t>threads</a:t>
            </a:r>
            <a:endParaRPr lang="en-US" altLang="en-US" dirty="0" smtClean="0">
              <a:latin typeface="Arial" pitchFamily="34" charset="0"/>
              <a:ea typeface="MS PGothic" pitchFamily="34" charset="-128"/>
              <a:cs typeface="Arial" pitchFamily="34" charset="0"/>
            </a:endParaRPr>
          </a:p>
          <a:p>
            <a:pPr>
              <a:defRPr/>
            </a:pPr>
            <a:r>
              <a:rPr lang="en-US" altLang="en-US" dirty="0" smtClean="0">
                <a:latin typeface="Arial" pitchFamily="34" charset="0"/>
                <a:ea typeface="MS PGothic" pitchFamily="34" charset="-128"/>
                <a:cs typeface="Arial" pitchFamily="34" charset="0"/>
              </a:rPr>
              <a:t>Thread creation is done through </a:t>
            </a:r>
            <a:r>
              <a:rPr lang="en-US" altLang="en-US" b="1" dirty="0" smtClean="0">
                <a:latin typeface="Arial" pitchFamily="34" charset="0"/>
                <a:ea typeface="MS PGothic" pitchFamily="34" charset="-128"/>
                <a:cs typeface="Arial" pitchFamily="34" charset="0"/>
              </a:rPr>
              <a:t>clone()</a:t>
            </a:r>
            <a:r>
              <a:rPr lang="en-US" altLang="en-US" dirty="0" smtClean="0">
                <a:latin typeface="Arial" pitchFamily="34" charset="0"/>
                <a:ea typeface="MS PGothic" pitchFamily="34" charset="-128"/>
                <a:cs typeface="Arial" pitchFamily="34" charset="0"/>
              </a:rPr>
              <a:t> system call</a:t>
            </a:r>
          </a:p>
          <a:p>
            <a:pPr>
              <a:defRPr/>
            </a:pPr>
            <a:r>
              <a:rPr lang="en-US" altLang="en-US" b="1" dirty="0" smtClean="0">
                <a:latin typeface="Arial" pitchFamily="34" charset="0"/>
                <a:ea typeface="MS PGothic" pitchFamily="34" charset="-128"/>
                <a:cs typeface="Arial" pitchFamily="34" charset="0"/>
              </a:rPr>
              <a:t>clone() </a:t>
            </a:r>
            <a:r>
              <a:rPr lang="en-US" altLang="en-US" dirty="0" smtClean="0">
                <a:latin typeface="Arial" pitchFamily="34" charset="0"/>
                <a:ea typeface="MS PGothic" pitchFamily="34" charset="-128"/>
                <a:cs typeface="Arial" pitchFamily="34" charset="0"/>
              </a:rPr>
              <a:t>allows a child task to share the address space of the parent task (process)</a:t>
            </a:r>
          </a:p>
          <a:p>
            <a:pPr lvl="1">
              <a:defRPr/>
            </a:pPr>
            <a:r>
              <a:rPr lang="en-US" altLang="en-US" dirty="0" smtClean="0">
                <a:latin typeface="Arial" pitchFamily="34" charset="0"/>
                <a:ea typeface="MS PGothic" pitchFamily="34" charset="-128"/>
                <a:cs typeface="Arial" pitchFamily="34" charset="0"/>
              </a:rPr>
              <a:t>Flags control behavior</a:t>
            </a:r>
          </a:p>
          <a:p>
            <a:pPr lvl="1">
              <a:defRPr/>
            </a:pPr>
            <a:endParaRPr lang="en-US" altLang="en-US" dirty="0" smtClean="0">
              <a:latin typeface="Arial" pitchFamily="34" charset="0"/>
              <a:ea typeface="MS PGothic" pitchFamily="34" charset="-128"/>
              <a:cs typeface="Arial" pitchFamily="34" charset="0"/>
            </a:endParaRPr>
          </a:p>
          <a:p>
            <a:pPr lvl="1">
              <a:defRPr/>
            </a:pPr>
            <a:endParaRPr lang="en-US" altLang="en-US" dirty="0" smtClean="0">
              <a:latin typeface="Arial" pitchFamily="34" charset="0"/>
              <a:ea typeface="MS PGothic" pitchFamily="34" charset="-128"/>
              <a:cs typeface="Arial" pitchFamily="34" charset="0"/>
            </a:endParaRPr>
          </a:p>
          <a:p>
            <a:pPr lvl="1">
              <a:defRPr/>
            </a:pPr>
            <a:endParaRPr lang="en-US" altLang="en-US" dirty="0" smtClean="0">
              <a:latin typeface="Arial" pitchFamily="34" charset="0"/>
              <a:ea typeface="MS PGothic" pitchFamily="34" charset="-128"/>
              <a:cs typeface="Arial" pitchFamily="34" charset="0"/>
            </a:endParaRPr>
          </a:p>
          <a:p>
            <a:pPr marL="457200" lvl="1" indent="0">
              <a:buFont typeface="Monotype Sorts" pitchFamily="-84" charset="2"/>
              <a:buNone/>
              <a:defRPr/>
            </a:pPr>
            <a:endParaRPr lang="en-US" altLang="en-US" dirty="0" smtClean="0">
              <a:latin typeface="Arial" pitchFamily="34" charset="0"/>
              <a:ea typeface="MS PGothic" pitchFamily="34" charset="-128"/>
              <a:cs typeface="Arial" pitchFamily="34" charset="0"/>
            </a:endParaRPr>
          </a:p>
          <a:p>
            <a:pPr>
              <a:buFont typeface="Monotype Sorts" pitchFamily="-84" charset="2"/>
              <a:buNone/>
              <a:defRPr/>
            </a:pPr>
            <a:endParaRPr lang="en-US" altLang="en-US" dirty="0" smtClean="0">
              <a:latin typeface="Arial" pitchFamily="34" charset="0"/>
              <a:ea typeface="MS PGothic" pitchFamily="34" charset="-128"/>
              <a:cs typeface="Arial" pitchFamily="34" charset="0"/>
            </a:endParaRPr>
          </a:p>
          <a:p>
            <a:pPr>
              <a:defRPr/>
            </a:pPr>
            <a:r>
              <a:rPr lang="en-US" altLang="en-US" b="1" dirty="0" err="1" smtClean="0">
                <a:latin typeface="Arial" pitchFamily="34" charset="0"/>
                <a:ea typeface="MS PGothic" pitchFamily="34" charset="-128"/>
                <a:cs typeface="Arial" pitchFamily="34" charset="0"/>
              </a:rPr>
              <a:t>struct</a:t>
            </a:r>
            <a:r>
              <a:rPr lang="en-US" altLang="en-US" b="1" dirty="0" smtClean="0">
                <a:latin typeface="Arial" pitchFamily="34" charset="0"/>
                <a:ea typeface="MS PGothic" pitchFamily="34" charset="-128"/>
                <a:cs typeface="Arial" pitchFamily="34" charset="0"/>
              </a:rPr>
              <a:t> </a:t>
            </a:r>
            <a:r>
              <a:rPr lang="en-US" altLang="en-US" b="1" dirty="0" err="1" smtClean="0">
                <a:latin typeface="Arial" pitchFamily="34" charset="0"/>
                <a:ea typeface="MS PGothic" pitchFamily="34" charset="-128"/>
                <a:cs typeface="Arial" pitchFamily="34" charset="0"/>
              </a:rPr>
              <a:t>task_struct</a:t>
            </a:r>
            <a:r>
              <a:rPr lang="en-US" altLang="en-US" b="1" dirty="0" smtClean="0">
                <a:latin typeface="Arial" pitchFamily="34" charset="0"/>
                <a:ea typeface="MS PGothic" pitchFamily="34" charset="-128"/>
                <a:cs typeface="Arial" pitchFamily="34" charset="0"/>
              </a:rPr>
              <a:t> </a:t>
            </a:r>
            <a:r>
              <a:rPr lang="en-US" altLang="en-US" dirty="0" smtClean="0">
                <a:latin typeface="Arial" pitchFamily="34" charset="0"/>
                <a:ea typeface="MS PGothic" pitchFamily="34" charset="-128"/>
                <a:cs typeface="Arial" pitchFamily="34" charset="0"/>
              </a:rPr>
              <a:t>points to process data structures (shared or unique)</a:t>
            </a:r>
          </a:p>
        </p:txBody>
      </p:sp>
      <p:pic>
        <p:nvPicPr>
          <p:cNvPr id="48132" name="Picture 3" descr="4_15.pdf"/>
          <p:cNvPicPr>
            <a:picLocks noChangeAspect="1"/>
          </p:cNvPicPr>
          <p:nvPr/>
        </p:nvPicPr>
        <p:blipFill>
          <a:blip r:embed="rId3" cstate="print"/>
          <a:srcRect/>
          <a:stretch>
            <a:fillRect/>
          </a:stretch>
        </p:blipFill>
        <p:spPr bwMode="auto">
          <a:xfrm>
            <a:off x="2195736" y="3284984"/>
            <a:ext cx="5082514" cy="184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55576" y="116632"/>
            <a:ext cx="7526337" cy="720079"/>
          </a:xfrm>
        </p:spPr>
        <p:txBody>
          <a:bodyPr>
            <a:normAutofit/>
          </a:bodyPr>
          <a:lstStyle/>
          <a:p>
            <a:pPr eaLnBrk="1" hangingPunct="1"/>
            <a:r>
              <a:rPr lang="en-US" altLang="en-US" sz="4000" dirty="0" smtClean="0">
                <a:solidFill>
                  <a:srgbClr val="C00000"/>
                </a:solidFill>
                <a:latin typeface="Arial" pitchFamily="34" charset="0"/>
                <a:cs typeface="Arial" pitchFamily="34" charset="0"/>
              </a:rPr>
              <a:t>Scheduler Activations</a:t>
            </a:r>
          </a:p>
        </p:txBody>
      </p:sp>
      <p:sp>
        <p:nvSpPr>
          <p:cNvPr id="43011" name="Rectangle 3"/>
          <p:cNvSpPr>
            <a:spLocks noGrp="1" noChangeArrowheads="1"/>
          </p:cNvSpPr>
          <p:nvPr>
            <p:ph type="body" idx="1"/>
          </p:nvPr>
        </p:nvSpPr>
        <p:spPr>
          <a:xfrm>
            <a:off x="179512" y="764704"/>
            <a:ext cx="6408712" cy="5976664"/>
          </a:xfrm>
        </p:spPr>
        <p:txBody>
          <a:bodyPr>
            <a:noAutofit/>
          </a:bodyPr>
          <a:lstStyle/>
          <a:p>
            <a:pPr algn="just"/>
            <a:r>
              <a:rPr lang="en-US" altLang="en-US" sz="2000" dirty="0" smtClean="0">
                <a:latin typeface="Arial" pitchFamily="34" charset="0"/>
                <a:cs typeface="Arial" pitchFamily="34" charset="0"/>
              </a:rPr>
              <a:t>Both M:M and Two-level models require communication to maintain the appropriate number of kernel threads allocated to the application</a:t>
            </a:r>
          </a:p>
          <a:p>
            <a:pPr algn="just"/>
            <a:r>
              <a:rPr lang="en-US" altLang="en-US" sz="2000" dirty="0" smtClean="0">
                <a:latin typeface="Arial" pitchFamily="34" charset="0"/>
                <a:cs typeface="Arial" pitchFamily="34" charset="0"/>
              </a:rPr>
              <a:t>Typically use an intermediate data structure between user and kernel threads – </a:t>
            </a:r>
            <a:r>
              <a:rPr lang="en-US" altLang="en-US" sz="2000" b="1" dirty="0" smtClean="0">
                <a:solidFill>
                  <a:srgbClr val="0000FF"/>
                </a:solidFill>
                <a:latin typeface="Arial" pitchFamily="34" charset="0"/>
                <a:cs typeface="Arial" pitchFamily="34" charset="0"/>
              </a:rPr>
              <a:t>lightweight process </a:t>
            </a:r>
            <a:r>
              <a:rPr lang="en-US" altLang="en-US" sz="2000" dirty="0" smtClean="0">
                <a:solidFill>
                  <a:srgbClr val="0000FF"/>
                </a:solidFill>
                <a:latin typeface="Arial" pitchFamily="34" charset="0"/>
                <a:cs typeface="Arial" pitchFamily="34" charset="0"/>
              </a:rPr>
              <a:t>(</a:t>
            </a:r>
            <a:r>
              <a:rPr lang="en-US" altLang="en-US" sz="2000" b="1" dirty="0" smtClean="0">
                <a:solidFill>
                  <a:srgbClr val="0000FF"/>
                </a:solidFill>
                <a:latin typeface="Arial" pitchFamily="34" charset="0"/>
                <a:cs typeface="Arial" pitchFamily="34" charset="0"/>
              </a:rPr>
              <a:t>LWP</a:t>
            </a:r>
            <a:r>
              <a:rPr lang="en-US" altLang="en-US" sz="2000" dirty="0" smtClean="0">
                <a:solidFill>
                  <a:srgbClr val="0000FF"/>
                </a:solidFill>
                <a:latin typeface="Arial" pitchFamily="34" charset="0"/>
                <a:cs typeface="Arial" pitchFamily="34" charset="0"/>
              </a:rPr>
              <a:t>)</a:t>
            </a:r>
          </a:p>
          <a:p>
            <a:pPr lvl="1" algn="just"/>
            <a:r>
              <a:rPr lang="en-US" altLang="en-US" sz="1800" dirty="0" smtClean="0">
                <a:latin typeface="Arial" pitchFamily="34" charset="0"/>
                <a:cs typeface="Arial" pitchFamily="34" charset="0"/>
              </a:rPr>
              <a:t>To the user-thread library, LWP appears to be a virtual processor on which process can schedule user thread to run</a:t>
            </a:r>
          </a:p>
          <a:p>
            <a:pPr lvl="1" algn="just"/>
            <a:r>
              <a:rPr lang="en-US" altLang="en-US" sz="1800" dirty="0" smtClean="0">
                <a:latin typeface="Arial" pitchFamily="34" charset="0"/>
                <a:cs typeface="Arial" pitchFamily="34" charset="0"/>
              </a:rPr>
              <a:t>Each LWP attached to a kernel thread</a:t>
            </a:r>
          </a:p>
          <a:p>
            <a:pPr algn="just"/>
            <a:r>
              <a:rPr lang="en-US" altLang="en-US" sz="2000" dirty="0" smtClean="0">
                <a:latin typeface="Arial" pitchFamily="34" charset="0"/>
                <a:cs typeface="Arial" pitchFamily="34" charset="0"/>
              </a:rPr>
              <a:t>It is kernel threads that the OS schedules to run on physical processors</a:t>
            </a:r>
          </a:p>
          <a:p>
            <a:pPr algn="just"/>
            <a:r>
              <a:rPr lang="en-US" altLang="en-US" sz="2000" dirty="0" smtClean="0">
                <a:latin typeface="Arial" pitchFamily="34" charset="0"/>
                <a:cs typeface="Arial" pitchFamily="34" charset="0"/>
              </a:rPr>
              <a:t>If a kernel thread blocks (e.g. waiting for I/O), the LWP blocks and the user-level thread attached to the LWP also blocks</a:t>
            </a:r>
          </a:p>
          <a:p>
            <a:pPr algn="just"/>
            <a:r>
              <a:rPr lang="en-US" altLang="en-US" sz="2000" dirty="0" smtClean="0">
                <a:latin typeface="Arial" pitchFamily="34" charset="0"/>
                <a:cs typeface="Arial" pitchFamily="34" charset="0"/>
              </a:rPr>
              <a:t>Typically, an LWP is required for each concurrent blocking system call</a:t>
            </a:r>
            <a:endParaRPr lang="en-US" altLang="en-US" sz="1800" dirty="0" smtClean="0">
              <a:latin typeface="Arial" pitchFamily="34" charset="0"/>
              <a:cs typeface="Arial" pitchFamily="34" charset="0"/>
            </a:endParaRPr>
          </a:p>
        </p:txBody>
      </p:sp>
      <p:pic>
        <p:nvPicPr>
          <p:cNvPr id="43012" name="Picture 3"/>
          <p:cNvPicPr>
            <a:picLocks noChangeAspect="1"/>
          </p:cNvPicPr>
          <p:nvPr/>
        </p:nvPicPr>
        <p:blipFill>
          <a:blip r:embed="rId3" cstate="print"/>
          <a:srcRect/>
          <a:stretch>
            <a:fillRect/>
          </a:stretch>
        </p:blipFill>
        <p:spPr bwMode="auto">
          <a:xfrm>
            <a:off x="6660232" y="744736"/>
            <a:ext cx="2327275" cy="210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a:bodyPr>
          <a:lstStyle/>
          <a:p>
            <a:r>
              <a:rPr lang="en-US" altLang="en-US" sz="4000" dirty="0" smtClean="0">
                <a:solidFill>
                  <a:srgbClr val="C00000"/>
                </a:solidFill>
                <a:latin typeface="Arial" pitchFamily="34" charset="0"/>
                <a:cs typeface="Arial" pitchFamily="34" charset="0"/>
              </a:rPr>
              <a:t>Thread Scheduling</a:t>
            </a:r>
            <a:endParaRPr lang="en-US" sz="4000" dirty="0"/>
          </a:p>
        </p:txBody>
      </p:sp>
      <p:sp>
        <p:nvSpPr>
          <p:cNvPr id="3" name="Content Placeholder 2"/>
          <p:cNvSpPr>
            <a:spLocks noGrp="1"/>
          </p:cNvSpPr>
          <p:nvPr>
            <p:ph idx="1"/>
          </p:nvPr>
        </p:nvSpPr>
        <p:spPr>
          <a:xfrm>
            <a:off x="251520" y="908720"/>
            <a:ext cx="8712968" cy="5760640"/>
          </a:xfrm>
        </p:spPr>
        <p:txBody>
          <a:bodyPr>
            <a:normAutofit/>
          </a:bodyPr>
          <a:lstStyle/>
          <a:p>
            <a:pPr algn="just"/>
            <a:r>
              <a:rPr lang="en-US" altLang="en-US" sz="2800" dirty="0" smtClean="0">
                <a:latin typeface="Arial" pitchFamily="34" charset="0"/>
                <a:cs typeface="Arial" pitchFamily="34" charset="0"/>
              </a:rPr>
              <a:t>Distinction between user-level and kernel-level threads</a:t>
            </a:r>
          </a:p>
          <a:p>
            <a:pPr algn="just"/>
            <a:r>
              <a:rPr lang="en-US" sz="2800" dirty="0" smtClean="0">
                <a:latin typeface="Arial" pitchFamily="34" charset="0"/>
                <a:cs typeface="Arial" pitchFamily="34" charset="0"/>
              </a:rPr>
              <a:t>On operating systems that support them, it is kernel-level threads and </a:t>
            </a:r>
            <a:r>
              <a:rPr lang="en-US" sz="2800" u="sng" dirty="0" smtClean="0">
                <a:solidFill>
                  <a:srgbClr val="0000FF"/>
                </a:solidFill>
                <a:latin typeface="Arial" pitchFamily="34" charset="0"/>
                <a:cs typeface="Arial" pitchFamily="34" charset="0"/>
              </a:rPr>
              <a:t>not processes</a:t>
            </a:r>
            <a:r>
              <a:rPr lang="en-US" sz="2800" dirty="0" smtClean="0">
                <a:latin typeface="Arial" pitchFamily="34" charset="0"/>
                <a:cs typeface="Arial" pitchFamily="34" charset="0"/>
              </a:rPr>
              <a:t> that are being scheduled by the operating system</a:t>
            </a:r>
          </a:p>
          <a:p>
            <a:pPr algn="just"/>
            <a:r>
              <a:rPr lang="en-US" sz="2800" dirty="0" smtClean="0">
                <a:latin typeface="Arial" pitchFamily="34" charset="0"/>
                <a:cs typeface="Arial" pitchFamily="34" charset="0"/>
              </a:rPr>
              <a:t>User level threads are managed by a thread library, that kernel may be unaware of</a:t>
            </a:r>
          </a:p>
          <a:p>
            <a:pPr algn="just"/>
            <a:r>
              <a:rPr lang="en-US" sz="2800" dirty="0" smtClean="0">
                <a:latin typeface="Arial" pitchFamily="34" charset="0"/>
                <a:cs typeface="Arial" pitchFamily="34" charset="0"/>
              </a:rPr>
              <a:t>To run on a CPU, user-level threads must be ultimately mapped to an associated kernel-level thread e.g. using LWP</a:t>
            </a:r>
            <a:endParaRPr lang="en-US" sz="2800" dirty="0">
              <a:latin typeface="Arial" pitchFamily="34" charset="0"/>
              <a:cs typeface="Arial"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16632"/>
            <a:ext cx="8229600" cy="851123"/>
          </a:xfrm>
        </p:spPr>
        <p:txBody>
          <a:bodyPr>
            <a:normAutofit/>
          </a:bodyPr>
          <a:lstStyle/>
          <a:p>
            <a:pPr eaLnBrk="1" hangingPunct="1"/>
            <a:r>
              <a:rPr lang="en-US" altLang="en-US" sz="4000" dirty="0" smtClean="0">
                <a:solidFill>
                  <a:srgbClr val="C00000"/>
                </a:solidFill>
                <a:latin typeface="Arial" pitchFamily="34" charset="0"/>
                <a:cs typeface="Arial" pitchFamily="34" charset="0"/>
              </a:rPr>
              <a:t>Thread Scheduling</a:t>
            </a:r>
          </a:p>
        </p:txBody>
      </p:sp>
      <p:sp>
        <p:nvSpPr>
          <p:cNvPr id="30723" name="Rectangle 3"/>
          <p:cNvSpPr>
            <a:spLocks noGrp="1" noChangeArrowheads="1"/>
          </p:cNvSpPr>
          <p:nvPr>
            <p:ph type="body" idx="1"/>
          </p:nvPr>
        </p:nvSpPr>
        <p:spPr>
          <a:xfrm>
            <a:off x="251520" y="836712"/>
            <a:ext cx="8640960" cy="5904656"/>
          </a:xfrm>
        </p:spPr>
        <p:txBody>
          <a:bodyPr>
            <a:noAutofit/>
          </a:bodyPr>
          <a:lstStyle/>
          <a:p>
            <a:pPr algn="just"/>
            <a:r>
              <a:rPr lang="en-US" altLang="en-US" sz="2800" i="1" dirty="0" smtClean="0">
                <a:solidFill>
                  <a:srgbClr val="C00000"/>
                </a:solidFill>
                <a:latin typeface="Arial" pitchFamily="34" charset="0"/>
                <a:cs typeface="Arial" pitchFamily="34" charset="0"/>
              </a:rPr>
              <a:t>When threads supported, threads are scheduled, not processes</a:t>
            </a:r>
          </a:p>
          <a:p>
            <a:pPr algn="just"/>
            <a:r>
              <a:rPr lang="en-US" altLang="en-US" sz="2800" dirty="0" smtClean="0">
                <a:latin typeface="Arial" pitchFamily="34" charset="0"/>
                <a:cs typeface="Arial" pitchFamily="34" charset="0"/>
              </a:rPr>
              <a:t>Many-to-one and many-to-many models, thread library schedules user-level threads to run on LWP</a:t>
            </a:r>
          </a:p>
          <a:p>
            <a:pPr lvl="1" algn="just"/>
            <a:r>
              <a:rPr lang="en-US" altLang="en-US" sz="2400" dirty="0" smtClean="0">
                <a:latin typeface="Arial" pitchFamily="34" charset="0"/>
                <a:cs typeface="Arial" pitchFamily="34" charset="0"/>
              </a:rPr>
              <a:t>Known as </a:t>
            </a:r>
            <a:r>
              <a:rPr lang="en-US" altLang="en-US" sz="2400" b="1" dirty="0" smtClean="0">
                <a:solidFill>
                  <a:srgbClr val="0000FF"/>
                </a:solidFill>
                <a:latin typeface="Arial" pitchFamily="34" charset="0"/>
                <a:cs typeface="Arial" pitchFamily="34" charset="0"/>
              </a:rPr>
              <a:t>process-contention scope (PCS) </a:t>
            </a:r>
            <a:r>
              <a:rPr lang="en-US" altLang="en-US" sz="2400" dirty="0" smtClean="0">
                <a:latin typeface="Arial" pitchFamily="34" charset="0"/>
                <a:cs typeface="Arial" pitchFamily="34" charset="0"/>
              </a:rPr>
              <a:t>since scheduling competition is within the process</a:t>
            </a:r>
          </a:p>
          <a:p>
            <a:pPr lvl="1" algn="just"/>
            <a:r>
              <a:rPr lang="en-US" altLang="en-US" sz="2400" dirty="0" smtClean="0">
                <a:latin typeface="Arial" pitchFamily="34" charset="0"/>
                <a:cs typeface="Arial" pitchFamily="34" charset="0"/>
              </a:rPr>
              <a:t>Typically done via priority set by programmer</a:t>
            </a:r>
          </a:p>
          <a:p>
            <a:pPr algn="just"/>
            <a:r>
              <a:rPr lang="en-US" altLang="en-US" sz="2800" dirty="0" smtClean="0">
                <a:latin typeface="Arial" pitchFamily="34" charset="0"/>
                <a:cs typeface="Arial" pitchFamily="34" charset="0"/>
              </a:rPr>
              <a:t>Deciding which kernel thread to schedule onto available CPU is </a:t>
            </a:r>
            <a:r>
              <a:rPr lang="en-US" altLang="en-US" sz="2800" b="1" dirty="0" smtClean="0">
                <a:solidFill>
                  <a:srgbClr val="0000FF"/>
                </a:solidFill>
                <a:latin typeface="Arial" pitchFamily="34" charset="0"/>
                <a:cs typeface="Arial" pitchFamily="34" charset="0"/>
              </a:rPr>
              <a:t>system-contention scope (SCS) </a:t>
            </a:r>
            <a:r>
              <a:rPr lang="en-US" altLang="en-US" sz="2800" dirty="0" smtClean="0">
                <a:latin typeface="Arial" pitchFamily="34" charset="0"/>
                <a:cs typeface="Arial" pitchFamily="34" charset="0"/>
              </a:rPr>
              <a:t>– competition among all threads in system</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22114"/>
          </a:xfrm>
        </p:spPr>
        <p:txBody>
          <a:bodyPr>
            <a:normAutofit/>
          </a:bodyPr>
          <a:lstStyle/>
          <a:p>
            <a:r>
              <a:rPr lang="en-US" altLang="en-US" sz="4000" dirty="0" smtClean="0">
                <a:solidFill>
                  <a:srgbClr val="C00000"/>
                </a:solidFill>
                <a:latin typeface="Arial" pitchFamily="34" charset="0"/>
                <a:cs typeface="Arial" pitchFamily="34" charset="0"/>
              </a:rPr>
              <a:t>Thread Scheduling</a:t>
            </a:r>
            <a:endParaRPr lang="en-US" sz="4000" dirty="0"/>
          </a:p>
        </p:txBody>
      </p:sp>
      <p:sp>
        <p:nvSpPr>
          <p:cNvPr id="3" name="Content Placeholder 2"/>
          <p:cNvSpPr>
            <a:spLocks noGrp="1"/>
          </p:cNvSpPr>
          <p:nvPr>
            <p:ph idx="1"/>
          </p:nvPr>
        </p:nvSpPr>
        <p:spPr>
          <a:xfrm>
            <a:off x="251520" y="980728"/>
            <a:ext cx="8435280" cy="4929411"/>
          </a:xfrm>
        </p:spPr>
        <p:txBody>
          <a:bodyPr>
            <a:normAutofit/>
          </a:bodyPr>
          <a:lstStyle/>
          <a:p>
            <a:pPr algn="just"/>
            <a:r>
              <a:rPr lang="en-US" sz="2800" dirty="0" smtClean="0">
                <a:latin typeface="Arial" pitchFamily="34" charset="0"/>
                <a:cs typeface="Arial" pitchFamily="34" charset="0"/>
              </a:rPr>
              <a:t>PCS is done according to priority</a:t>
            </a:r>
          </a:p>
          <a:p>
            <a:pPr lvl="1" algn="just"/>
            <a:r>
              <a:rPr lang="en-US" sz="2400" dirty="0" smtClean="0">
                <a:latin typeface="Arial" pitchFamily="34" charset="0"/>
                <a:cs typeface="Arial" pitchFamily="34" charset="0"/>
              </a:rPr>
              <a:t>Scheduler selects the </a:t>
            </a:r>
            <a:r>
              <a:rPr lang="en-US" sz="2400" dirty="0" err="1" smtClean="0">
                <a:latin typeface="Arial" pitchFamily="34" charset="0"/>
                <a:cs typeface="Arial" pitchFamily="34" charset="0"/>
              </a:rPr>
              <a:t>runnable</a:t>
            </a:r>
            <a:r>
              <a:rPr lang="en-US" sz="2400" dirty="0" smtClean="0">
                <a:latin typeface="Arial" pitchFamily="34" charset="0"/>
                <a:cs typeface="Arial" pitchFamily="34" charset="0"/>
              </a:rPr>
              <a:t> thread with the highest priority to run</a:t>
            </a:r>
          </a:p>
          <a:p>
            <a:pPr lvl="1" algn="just"/>
            <a:r>
              <a:rPr lang="en-US" sz="2400" dirty="0" smtClean="0">
                <a:latin typeface="Arial" pitchFamily="34" charset="0"/>
                <a:cs typeface="Arial" pitchFamily="34" charset="0"/>
              </a:rPr>
              <a:t>User level thread priorities are set by the programmer and are not adjusted by thread library</a:t>
            </a:r>
          </a:p>
          <a:p>
            <a:pPr lvl="1" algn="just"/>
            <a:r>
              <a:rPr lang="en-US" sz="2400" dirty="0" smtClean="0">
                <a:latin typeface="Arial" pitchFamily="34" charset="0"/>
                <a:cs typeface="Arial" pitchFamily="34" charset="0"/>
              </a:rPr>
              <a:t>Some thread libraries may allow the programmer to change the priority of a thread.</a:t>
            </a:r>
          </a:p>
          <a:p>
            <a:pPr algn="just"/>
            <a:r>
              <a:rPr lang="en-US" sz="2800" dirty="0" smtClean="0">
                <a:latin typeface="Arial" pitchFamily="34" charset="0"/>
                <a:cs typeface="Arial" pitchFamily="34" charset="0"/>
              </a:rPr>
              <a:t>PCS will preempt the thread currently running if a higher priority thread arrives</a:t>
            </a:r>
          </a:p>
          <a:p>
            <a:pPr lvl="1" algn="just"/>
            <a:r>
              <a:rPr lang="en-US" sz="2400" dirty="0" smtClean="0">
                <a:latin typeface="Arial" pitchFamily="34" charset="0"/>
                <a:cs typeface="Arial" pitchFamily="34" charset="0"/>
              </a:rPr>
              <a:t>There is no guarantee of time slice among threads of equal priority</a:t>
            </a:r>
            <a:endParaRPr lang="en-US" sz="2400" dirty="0">
              <a:latin typeface="Arial" pitchFamily="34" charset="0"/>
              <a:cs typeface="Arial"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09613" y="188912"/>
            <a:ext cx="7977187" cy="863823"/>
          </a:xfrm>
        </p:spPr>
        <p:txBody>
          <a:bodyPr>
            <a:normAutofit/>
          </a:bodyPr>
          <a:lstStyle/>
          <a:p>
            <a:pPr eaLnBrk="1" hangingPunct="1"/>
            <a:r>
              <a:rPr lang="en-US" altLang="en-US" sz="4000" dirty="0" err="1" smtClean="0">
                <a:solidFill>
                  <a:srgbClr val="C00000"/>
                </a:solidFill>
                <a:latin typeface="Arial" pitchFamily="34" charset="0"/>
                <a:cs typeface="Arial" pitchFamily="34" charset="0"/>
              </a:rPr>
              <a:t>Pthread</a:t>
            </a:r>
            <a:r>
              <a:rPr lang="en-US" altLang="en-US" sz="4000" dirty="0" smtClean="0">
                <a:solidFill>
                  <a:srgbClr val="C00000"/>
                </a:solidFill>
                <a:latin typeface="Arial" pitchFamily="34" charset="0"/>
                <a:cs typeface="Arial" pitchFamily="34" charset="0"/>
              </a:rPr>
              <a:t> Scheduling</a:t>
            </a:r>
          </a:p>
        </p:txBody>
      </p:sp>
      <p:sp>
        <p:nvSpPr>
          <p:cNvPr id="31747" name="Rectangle 3"/>
          <p:cNvSpPr>
            <a:spLocks noGrp="1" noChangeArrowheads="1"/>
          </p:cNvSpPr>
          <p:nvPr>
            <p:ph type="body" idx="1"/>
          </p:nvPr>
        </p:nvSpPr>
        <p:spPr>
          <a:xfrm>
            <a:off x="251520" y="1336675"/>
            <a:ext cx="8640960" cy="5044653"/>
          </a:xfrm>
        </p:spPr>
        <p:txBody>
          <a:bodyPr>
            <a:normAutofit/>
          </a:bodyPr>
          <a:lstStyle/>
          <a:p>
            <a:pPr algn="just"/>
            <a:r>
              <a:rPr lang="en-US" altLang="en-US" sz="2800" dirty="0" smtClean="0">
                <a:latin typeface="Arial" pitchFamily="34" charset="0"/>
                <a:cs typeface="Arial" pitchFamily="34" charset="0"/>
              </a:rPr>
              <a:t>POSIX </a:t>
            </a:r>
            <a:r>
              <a:rPr lang="en-US" altLang="en-US" sz="2800" dirty="0" err="1" smtClean="0">
                <a:latin typeface="Arial" pitchFamily="34" charset="0"/>
                <a:cs typeface="Arial" pitchFamily="34" charset="0"/>
              </a:rPr>
              <a:t>Pthread</a:t>
            </a:r>
            <a:r>
              <a:rPr lang="en-US" altLang="en-US" sz="2800" dirty="0" smtClean="0">
                <a:latin typeface="Arial" pitchFamily="34" charset="0"/>
                <a:cs typeface="Arial" pitchFamily="34" charset="0"/>
              </a:rPr>
              <a:t> API allows specifying either PCS or SCS during thread creation</a:t>
            </a:r>
          </a:p>
          <a:p>
            <a:pPr algn="just"/>
            <a:r>
              <a:rPr lang="en-US" altLang="en-US" sz="2800" dirty="0" smtClean="0">
                <a:latin typeface="Arial" pitchFamily="34" charset="0"/>
                <a:cs typeface="Arial" pitchFamily="34" charset="0"/>
              </a:rPr>
              <a:t>Contention scope values</a:t>
            </a:r>
          </a:p>
          <a:p>
            <a:pPr lvl="1" algn="just"/>
            <a:r>
              <a:rPr lang="en-US" altLang="en-US" sz="2400" dirty="0" smtClean="0">
                <a:latin typeface="Arial" pitchFamily="34" charset="0"/>
                <a:cs typeface="Arial" pitchFamily="34" charset="0"/>
              </a:rPr>
              <a:t>PTHREAD_SCOPE_PROCESS schedules threads using PCS scheduling</a:t>
            </a:r>
          </a:p>
          <a:p>
            <a:pPr lvl="1" algn="just"/>
            <a:r>
              <a:rPr lang="en-US" altLang="en-US" sz="2400" dirty="0" smtClean="0">
                <a:latin typeface="Arial" pitchFamily="34" charset="0"/>
                <a:cs typeface="Arial" pitchFamily="34" charset="0"/>
              </a:rPr>
              <a:t>PTHREAD_SCOPE_SYSTEM schedules threads using SCS scheduling</a:t>
            </a:r>
          </a:p>
          <a:p>
            <a:pPr algn="just"/>
            <a:r>
              <a:rPr lang="en-US" altLang="en-US" sz="2800" dirty="0" smtClean="0">
                <a:latin typeface="Arial" pitchFamily="34" charset="0"/>
                <a:cs typeface="Arial" pitchFamily="34" charset="0"/>
              </a:rPr>
              <a:t>Can be limited by OS</a:t>
            </a:r>
          </a:p>
          <a:p>
            <a:pPr lvl="1" algn="just"/>
            <a:r>
              <a:rPr lang="en-US" altLang="en-US" sz="2400" dirty="0" smtClean="0">
                <a:latin typeface="Arial" pitchFamily="34" charset="0"/>
                <a:cs typeface="Arial" pitchFamily="34" charset="0"/>
              </a:rPr>
              <a:t>Linux and </a:t>
            </a:r>
            <a:r>
              <a:rPr lang="en-US" altLang="en-US" sz="2400" dirty="0" err="1" smtClean="0">
                <a:latin typeface="Arial" pitchFamily="34" charset="0"/>
                <a:cs typeface="Arial" pitchFamily="34" charset="0"/>
              </a:rPr>
              <a:t>MacOSX</a:t>
            </a:r>
            <a:r>
              <a:rPr lang="en-US" altLang="en-US" sz="2400" dirty="0" smtClean="0">
                <a:latin typeface="Arial" pitchFamily="34" charset="0"/>
                <a:cs typeface="Arial" pitchFamily="34" charset="0"/>
              </a:rPr>
              <a:t> only allow PTHREAD_SCOPE_SYSTEM</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63613" y="163512"/>
            <a:ext cx="7723187" cy="745207"/>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Multiple-Processor Scheduling</a:t>
            </a:r>
          </a:p>
        </p:txBody>
      </p:sp>
      <p:sp>
        <p:nvSpPr>
          <p:cNvPr id="34819" name="Rectangle 3"/>
          <p:cNvSpPr>
            <a:spLocks noGrp="1" noChangeArrowheads="1"/>
          </p:cNvSpPr>
          <p:nvPr>
            <p:ph type="body" idx="1"/>
          </p:nvPr>
        </p:nvSpPr>
        <p:spPr>
          <a:xfrm>
            <a:off x="251520" y="908720"/>
            <a:ext cx="8568952" cy="5760640"/>
          </a:xfrm>
        </p:spPr>
        <p:txBody>
          <a:bodyPr>
            <a:noAutofit/>
          </a:bodyPr>
          <a:lstStyle/>
          <a:p>
            <a:pPr algn="just">
              <a:spcBef>
                <a:spcPts val="0"/>
              </a:spcBef>
            </a:pPr>
            <a:r>
              <a:rPr lang="en-US" altLang="en-US" sz="2800" dirty="0" smtClean="0">
                <a:latin typeface="Arial" pitchFamily="34" charset="0"/>
                <a:cs typeface="Arial" pitchFamily="34" charset="0"/>
              </a:rPr>
              <a:t>CPU scheduling more complex when multiple CPUs are available</a:t>
            </a:r>
          </a:p>
          <a:p>
            <a:pPr algn="just">
              <a:spcBef>
                <a:spcPts val="0"/>
              </a:spcBef>
            </a:pPr>
            <a:r>
              <a:rPr lang="en-US" altLang="en-US" sz="2800" b="1" dirty="0" smtClean="0">
                <a:solidFill>
                  <a:srgbClr val="0000FF"/>
                </a:solidFill>
                <a:latin typeface="Arial" pitchFamily="34" charset="0"/>
                <a:cs typeface="Arial" pitchFamily="34" charset="0"/>
              </a:rPr>
              <a:t>Homogeneous processors </a:t>
            </a:r>
            <a:r>
              <a:rPr lang="en-US" altLang="en-US" sz="2800" dirty="0" smtClean="0">
                <a:latin typeface="Arial" pitchFamily="34" charset="0"/>
                <a:cs typeface="Arial" pitchFamily="34" charset="0"/>
              </a:rPr>
              <a:t>within a multiprocessor</a:t>
            </a:r>
          </a:p>
          <a:p>
            <a:pPr lvl="1" algn="just">
              <a:spcBef>
                <a:spcPts val="0"/>
              </a:spcBef>
            </a:pPr>
            <a:r>
              <a:rPr lang="en-US" altLang="en-US" sz="2400" dirty="0" smtClean="0">
                <a:latin typeface="Arial" pitchFamily="34" charset="0"/>
                <a:cs typeface="Arial" pitchFamily="34" charset="0"/>
              </a:rPr>
              <a:t>One approach to CPU scheduling in a multiprocessor system has all scheduling decisions, I/O processing, and other system activities handled by a single processor—the master server. </a:t>
            </a:r>
          </a:p>
          <a:p>
            <a:pPr lvl="1" algn="just">
              <a:spcBef>
                <a:spcPts val="0"/>
              </a:spcBef>
            </a:pPr>
            <a:r>
              <a:rPr lang="en-US" altLang="en-US" sz="2400" dirty="0" smtClean="0">
                <a:latin typeface="Arial" pitchFamily="34" charset="0"/>
                <a:cs typeface="Arial" pitchFamily="34" charset="0"/>
              </a:rPr>
              <a:t>The other processors execute only user code.</a:t>
            </a:r>
          </a:p>
          <a:p>
            <a:pPr algn="just">
              <a:spcBef>
                <a:spcPts val="0"/>
              </a:spcBef>
            </a:pPr>
            <a:r>
              <a:rPr lang="en-US" altLang="en-US" sz="2800" b="1" dirty="0" smtClean="0">
                <a:solidFill>
                  <a:srgbClr val="0000FF"/>
                </a:solidFill>
                <a:latin typeface="Arial" pitchFamily="34" charset="0"/>
                <a:cs typeface="Arial" pitchFamily="34" charset="0"/>
              </a:rPr>
              <a:t>Asymmetric multiprocessing </a:t>
            </a:r>
            <a:r>
              <a:rPr lang="en-US" altLang="en-US" sz="2800" dirty="0" smtClean="0">
                <a:latin typeface="Arial" pitchFamily="34" charset="0"/>
                <a:cs typeface="Arial" pitchFamily="34" charset="0"/>
              </a:rPr>
              <a:t>– only one processor accesses the system data structures, alleviating the need for data sharing</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784976" cy="5688632"/>
          </a:xfrm>
        </p:spPr>
        <p:txBody>
          <a:bodyPr>
            <a:normAutofit/>
          </a:bodyPr>
          <a:lstStyle/>
          <a:p>
            <a:pPr algn="just">
              <a:spcBef>
                <a:spcPts val="0"/>
              </a:spcBef>
            </a:pPr>
            <a:r>
              <a:rPr lang="en-US" altLang="en-US" sz="2800" b="1" dirty="0" smtClean="0">
                <a:solidFill>
                  <a:srgbClr val="0000FF"/>
                </a:solidFill>
                <a:latin typeface="Arial" pitchFamily="34" charset="0"/>
                <a:cs typeface="Arial" pitchFamily="34" charset="0"/>
              </a:rPr>
              <a:t>Symmetric multiprocessing (SMP) </a:t>
            </a:r>
            <a:r>
              <a:rPr lang="en-US" altLang="en-US" sz="2800" dirty="0" smtClean="0">
                <a:latin typeface="Arial" pitchFamily="34" charset="0"/>
                <a:cs typeface="Arial" pitchFamily="34" charset="0"/>
              </a:rPr>
              <a:t>– each processor is self-scheduling</a:t>
            </a:r>
          </a:p>
          <a:p>
            <a:pPr lvl="1" algn="just">
              <a:spcBef>
                <a:spcPts val="0"/>
              </a:spcBef>
            </a:pPr>
            <a:r>
              <a:rPr lang="en-US" altLang="en-US" sz="2400" dirty="0" smtClean="0">
                <a:latin typeface="Arial" pitchFamily="34" charset="0"/>
                <a:cs typeface="Arial" pitchFamily="34" charset="0"/>
              </a:rPr>
              <a:t>All processes in common ready queue, or each has its own private queue of ready processes</a:t>
            </a:r>
          </a:p>
          <a:p>
            <a:pPr lvl="1" algn="just">
              <a:spcBef>
                <a:spcPts val="0"/>
              </a:spcBef>
            </a:pPr>
            <a:r>
              <a:rPr lang="en-US" altLang="en-US" sz="2400" dirty="0" smtClean="0">
                <a:latin typeface="Arial" pitchFamily="34" charset="0"/>
                <a:cs typeface="Arial" pitchFamily="34" charset="0"/>
              </a:rPr>
              <a:t>CPU scheduling proceeds by having the scheduler for each processor examine the ready queue and select a process to execute.</a:t>
            </a:r>
          </a:p>
          <a:p>
            <a:pPr lvl="1" algn="just">
              <a:spcBef>
                <a:spcPts val="0"/>
              </a:spcBef>
            </a:pPr>
            <a:r>
              <a:rPr lang="en-US" altLang="en-US" sz="2400" dirty="0" smtClean="0">
                <a:latin typeface="Arial" pitchFamily="34" charset="0"/>
                <a:cs typeface="Arial" pitchFamily="34" charset="0"/>
              </a:rPr>
              <a:t>All modern operating systems support SMP</a:t>
            </a:r>
          </a:p>
          <a:p>
            <a:pPr algn="just">
              <a:spcBef>
                <a:spcPts val="0"/>
              </a:spcBef>
            </a:pPr>
            <a:r>
              <a:rPr lang="en-US" altLang="en-US" sz="2800" b="1" dirty="0" smtClean="0">
                <a:solidFill>
                  <a:srgbClr val="0000FF"/>
                </a:solidFill>
                <a:latin typeface="Arial" pitchFamily="34" charset="0"/>
                <a:cs typeface="Arial" pitchFamily="34" charset="0"/>
              </a:rPr>
              <a:t>Processor affinity </a:t>
            </a:r>
            <a:r>
              <a:rPr lang="en-US" altLang="en-US" sz="2800" dirty="0" smtClean="0">
                <a:latin typeface="Arial" pitchFamily="34" charset="0"/>
                <a:cs typeface="Arial" pitchFamily="34" charset="0"/>
              </a:rPr>
              <a:t>– process has affinity for processor on which it is currently running</a:t>
            </a:r>
          </a:p>
          <a:p>
            <a:pPr lvl="1" algn="just">
              <a:spcBef>
                <a:spcPts val="0"/>
              </a:spcBef>
            </a:pPr>
            <a:r>
              <a:rPr lang="en-US" altLang="en-US" sz="2400" b="1" dirty="0" smtClean="0">
                <a:solidFill>
                  <a:srgbClr val="0000FF"/>
                </a:solidFill>
                <a:latin typeface="Arial" pitchFamily="34" charset="0"/>
                <a:cs typeface="Arial" pitchFamily="34" charset="0"/>
              </a:rPr>
              <a:t>soft affinity</a:t>
            </a:r>
          </a:p>
          <a:p>
            <a:pPr lvl="1" algn="just">
              <a:spcBef>
                <a:spcPts val="0"/>
              </a:spcBef>
            </a:pPr>
            <a:r>
              <a:rPr lang="en-US" altLang="en-US" sz="2400" b="1" dirty="0" smtClean="0">
                <a:solidFill>
                  <a:srgbClr val="0000FF"/>
                </a:solidFill>
                <a:latin typeface="Arial" pitchFamily="34" charset="0"/>
                <a:cs typeface="Arial" pitchFamily="34" charset="0"/>
              </a:rPr>
              <a:t>hard affinity</a:t>
            </a:r>
          </a:p>
          <a:p>
            <a:pPr lvl="1" algn="just">
              <a:spcBef>
                <a:spcPts val="0"/>
              </a:spcBef>
            </a:pPr>
            <a:r>
              <a:rPr lang="en-US" altLang="en-US" sz="2400" dirty="0" smtClean="0">
                <a:latin typeface="Arial" pitchFamily="34" charset="0"/>
                <a:cs typeface="Arial" pitchFamily="34" charset="0"/>
              </a:rPr>
              <a:t>Variations including </a:t>
            </a:r>
            <a:r>
              <a:rPr lang="en-US" altLang="en-US" sz="2400" b="1" dirty="0" smtClean="0">
                <a:solidFill>
                  <a:srgbClr val="0000FF"/>
                </a:solidFill>
                <a:latin typeface="Arial" pitchFamily="34" charset="0"/>
                <a:cs typeface="Arial" pitchFamily="34" charset="0"/>
              </a:rPr>
              <a:t>processor sets</a:t>
            </a:r>
            <a:endParaRPr lang="en-US" sz="2800" dirty="0"/>
          </a:p>
        </p:txBody>
      </p:sp>
      <p:sp>
        <p:nvSpPr>
          <p:cNvPr id="4" name="Rectangle 2"/>
          <p:cNvSpPr>
            <a:spLocks noGrp="1" noChangeArrowheads="1"/>
          </p:cNvSpPr>
          <p:nvPr>
            <p:ph type="title"/>
          </p:nvPr>
        </p:nvSpPr>
        <p:spPr>
          <a:xfrm>
            <a:off x="467544" y="116632"/>
            <a:ext cx="8229600" cy="720080"/>
          </a:xfrm>
        </p:spPr>
        <p:txBody>
          <a:bodyPr>
            <a:normAutofit/>
          </a:bodyPr>
          <a:lstStyle/>
          <a:p>
            <a:pPr eaLnBrk="1" hangingPunct="1"/>
            <a:r>
              <a:rPr lang="en-US" altLang="en-US" sz="4000" dirty="0" smtClean="0">
                <a:solidFill>
                  <a:srgbClr val="C00000"/>
                </a:solidFill>
                <a:latin typeface="Arial" pitchFamily="34" charset="0"/>
                <a:cs typeface="Arial" pitchFamily="34" charset="0"/>
              </a:rPr>
              <a:t>Multiple-Processor Scheduling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1560" y="214312"/>
            <a:ext cx="8075240" cy="838423"/>
          </a:xfrm>
        </p:spPr>
        <p:txBody>
          <a:bodyPr>
            <a:normAutofit/>
          </a:bodyPr>
          <a:lstStyle/>
          <a:p>
            <a:pPr eaLnBrk="1" hangingPunct="1"/>
            <a:r>
              <a:rPr lang="en-US" altLang="en-US" sz="4000" dirty="0" smtClean="0">
                <a:solidFill>
                  <a:srgbClr val="C00000"/>
                </a:solidFill>
                <a:latin typeface="Arial" pitchFamily="34" charset="0"/>
                <a:cs typeface="Arial" pitchFamily="34" charset="0"/>
              </a:rPr>
              <a:t>Scheduling Criteria</a:t>
            </a:r>
          </a:p>
        </p:txBody>
      </p:sp>
      <p:sp>
        <p:nvSpPr>
          <p:cNvPr id="11267" name="Rectangle 3"/>
          <p:cNvSpPr>
            <a:spLocks noGrp="1" noChangeArrowheads="1"/>
          </p:cNvSpPr>
          <p:nvPr>
            <p:ph type="body" idx="1"/>
          </p:nvPr>
        </p:nvSpPr>
        <p:spPr>
          <a:xfrm>
            <a:off x="251520" y="1052736"/>
            <a:ext cx="8640960" cy="5495180"/>
          </a:xfrm>
        </p:spPr>
        <p:txBody>
          <a:bodyPr>
            <a:normAutofit fontScale="92500"/>
          </a:bodyPr>
          <a:lstStyle/>
          <a:p>
            <a:pPr algn="just"/>
            <a:r>
              <a:rPr lang="en-US" altLang="en-US" b="1" dirty="0" smtClean="0"/>
              <a:t>CPU utilization </a:t>
            </a:r>
            <a:r>
              <a:rPr lang="en-US" altLang="en-US" dirty="0" smtClean="0"/>
              <a:t>– keep the CPU as busy as possible</a:t>
            </a:r>
          </a:p>
          <a:p>
            <a:pPr algn="just"/>
            <a:r>
              <a:rPr lang="en-US" altLang="en-US" b="1" dirty="0" smtClean="0"/>
              <a:t>Throughput</a:t>
            </a:r>
            <a:r>
              <a:rPr lang="en-US" altLang="en-US" dirty="0" smtClean="0"/>
              <a:t> – number of processes that complete their execution per time unit</a:t>
            </a:r>
          </a:p>
          <a:p>
            <a:pPr algn="just"/>
            <a:r>
              <a:rPr lang="en-US" altLang="en-US" b="1" dirty="0" smtClean="0"/>
              <a:t>Turnaround time </a:t>
            </a:r>
            <a:r>
              <a:rPr lang="en-US" altLang="en-US" dirty="0" smtClean="0"/>
              <a:t>– amount of time to execute a particular process</a:t>
            </a:r>
          </a:p>
          <a:p>
            <a:pPr algn="just"/>
            <a:r>
              <a:rPr lang="en-US" altLang="en-US" b="1" dirty="0" smtClean="0"/>
              <a:t>Waiting time </a:t>
            </a:r>
            <a:r>
              <a:rPr lang="en-US" altLang="en-US" dirty="0" smtClean="0"/>
              <a:t>– amount of time a process has been waiting in the ready queue</a:t>
            </a:r>
          </a:p>
          <a:p>
            <a:pPr algn="just"/>
            <a:r>
              <a:rPr lang="en-US" altLang="en-US" b="1" dirty="0" smtClean="0"/>
              <a:t>Response time </a:t>
            </a:r>
            <a:r>
              <a:rPr lang="en-US" altLang="en-US" dirty="0" smtClean="0"/>
              <a:t>– amount of time it takes from when a request was submitted until the first response is produced, not output  (for time-sharing environment)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820812" y="44624"/>
            <a:ext cx="7567612" cy="851123"/>
          </a:xfrm>
        </p:spPr>
        <p:txBody>
          <a:bodyPr>
            <a:normAutofit/>
          </a:bodyPr>
          <a:lstStyle/>
          <a:p>
            <a:pPr eaLnBrk="1" hangingPunct="1"/>
            <a:r>
              <a:rPr lang="en-US" altLang="en-US" sz="4000" dirty="0" smtClean="0">
                <a:solidFill>
                  <a:srgbClr val="C00000"/>
                </a:solidFill>
                <a:latin typeface="Arial" pitchFamily="34" charset="0"/>
                <a:cs typeface="Arial" pitchFamily="34" charset="0"/>
              </a:rPr>
              <a:t>NUMA and CPU Scheduling</a:t>
            </a:r>
          </a:p>
        </p:txBody>
      </p:sp>
      <p:sp>
        <p:nvSpPr>
          <p:cNvPr id="35843" name="TextBox 3"/>
          <p:cNvSpPr txBox="1">
            <a:spLocks noChangeArrowheads="1"/>
          </p:cNvSpPr>
          <p:nvPr/>
        </p:nvSpPr>
        <p:spPr bwMode="auto">
          <a:xfrm>
            <a:off x="323528" y="4221088"/>
            <a:ext cx="8568952" cy="2308302"/>
          </a:xfrm>
          <a:prstGeom prst="rect">
            <a:avLst/>
          </a:prstGeom>
          <a:noFill/>
          <a:ln w="9525">
            <a:noFill/>
            <a:miter lim="800000"/>
            <a:headEnd/>
            <a:tailEnd/>
          </a:ln>
        </p:spPr>
        <p:txBody>
          <a:bodyPr wrap="square" lIns="91417" tIns="45709" rIns="91417" bIns="45709">
            <a:spAutoFit/>
          </a:bodyPr>
          <a:lstStyle/>
          <a:p>
            <a:pPr algn="just"/>
            <a:r>
              <a:rPr lang="en-IN" dirty="0" smtClean="0"/>
              <a:t>If the operating system’s CPU scheduler and memory-placement algorithms are </a:t>
            </a:r>
            <a:r>
              <a:rPr lang="en-IN" b="1" i="1" dirty="0" smtClean="0"/>
              <a:t>NUMA-aware </a:t>
            </a:r>
            <a:r>
              <a:rPr lang="en-IN" dirty="0" smtClean="0"/>
              <a:t>and work together, then a thread that has been scheduled onto a particular CPU can be allocated memory closest to where the CPU resides, thus providing the thread the fastest possible memory access. </a:t>
            </a:r>
          </a:p>
          <a:p>
            <a:pPr algn="just"/>
            <a:r>
              <a:rPr lang="en-IN" b="1" dirty="0" smtClean="0">
                <a:solidFill>
                  <a:srgbClr val="0000FF"/>
                </a:solidFill>
              </a:rPr>
              <a:t>Load balancing often counteracts the benefits of processor affinity. </a:t>
            </a:r>
          </a:p>
          <a:p>
            <a:pPr algn="just"/>
            <a:r>
              <a:rPr lang="en-IN" dirty="0" smtClean="0"/>
              <a:t>That is, the benefit of keeping a thread running on the same processor is that the thread can take advantage of its data being in that processor’s cache memory. </a:t>
            </a:r>
          </a:p>
          <a:p>
            <a:pPr algn="just"/>
            <a:r>
              <a:rPr lang="en-IN" b="1" dirty="0" smtClean="0">
                <a:solidFill>
                  <a:srgbClr val="0000FF"/>
                </a:solidFill>
              </a:rPr>
              <a:t>Balancing loads by moving a thread from one processor to another removes this benefit.</a:t>
            </a:r>
            <a:endParaRPr lang="en-US" altLang="en-US" b="1" dirty="0">
              <a:solidFill>
                <a:srgbClr val="0000FF"/>
              </a:solidFill>
            </a:endParaRPr>
          </a:p>
        </p:txBody>
      </p:sp>
      <p:pic>
        <p:nvPicPr>
          <p:cNvPr id="35844" name="Picture 1" descr="6_09.pdf"/>
          <p:cNvPicPr>
            <a:picLocks noChangeAspect="1"/>
          </p:cNvPicPr>
          <p:nvPr/>
        </p:nvPicPr>
        <p:blipFill>
          <a:blip r:embed="rId3" cstate="print"/>
          <a:srcRect/>
          <a:stretch>
            <a:fillRect/>
          </a:stretch>
        </p:blipFill>
        <p:spPr bwMode="auto">
          <a:xfrm>
            <a:off x="1727200" y="908720"/>
            <a:ext cx="6262688" cy="324036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3568" y="188640"/>
            <a:ext cx="7723187" cy="1296144"/>
          </a:xfrm>
        </p:spPr>
        <p:txBody>
          <a:bodyPr>
            <a:noAutofit/>
          </a:bodyPr>
          <a:lstStyle/>
          <a:p>
            <a:pPr eaLnBrk="1" hangingPunct="1"/>
            <a:r>
              <a:rPr lang="en-US" altLang="en-US" sz="4000" dirty="0" smtClean="0">
                <a:solidFill>
                  <a:srgbClr val="C00000"/>
                </a:solidFill>
                <a:latin typeface="Arial" pitchFamily="34" charset="0"/>
                <a:cs typeface="Arial" pitchFamily="34" charset="0"/>
              </a:rPr>
              <a:t>Multiple-Processor Scheduling – Load Balancing</a:t>
            </a:r>
          </a:p>
        </p:txBody>
      </p:sp>
      <p:sp>
        <p:nvSpPr>
          <p:cNvPr id="36867" name="Rectangle 3"/>
          <p:cNvSpPr>
            <a:spLocks noGrp="1" noChangeArrowheads="1"/>
          </p:cNvSpPr>
          <p:nvPr>
            <p:ph type="body" idx="1"/>
          </p:nvPr>
        </p:nvSpPr>
        <p:spPr>
          <a:xfrm>
            <a:off x="251520" y="1556792"/>
            <a:ext cx="8640960" cy="5112568"/>
          </a:xfrm>
        </p:spPr>
        <p:txBody>
          <a:bodyPr>
            <a:normAutofit/>
          </a:bodyPr>
          <a:lstStyle/>
          <a:p>
            <a:pPr algn="just"/>
            <a:r>
              <a:rPr lang="en-US" altLang="en-US" sz="2800" dirty="0" smtClean="0">
                <a:latin typeface="Arial" pitchFamily="34" charset="0"/>
                <a:cs typeface="Arial" pitchFamily="34" charset="0"/>
              </a:rPr>
              <a:t>If SMP, need to keep all CPUs loaded for efficiency</a:t>
            </a:r>
          </a:p>
          <a:p>
            <a:pPr algn="just"/>
            <a:r>
              <a:rPr lang="en-US" altLang="en-US" sz="2800" b="1" dirty="0" smtClean="0">
                <a:solidFill>
                  <a:srgbClr val="0000FF"/>
                </a:solidFill>
                <a:latin typeface="Arial" pitchFamily="34" charset="0"/>
                <a:cs typeface="Arial" pitchFamily="34" charset="0"/>
              </a:rPr>
              <a:t>Load balancing</a:t>
            </a:r>
            <a:r>
              <a:rPr lang="en-US" altLang="en-US" sz="2800" b="1" dirty="0" smtClean="0">
                <a:solidFill>
                  <a:srgbClr val="3366FF"/>
                </a:solidFill>
                <a:latin typeface="Arial" pitchFamily="34" charset="0"/>
                <a:cs typeface="Arial" pitchFamily="34" charset="0"/>
              </a:rPr>
              <a:t> </a:t>
            </a:r>
            <a:r>
              <a:rPr lang="en-US" altLang="en-US" sz="2800" dirty="0" smtClean="0">
                <a:latin typeface="Arial" pitchFamily="34" charset="0"/>
                <a:cs typeface="Arial" pitchFamily="34" charset="0"/>
              </a:rPr>
              <a:t>attempts to keep workload evenly distributed</a:t>
            </a:r>
          </a:p>
          <a:p>
            <a:pPr algn="just"/>
            <a:r>
              <a:rPr lang="en-US" altLang="en-US" sz="2800" b="1" dirty="0" smtClean="0">
                <a:solidFill>
                  <a:srgbClr val="0000FF"/>
                </a:solidFill>
                <a:latin typeface="Arial" pitchFamily="34" charset="0"/>
                <a:cs typeface="Arial" pitchFamily="34" charset="0"/>
              </a:rPr>
              <a:t>Push migration </a:t>
            </a:r>
            <a:r>
              <a:rPr lang="en-US" altLang="en-US" sz="2800" dirty="0" smtClean="0">
                <a:latin typeface="Arial" pitchFamily="34" charset="0"/>
                <a:cs typeface="Arial" pitchFamily="34" charset="0"/>
              </a:rPr>
              <a:t>– periodic task checks load on each processor, and if found pushes task from overloaded CPU to other CPUs</a:t>
            </a:r>
            <a:endParaRPr lang="en-US" altLang="en-US" sz="2800" b="1" dirty="0" smtClean="0">
              <a:solidFill>
                <a:srgbClr val="3366FF"/>
              </a:solidFill>
              <a:latin typeface="Arial" pitchFamily="34" charset="0"/>
              <a:cs typeface="Arial" pitchFamily="34" charset="0"/>
            </a:endParaRPr>
          </a:p>
          <a:p>
            <a:pPr algn="just"/>
            <a:r>
              <a:rPr lang="en-US" altLang="en-US" sz="2800" b="1" dirty="0" smtClean="0">
                <a:solidFill>
                  <a:srgbClr val="0000FF"/>
                </a:solidFill>
                <a:latin typeface="Arial" pitchFamily="34" charset="0"/>
                <a:cs typeface="Arial" pitchFamily="34" charset="0"/>
              </a:rPr>
              <a:t>Pull migration </a:t>
            </a:r>
            <a:r>
              <a:rPr lang="en-US" altLang="en-US" sz="2800" dirty="0" smtClean="0">
                <a:latin typeface="Arial" pitchFamily="34" charset="0"/>
                <a:cs typeface="Arial" pitchFamily="34" charset="0"/>
              </a:rPr>
              <a:t>– idle processors pulls waiting task from busy processor</a:t>
            </a:r>
            <a:endParaRPr lang="en-US" altLang="en-US" sz="700" dirty="0" smtClean="0">
              <a:latin typeface="Arial" pitchFamily="34" charset="0"/>
              <a:cs typeface="Arial"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36712"/>
            <a:ext cx="8784976" cy="4176464"/>
          </a:xfrm>
        </p:spPr>
        <p:txBody>
          <a:bodyPr>
            <a:normAutofit/>
          </a:bodyPr>
          <a:lstStyle/>
          <a:p>
            <a:pPr algn="just">
              <a:spcBef>
                <a:spcPts val="0"/>
              </a:spcBef>
            </a:pPr>
            <a:r>
              <a:rPr lang="en-US" sz="2800" dirty="0" smtClean="0">
                <a:latin typeface="Arial" pitchFamily="34" charset="0"/>
                <a:cs typeface="Arial" pitchFamily="34" charset="0"/>
              </a:rPr>
              <a:t>In a </a:t>
            </a:r>
            <a:r>
              <a:rPr lang="en-US" sz="2800" dirty="0" err="1" smtClean="0">
                <a:latin typeface="Arial" pitchFamily="34" charset="0"/>
                <a:cs typeface="Arial" pitchFamily="34" charset="0"/>
              </a:rPr>
              <a:t>multicore</a:t>
            </a:r>
            <a:r>
              <a:rPr lang="en-US" sz="2800" dirty="0" smtClean="0">
                <a:latin typeface="Arial" pitchFamily="34" charset="0"/>
                <a:cs typeface="Arial" pitchFamily="34" charset="0"/>
              </a:rPr>
              <a:t> processor each core maintains its architectural state and thus appears to the operating system to be a separate physical processor.</a:t>
            </a:r>
          </a:p>
          <a:p>
            <a:pPr lvl="1" algn="just">
              <a:spcBef>
                <a:spcPts val="0"/>
              </a:spcBef>
            </a:pPr>
            <a:r>
              <a:rPr lang="en-US" sz="2400" dirty="0" smtClean="0">
                <a:latin typeface="Arial" pitchFamily="34" charset="0"/>
                <a:cs typeface="Arial" pitchFamily="34" charset="0"/>
              </a:rPr>
              <a:t>SMP systems that use </a:t>
            </a:r>
            <a:r>
              <a:rPr lang="en-US" sz="2400" dirty="0" err="1" smtClean="0">
                <a:latin typeface="Arial" pitchFamily="34" charset="0"/>
                <a:cs typeface="Arial" pitchFamily="34" charset="0"/>
              </a:rPr>
              <a:t>multicore</a:t>
            </a:r>
            <a:r>
              <a:rPr lang="en-US" sz="2400" dirty="0" smtClean="0">
                <a:latin typeface="Arial" pitchFamily="34" charset="0"/>
                <a:cs typeface="Arial" pitchFamily="34" charset="0"/>
              </a:rPr>
              <a:t> processors are faster and consume less power than systems in which each processor has its own physical chip.</a:t>
            </a:r>
          </a:p>
          <a:p>
            <a:pPr algn="just">
              <a:spcBef>
                <a:spcPts val="0"/>
              </a:spcBef>
            </a:pPr>
            <a:r>
              <a:rPr lang="en-US" sz="2800" dirty="0" smtClean="0">
                <a:latin typeface="Arial" pitchFamily="34" charset="0"/>
                <a:cs typeface="Arial" pitchFamily="34" charset="0"/>
              </a:rPr>
              <a:t>Problem of memory stall</a:t>
            </a:r>
          </a:p>
          <a:p>
            <a:pPr lvl="1" algn="just">
              <a:spcBef>
                <a:spcPts val="0"/>
              </a:spcBef>
            </a:pPr>
            <a:r>
              <a:rPr lang="en-US" sz="2400" dirty="0" smtClean="0">
                <a:latin typeface="Arial" pitchFamily="34" charset="0"/>
                <a:cs typeface="Arial" pitchFamily="34" charset="0"/>
              </a:rPr>
              <a:t>In this scenario, the processor can spend up to 50 percent of its time waiting for data to become available from memory.</a:t>
            </a:r>
            <a:endParaRPr lang="en-US" sz="2400" dirty="0">
              <a:latin typeface="Arial" pitchFamily="34" charset="0"/>
              <a:cs typeface="Arial" pitchFamily="34" charset="0"/>
            </a:endParaRPr>
          </a:p>
        </p:txBody>
      </p:sp>
      <p:sp>
        <p:nvSpPr>
          <p:cNvPr id="4" name="Title 1"/>
          <p:cNvSpPr>
            <a:spLocks noGrp="1"/>
          </p:cNvSpPr>
          <p:nvPr>
            <p:ph type="title"/>
          </p:nvPr>
        </p:nvSpPr>
        <p:spPr>
          <a:xfrm>
            <a:off x="467544" y="44624"/>
            <a:ext cx="8229600" cy="868958"/>
          </a:xfrm>
        </p:spPr>
        <p:txBody>
          <a:bodyPr>
            <a:normAutofit/>
          </a:bodyPr>
          <a:lstStyle/>
          <a:p>
            <a:pPr eaLnBrk="1" hangingPunct="1"/>
            <a:r>
              <a:rPr lang="en-US" altLang="en-US" sz="4000" dirty="0" smtClean="0">
                <a:solidFill>
                  <a:srgbClr val="C00000"/>
                </a:solidFill>
                <a:latin typeface="Arial" pitchFamily="34" charset="0"/>
                <a:cs typeface="Arial" pitchFamily="34" charset="0"/>
              </a:rPr>
              <a:t>Multithreaded </a:t>
            </a:r>
            <a:r>
              <a:rPr lang="en-US" altLang="en-US" sz="4000" dirty="0" err="1" smtClean="0">
                <a:solidFill>
                  <a:srgbClr val="C00000"/>
                </a:solidFill>
                <a:latin typeface="Arial" pitchFamily="34" charset="0"/>
                <a:cs typeface="Arial" pitchFamily="34" charset="0"/>
              </a:rPr>
              <a:t>Multicore</a:t>
            </a:r>
            <a:r>
              <a:rPr lang="en-US" altLang="en-US" sz="4000" dirty="0" smtClean="0">
                <a:solidFill>
                  <a:srgbClr val="C00000"/>
                </a:solidFill>
                <a:latin typeface="Arial" pitchFamily="34" charset="0"/>
                <a:cs typeface="Arial" pitchFamily="34" charset="0"/>
              </a:rPr>
              <a:t> System</a:t>
            </a:r>
          </a:p>
        </p:txBody>
      </p:sp>
      <p:pic>
        <p:nvPicPr>
          <p:cNvPr id="5" name="Picture 4" descr="5"/>
          <p:cNvPicPr>
            <a:picLocks noChangeAspect="1" noChangeArrowheads="1"/>
          </p:cNvPicPr>
          <p:nvPr/>
        </p:nvPicPr>
        <p:blipFill>
          <a:blip r:embed="rId2" cstate="print"/>
          <a:srcRect/>
          <a:stretch>
            <a:fillRect/>
          </a:stretch>
        </p:blipFill>
        <p:spPr bwMode="auto">
          <a:xfrm>
            <a:off x="971600" y="5013176"/>
            <a:ext cx="6781800" cy="1671637"/>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cstate="print"/>
          <a:srcRect/>
          <a:stretch>
            <a:fillRect/>
          </a:stretch>
        </p:blipFill>
        <p:spPr bwMode="auto">
          <a:xfrm>
            <a:off x="1403648" y="4790122"/>
            <a:ext cx="6414135" cy="2067878"/>
          </a:xfrm>
          <a:prstGeom prst="rect">
            <a:avLst/>
          </a:prstGeom>
          <a:noFill/>
          <a:ln w="9525">
            <a:noFill/>
            <a:miter lim="800000"/>
            <a:headEnd/>
            <a:tailEnd/>
          </a:ln>
        </p:spPr>
      </p:pic>
      <p:sp>
        <p:nvSpPr>
          <p:cNvPr id="38914" name="Title 1"/>
          <p:cNvSpPr>
            <a:spLocks noGrp="1"/>
          </p:cNvSpPr>
          <p:nvPr>
            <p:ph type="title"/>
          </p:nvPr>
        </p:nvSpPr>
        <p:spPr>
          <a:xfrm>
            <a:off x="467544" y="116632"/>
            <a:ext cx="8229600" cy="792088"/>
          </a:xfrm>
        </p:spPr>
        <p:txBody>
          <a:bodyPr>
            <a:normAutofit/>
          </a:bodyPr>
          <a:lstStyle/>
          <a:p>
            <a:pPr eaLnBrk="1" hangingPunct="1"/>
            <a:r>
              <a:rPr lang="en-US" altLang="en-US" sz="4000" dirty="0" smtClean="0">
                <a:solidFill>
                  <a:srgbClr val="C00000"/>
                </a:solidFill>
                <a:latin typeface="Arial" pitchFamily="34" charset="0"/>
                <a:cs typeface="Arial" pitchFamily="34" charset="0"/>
              </a:rPr>
              <a:t>Multithreaded </a:t>
            </a:r>
            <a:r>
              <a:rPr lang="en-US" altLang="en-US" sz="4000" dirty="0" err="1" smtClean="0">
                <a:solidFill>
                  <a:srgbClr val="C00000"/>
                </a:solidFill>
                <a:latin typeface="Arial" pitchFamily="34" charset="0"/>
                <a:cs typeface="Arial" pitchFamily="34" charset="0"/>
              </a:rPr>
              <a:t>Multicore</a:t>
            </a:r>
            <a:r>
              <a:rPr lang="en-US" altLang="en-US" sz="4000" dirty="0" smtClean="0">
                <a:solidFill>
                  <a:srgbClr val="C00000"/>
                </a:solidFill>
                <a:latin typeface="Arial" pitchFamily="34" charset="0"/>
                <a:cs typeface="Arial" pitchFamily="34" charset="0"/>
              </a:rPr>
              <a:t> System</a:t>
            </a:r>
          </a:p>
        </p:txBody>
      </p:sp>
      <p:sp>
        <p:nvSpPr>
          <p:cNvPr id="6" name="Content Placeholder 5"/>
          <p:cNvSpPr>
            <a:spLocks noGrp="1"/>
          </p:cNvSpPr>
          <p:nvPr>
            <p:ph idx="1"/>
          </p:nvPr>
        </p:nvSpPr>
        <p:spPr>
          <a:xfrm>
            <a:off x="251520" y="908721"/>
            <a:ext cx="8712968" cy="4032448"/>
          </a:xfrm>
        </p:spPr>
        <p:txBody>
          <a:bodyPr>
            <a:normAutofit lnSpcReduction="10000"/>
          </a:bodyPr>
          <a:lstStyle/>
          <a:p>
            <a:pPr algn="just"/>
            <a:r>
              <a:rPr lang="en-US" sz="2800" dirty="0" smtClean="0">
                <a:latin typeface="Arial" pitchFamily="34" charset="0"/>
                <a:cs typeface="Arial" pitchFamily="34" charset="0"/>
              </a:rPr>
              <a:t>To remedy memory stall situation, many hardware designs implement multithreaded processor cores in which two (or more) hardware threads are assigned to each core. </a:t>
            </a:r>
          </a:p>
          <a:p>
            <a:pPr lvl="1" algn="just"/>
            <a:r>
              <a:rPr lang="en-US" sz="2400" dirty="0" smtClean="0">
                <a:latin typeface="Arial" pitchFamily="34" charset="0"/>
                <a:cs typeface="Arial" pitchFamily="34" charset="0"/>
              </a:rPr>
              <a:t>That way, if one thread stalls while waiting for memory, the core can switch to another thread.</a:t>
            </a:r>
          </a:p>
          <a:p>
            <a:pPr lvl="1" algn="just"/>
            <a:r>
              <a:rPr lang="en-IN" sz="2400" dirty="0" smtClean="0">
                <a:latin typeface="Arial" pitchFamily="34" charset="0"/>
                <a:cs typeface="Arial" pitchFamily="34" charset="0"/>
              </a:rPr>
              <a:t>From an operating system perspective, each hardware thread maintains its architectural state, such as instruction pointer and register set, and thus appears as a logical CPU that is available to run a software thread.</a:t>
            </a:r>
            <a:endParaRPr lang="en-US" sz="2400" dirty="0" smtClean="0">
              <a:latin typeface="Arial" pitchFamily="34" charset="0"/>
              <a:cs typeface="Arial"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a:bodyPr>
          <a:lstStyle/>
          <a:p>
            <a:r>
              <a:rPr lang="en-US" altLang="en-US" sz="4000" dirty="0" smtClean="0">
                <a:solidFill>
                  <a:srgbClr val="C00000"/>
                </a:solidFill>
                <a:latin typeface="Arial" pitchFamily="34" charset="0"/>
                <a:cs typeface="Arial" pitchFamily="34" charset="0"/>
              </a:rPr>
              <a:t>Multithreaded </a:t>
            </a:r>
            <a:r>
              <a:rPr lang="en-US" altLang="en-US" sz="4000" dirty="0" err="1" smtClean="0">
                <a:solidFill>
                  <a:srgbClr val="C00000"/>
                </a:solidFill>
                <a:latin typeface="Arial" pitchFamily="34" charset="0"/>
                <a:cs typeface="Arial" pitchFamily="34" charset="0"/>
              </a:rPr>
              <a:t>Multicore</a:t>
            </a:r>
            <a:r>
              <a:rPr lang="en-US" altLang="en-US" sz="4000" dirty="0" smtClean="0">
                <a:solidFill>
                  <a:srgbClr val="C00000"/>
                </a:solidFill>
                <a:latin typeface="Arial" pitchFamily="34" charset="0"/>
                <a:cs typeface="Arial" pitchFamily="34" charset="0"/>
              </a:rPr>
              <a:t> System</a:t>
            </a:r>
            <a:endParaRPr lang="en-IN" sz="4000" dirty="0"/>
          </a:p>
        </p:txBody>
      </p:sp>
      <p:sp>
        <p:nvSpPr>
          <p:cNvPr id="3" name="Content Placeholder 2"/>
          <p:cNvSpPr>
            <a:spLocks noGrp="1"/>
          </p:cNvSpPr>
          <p:nvPr>
            <p:ph idx="1"/>
          </p:nvPr>
        </p:nvSpPr>
        <p:spPr>
          <a:xfrm>
            <a:off x="107504" y="908720"/>
            <a:ext cx="5400600" cy="5760640"/>
          </a:xfrm>
        </p:spPr>
        <p:txBody>
          <a:bodyPr>
            <a:normAutofit fontScale="92500"/>
          </a:bodyPr>
          <a:lstStyle/>
          <a:p>
            <a:pPr algn="just"/>
            <a:r>
              <a:rPr lang="en-US" sz="2600" dirty="0" smtClean="0">
                <a:latin typeface="Arial" pitchFamily="34" charset="0"/>
                <a:cs typeface="Arial" pitchFamily="34" charset="0"/>
              </a:rPr>
              <a:t>From an operating-system perspective, each hardware thread appears as a logical processor that is available to run a software thread. </a:t>
            </a:r>
          </a:p>
          <a:p>
            <a:pPr lvl="1" algn="just">
              <a:spcBef>
                <a:spcPts val="0"/>
              </a:spcBef>
            </a:pPr>
            <a:r>
              <a:rPr lang="en-US" sz="2600" dirty="0" smtClean="0">
                <a:latin typeface="Arial" pitchFamily="34" charset="0"/>
                <a:cs typeface="Arial" pitchFamily="34" charset="0"/>
              </a:rPr>
              <a:t>Thus, on a dual-threaded, quad core system, eight logical processors are presented to the operating system. </a:t>
            </a:r>
          </a:p>
          <a:p>
            <a:pPr lvl="1" algn="just">
              <a:spcBef>
                <a:spcPts val="0"/>
              </a:spcBef>
            </a:pPr>
            <a:r>
              <a:rPr lang="en-US" sz="2600" dirty="0" err="1" smtClean="0">
                <a:latin typeface="Arial" pitchFamily="34" charset="0"/>
                <a:cs typeface="Arial" pitchFamily="34" charset="0"/>
              </a:rPr>
              <a:t>UltraSPARC</a:t>
            </a:r>
            <a:r>
              <a:rPr lang="en-US" sz="2600" dirty="0" smtClean="0">
                <a:latin typeface="Arial" pitchFamily="34" charset="0"/>
                <a:cs typeface="Arial" pitchFamily="34" charset="0"/>
              </a:rPr>
              <a:t> T3 CPU has sixteen cores per chip and eight hardware threads per core. </a:t>
            </a:r>
          </a:p>
          <a:p>
            <a:pPr lvl="2" algn="just">
              <a:spcBef>
                <a:spcPts val="0"/>
              </a:spcBef>
            </a:pPr>
            <a:r>
              <a:rPr lang="en-US" sz="2200" dirty="0" smtClean="0">
                <a:latin typeface="Arial" pitchFamily="34" charset="0"/>
                <a:cs typeface="Arial" pitchFamily="34" charset="0"/>
              </a:rPr>
              <a:t>From the perspective of the operating system, there appear to be 128 logical processors.</a:t>
            </a:r>
          </a:p>
        </p:txBody>
      </p:sp>
      <p:pic>
        <p:nvPicPr>
          <p:cNvPr id="43010" name="Picture 2"/>
          <p:cNvPicPr>
            <a:picLocks noChangeAspect="1" noChangeArrowheads="1"/>
          </p:cNvPicPr>
          <p:nvPr/>
        </p:nvPicPr>
        <p:blipFill>
          <a:blip r:embed="rId2" cstate="print"/>
          <a:srcRect/>
          <a:stretch>
            <a:fillRect/>
          </a:stretch>
        </p:blipFill>
        <p:spPr bwMode="auto">
          <a:xfrm>
            <a:off x="5652120" y="1052736"/>
            <a:ext cx="3491880" cy="5184576"/>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a:bodyPr>
          <a:lstStyle/>
          <a:p>
            <a:r>
              <a:rPr lang="en-IN" sz="4000" dirty="0" smtClean="0">
                <a:solidFill>
                  <a:srgbClr val="C00000"/>
                </a:solidFill>
                <a:latin typeface="Arial" pitchFamily="34" charset="0"/>
                <a:cs typeface="Arial" pitchFamily="34" charset="0"/>
              </a:rPr>
              <a:t>Chip Multithreading</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124744"/>
            <a:ext cx="8640960" cy="5472608"/>
          </a:xfrm>
        </p:spPr>
        <p:txBody>
          <a:bodyPr>
            <a:normAutofit/>
          </a:bodyPr>
          <a:lstStyle/>
          <a:p>
            <a:pPr algn="just">
              <a:spcBef>
                <a:spcPts val="0"/>
              </a:spcBef>
            </a:pPr>
            <a:r>
              <a:rPr lang="en-IN" dirty="0" smtClean="0">
                <a:latin typeface="Arial" pitchFamily="34" charset="0"/>
                <a:cs typeface="Arial" pitchFamily="34" charset="0"/>
              </a:rPr>
              <a:t>Intel processors use the term hyper-threading (also known as simultaneous multithreading or SMT) to describe assigning multiple hardware threads to a single processing core. </a:t>
            </a:r>
          </a:p>
          <a:p>
            <a:pPr algn="just">
              <a:spcBef>
                <a:spcPts val="0"/>
              </a:spcBef>
            </a:pPr>
            <a:r>
              <a:rPr lang="en-IN" dirty="0" smtClean="0">
                <a:latin typeface="Arial" pitchFamily="34" charset="0"/>
                <a:cs typeface="Arial" pitchFamily="34" charset="0"/>
              </a:rPr>
              <a:t>Contemporary Intel processors—such as the i7—support two threads per core, while the Oracle </a:t>
            </a:r>
            <a:r>
              <a:rPr lang="en-IN" dirty="0" err="1" smtClean="0">
                <a:latin typeface="Arial" pitchFamily="34" charset="0"/>
                <a:cs typeface="Arial" pitchFamily="34" charset="0"/>
              </a:rPr>
              <a:t>Sparc</a:t>
            </a:r>
            <a:r>
              <a:rPr lang="en-IN" dirty="0" smtClean="0">
                <a:latin typeface="Arial" pitchFamily="34" charset="0"/>
                <a:cs typeface="Arial" pitchFamily="34" charset="0"/>
              </a:rPr>
              <a:t> M7 processor supports eight threads per core, with eight cores per processor, thus providing the operating system with 64 logical CPUs.</a:t>
            </a:r>
            <a:endParaRPr lang="en-IN" dirty="0">
              <a:latin typeface="Arial" pitchFamily="34" charset="0"/>
              <a:cs typeface="Arial"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1" descr="Screen Shot 2012-12-17 at 8.37.21 PM.png"/>
          <p:cNvPicPr>
            <a:picLocks noChangeAspect="1"/>
          </p:cNvPicPr>
          <p:nvPr/>
        </p:nvPicPr>
        <p:blipFill>
          <a:blip r:embed="rId3" cstate="print"/>
          <a:srcRect/>
          <a:stretch>
            <a:fillRect/>
          </a:stretch>
        </p:blipFill>
        <p:spPr bwMode="auto">
          <a:xfrm>
            <a:off x="4211960" y="1484784"/>
            <a:ext cx="4813300" cy="3973513"/>
          </a:xfrm>
          <a:prstGeom prst="rect">
            <a:avLst/>
          </a:prstGeom>
          <a:noFill/>
          <a:ln w="9525">
            <a:noFill/>
            <a:miter lim="800000"/>
            <a:headEnd/>
            <a:tailEnd/>
          </a:ln>
        </p:spPr>
      </p:pic>
      <p:sp>
        <p:nvSpPr>
          <p:cNvPr id="39938" name="Title 1"/>
          <p:cNvSpPr>
            <a:spLocks noGrp="1"/>
          </p:cNvSpPr>
          <p:nvPr>
            <p:ph type="title"/>
          </p:nvPr>
        </p:nvSpPr>
        <p:spPr>
          <a:xfrm>
            <a:off x="827584" y="116632"/>
            <a:ext cx="7821612" cy="774923"/>
          </a:xfrm>
        </p:spPr>
        <p:txBody>
          <a:bodyPr>
            <a:normAutofit/>
          </a:bodyPr>
          <a:lstStyle/>
          <a:p>
            <a:pPr eaLnBrk="1" hangingPunct="1"/>
            <a:r>
              <a:rPr lang="en-US" altLang="en-US" sz="4000" dirty="0" smtClean="0">
                <a:solidFill>
                  <a:srgbClr val="C00000"/>
                </a:solidFill>
                <a:latin typeface="Arial" pitchFamily="34" charset="0"/>
                <a:cs typeface="Arial" pitchFamily="34" charset="0"/>
              </a:rPr>
              <a:t>Real-Time CPU Scheduling</a:t>
            </a:r>
          </a:p>
        </p:txBody>
      </p:sp>
      <p:sp>
        <p:nvSpPr>
          <p:cNvPr id="39939" name="Content Placeholder 2"/>
          <p:cNvSpPr>
            <a:spLocks noGrp="1"/>
          </p:cNvSpPr>
          <p:nvPr>
            <p:ph idx="1"/>
          </p:nvPr>
        </p:nvSpPr>
        <p:spPr>
          <a:xfrm>
            <a:off x="107504" y="908720"/>
            <a:ext cx="4608512" cy="5832648"/>
          </a:xfrm>
        </p:spPr>
        <p:txBody>
          <a:bodyPr>
            <a:normAutofit/>
          </a:bodyPr>
          <a:lstStyle/>
          <a:p>
            <a:pPr algn="just"/>
            <a:r>
              <a:rPr lang="en-US" altLang="en-US" sz="2800" b="1" dirty="0" smtClean="0">
                <a:solidFill>
                  <a:srgbClr val="0000FF"/>
                </a:solidFill>
                <a:latin typeface="Arial" pitchFamily="34" charset="0"/>
                <a:cs typeface="Arial" pitchFamily="34" charset="0"/>
              </a:rPr>
              <a:t>Soft real-time systems </a:t>
            </a:r>
            <a:r>
              <a:rPr lang="en-US" altLang="en-US" sz="2800" dirty="0" smtClean="0">
                <a:latin typeface="Arial" pitchFamily="34" charset="0"/>
                <a:cs typeface="Arial" pitchFamily="34" charset="0"/>
              </a:rPr>
              <a:t>– no guarantee as to when critical real-time process will be scheduled. </a:t>
            </a:r>
          </a:p>
          <a:p>
            <a:pPr algn="just"/>
            <a:r>
              <a:rPr lang="en-IN" altLang="en-US" sz="2800" dirty="0" smtClean="0">
                <a:latin typeface="Arial" pitchFamily="34" charset="0"/>
                <a:cs typeface="Arial" pitchFamily="34" charset="0"/>
              </a:rPr>
              <a:t>They guarantee only that the process will be given preference over non-critical processes.</a:t>
            </a:r>
            <a:endParaRPr lang="en-US" altLang="en-US" sz="2800" dirty="0" smtClean="0">
              <a:latin typeface="Arial" pitchFamily="34" charset="0"/>
              <a:cs typeface="Arial" pitchFamily="34" charset="0"/>
            </a:endParaRPr>
          </a:p>
          <a:p>
            <a:pPr algn="just"/>
            <a:r>
              <a:rPr lang="en-US" altLang="en-US" sz="2800" b="1" dirty="0" smtClean="0">
                <a:solidFill>
                  <a:srgbClr val="0000FF"/>
                </a:solidFill>
                <a:latin typeface="Arial" pitchFamily="34" charset="0"/>
                <a:cs typeface="Arial" pitchFamily="34" charset="0"/>
              </a:rPr>
              <a:t>Hard real-time systems</a:t>
            </a:r>
            <a:r>
              <a:rPr lang="en-US" altLang="en-US" sz="2800" dirty="0" smtClean="0">
                <a:solidFill>
                  <a:srgbClr val="0000FF"/>
                </a:solidFill>
                <a:latin typeface="Arial" pitchFamily="34" charset="0"/>
                <a:cs typeface="Arial" pitchFamily="34" charset="0"/>
              </a:rPr>
              <a:t> </a:t>
            </a:r>
            <a:r>
              <a:rPr lang="en-US" altLang="en-US" sz="2800" dirty="0" smtClean="0">
                <a:latin typeface="Arial" pitchFamily="34" charset="0"/>
                <a:cs typeface="Arial" pitchFamily="34" charset="0"/>
              </a:rPr>
              <a:t>– task must be serviced by its deadline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a:bodyPr>
          <a:lstStyle/>
          <a:p>
            <a:r>
              <a:rPr lang="en-US" altLang="en-US" sz="4000" dirty="0" smtClean="0">
                <a:solidFill>
                  <a:srgbClr val="C00000"/>
                </a:solidFill>
                <a:latin typeface="Arial" pitchFamily="34" charset="0"/>
                <a:cs typeface="Arial" pitchFamily="34" charset="0"/>
              </a:rPr>
              <a:t>Event latency</a:t>
            </a:r>
            <a:endParaRPr lang="en-IN" sz="4000" dirty="0">
              <a:solidFill>
                <a:srgbClr val="C00000"/>
              </a:solidFill>
            </a:endParaRPr>
          </a:p>
        </p:txBody>
      </p:sp>
      <p:sp>
        <p:nvSpPr>
          <p:cNvPr id="3" name="Content Placeholder 2"/>
          <p:cNvSpPr>
            <a:spLocks noGrp="1"/>
          </p:cNvSpPr>
          <p:nvPr>
            <p:ph idx="1"/>
          </p:nvPr>
        </p:nvSpPr>
        <p:spPr>
          <a:xfrm>
            <a:off x="251520" y="1052736"/>
            <a:ext cx="5112568" cy="5616624"/>
          </a:xfrm>
        </p:spPr>
        <p:txBody>
          <a:bodyPr>
            <a:normAutofit fontScale="70000" lnSpcReduction="20000"/>
          </a:bodyPr>
          <a:lstStyle/>
          <a:p>
            <a:pPr algn="just">
              <a:lnSpc>
                <a:spcPct val="120000"/>
              </a:lnSpc>
              <a:spcBef>
                <a:spcPts val="0"/>
              </a:spcBef>
            </a:pPr>
            <a:r>
              <a:rPr lang="en-US" altLang="en-US" sz="4000" dirty="0" smtClean="0">
                <a:latin typeface="Arial" pitchFamily="34" charset="0"/>
                <a:cs typeface="Arial" pitchFamily="34" charset="0"/>
              </a:rPr>
              <a:t>Minimize Latency</a:t>
            </a:r>
          </a:p>
          <a:p>
            <a:pPr lvl="1" algn="just">
              <a:lnSpc>
                <a:spcPct val="120000"/>
              </a:lnSpc>
              <a:spcBef>
                <a:spcPts val="0"/>
              </a:spcBef>
            </a:pPr>
            <a:r>
              <a:rPr lang="en-US" altLang="en-US" sz="3600" dirty="0" smtClean="0">
                <a:latin typeface="Arial" pitchFamily="34" charset="0"/>
                <a:cs typeface="Arial" pitchFamily="34" charset="0"/>
              </a:rPr>
              <a:t>Event latency is defined as the amount of time that elapses from when an event occurs to when it is serviced</a:t>
            </a:r>
          </a:p>
          <a:p>
            <a:pPr algn="just">
              <a:lnSpc>
                <a:spcPct val="120000"/>
              </a:lnSpc>
              <a:spcBef>
                <a:spcPts val="0"/>
              </a:spcBef>
            </a:pPr>
            <a:r>
              <a:rPr lang="en-US" altLang="en-US" sz="4000" dirty="0" smtClean="0">
                <a:latin typeface="Arial" pitchFamily="34" charset="0"/>
                <a:cs typeface="Arial" pitchFamily="34" charset="0"/>
              </a:rPr>
              <a:t>Two types of latencies affect performance</a:t>
            </a:r>
          </a:p>
          <a:p>
            <a:pPr lvl="1" algn="just">
              <a:lnSpc>
                <a:spcPct val="120000"/>
              </a:lnSpc>
              <a:spcBef>
                <a:spcPts val="0"/>
              </a:spcBef>
              <a:buFont typeface="Arial" pitchFamily="34" charset="0"/>
              <a:buAutoNum type="arabicPeriod"/>
            </a:pPr>
            <a:r>
              <a:rPr lang="en-US" altLang="en-US" sz="2900" b="1" dirty="0" smtClean="0">
                <a:solidFill>
                  <a:srgbClr val="002060"/>
                </a:solidFill>
                <a:latin typeface="Arial" pitchFamily="34" charset="0"/>
                <a:cs typeface="Arial" pitchFamily="34" charset="0"/>
              </a:rPr>
              <a:t>Interrupt latency</a:t>
            </a:r>
            <a:r>
              <a:rPr lang="en-US" altLang="en-US" sz="2900" dirty="0" smtClean="0">
                <a:latin typeface="Arial" pitchFamily="34" charset="0"/>
                <a:cs typeface="Arial" pitchFamily="34" charset="0"/>
              </a:rPr>
              <a:t> – time from arrival of interrupt to start of routine that services interrupt</a:t>
            </a:r>
          </a:p>
          <a:p>
            <a:pPr lvl="1" algn="just">
              <a:lnSpc>
                <a:spcPct val="120000"/>
              </a:lnSpc>
              <a:spcBef>
                <a:spcPts val="0"/>
              </a:spcBef>
              <a:buFont typeface="Arial" pitchFamily="34" charset="0"/>
              <a:buAutoNum type="arabicPeriod"/>
            </a:pPr>
            <a:r>
              <a:rPr lang="en-US" altLang="en-US" sz="2900" b="1" dirty="0" smtClean="0">
                <a:solidFill>
                  <a:srgbClr val="FF0000"/>
                </a:solidFill>
                <a:latin typeface="Arial" pitchFamily="34" charset="0"/>
                <a:cs typeface="Arial" pitchFamily="34" charset="0"/>
              </a:rPr>
              <a:t>Dispatch latency</a:t>
            </a:r>
            <a:r>
              <a:rPr lang="en-US" altLang="en-US" sz="2900" dirty="0" smtClean="0">
                <a:latin typeface="Arial" pitchFamily="34" charset="0"/>
                <a:cs typeface="Arial" pitchFamily="34" charset="0"/>
              </a:rPr>
              <a:t> – time for scheduling dispatcher to take current process off CPU i.e. stop it and switch to another</a:t>
            </a:r>
            <a:endParaRPr lang="en-US" altLang="en-US" sz="2900" dirty="0" smtClean="0"/>
          </a:p>
          <a:p>
            <a:pPr>
              <a:lnSpc>
                <a:spcPct val="120000"/>
              </a:lnSpc>
              <a:spcBef>
                <a:spcPts val="0"/>
              </a:spcBef>
            </a:pPr>
            <a:endParaRPr lang="en-IN" dirty="0"/>
          </a:p>
        </p:txBody>
      </p:sp>
      <p:pic>
        <p:nvPicPr>
          <p:cNvPr id="44034" name="Picture 2"/>
          <p:cNvPicPr>
            <a:picLocks noChangeAspect="1" noChangeArrowheads="1"/>
          </p:cNvPicPr>
          <p:nvPr/>
        </p:nvPicPr>
        <p:blipFill>
          <a:blip r:embed="rId2" cstate="print"/>
          <a:srcRect/>
          <a:stretch>
            <a:fillRect/>
          </a:stretch>
        </p:blipFill>
        <p:spPr bwMode="auto">
          <a:xfrm>
            <a:off x="5400600" y="1484784"/>
            <a:ext cx="3635896" cy="2736304"/>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11560" y="176212"/>
            <a:ext cx="8113340" cy="1020539"/>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Real-Time CPU Scheduling (Cont.)</a:t>
            </a:r>
          </a:p>
        </p:txBody>
      </p:sp>
      <p:sp>
        <p:nvSpPr>
          <p:cNvPr id="40963" name="Content Placeholder 2"/>
          <p:cNvSpPr>
            <a:spLocks noGrp="1"/>
          </p:cNvSpPr>
          <p:nvPr>
            <p:ph idx="1"/>
          </p:nvPr>
        </p:nvSpPr>
        <p:spPr>
          <a:xfrm>
            <a:off x="179512" y="1124744"/>
            <a:ext cx="3528392" cy="5472608"/>
          </a:xfrm>
        </p:spPr>
        <p:txBody>
          <a:bodyPr>
            <a:noAutofit/>
          </a:bodyPr>
          <a:lstStyle/>
          <a:p>
            <a:pPr marL="361950" indent="-361950" algn="just">
              <a:spcBef>
                <a:spcPts val="0"/>
              </a:spcBef>
            </a:pPr>
            <a:r>
              <a:rPr lang="en-US" altLang="en-US" sz="2400" dirty="0" smtClean="0">
                <a:latin typeface="Arial" pitchFamily="34" charset="0"/>
                <a:cs typeface="Arial" pitchFamily="34" charset="0"/>
              </a:rPr>
              <a:t>Dispatch latency should be low for preemptive kernels</a:t>
            </a:r>
          </a:p>
          <a:p>
            <a:pPr marL="361950" indent="-361950" algn="just">
              <a:spcBef>
                <a:spcPts val="0"/>
              </a:spcBef>
            </a:pPr>
            <a:r>
              <a:rPr lang="en-US" altLang="en-US" sz="2400" dirty="0" smtClean="0">
                <a:latin typeface="Arial" pitchFamily="34" charset="0"/>
                <a:cs typeface="Arial" pitchFamily="34" charset="0"/>
              </a:rPr>
              <a:t>Conflict phase of dispatch latency has two components:</a:t>
            </a:r>
          </a:p>
          <a:p>
            <a:pPr marL="714375" lvl="1" indent="-361950" algn="just">
              <a:spcBef>
                <a:spcPts val="0"/>
              </a:spcBef>
              <a:buFont typeface="Arial" pitchFamily="34" charset="0"/>
              <a:buAutoNum type="arabicPeriod"/>
            </a:pPr>
            <a:r>
              <a:rPr lang="en-US" altLang="en-US" sz="2400" dirty="0" smtClean="0">
                <a:latin typeface="Arial" pitchFamily="34" charset="0"/>
                <a:cs typeface="Arial" pitchFamily="34" charset="0"/>
              </a:rPr>
              <a:t>Preemption of any process running in kernel mode</a:t>
            </a:r>
          </a:p>
          <a:p>
            <a:pPr marL="714375" lvl="1" indent="-361950" algn="just">
              <a:spcBef>
                <a:spcPts val="0"/>
              </a:spcBef>
              <a:buFont typeface="Arial" pitchFamily="34" charset="0"/>
              <a:buAutoNum type="arabicPeriod"/>
            </a:pPr>
            <a:r>
              <a:rPr lang="en-US" altLang="en-US" sz="2400" dirty="0" smtClean="0">
                <a:latin typeface="Arial" pitchFamily="34" charset="0"/>
                <a:cs typeface="Arial" pitchFamily="34" charset="0"/>
              </a:rPr>
              <a:t>Release by low-priority process of resources needed by high-priority processes.</a:t>
            </a:r>
          </a:p>
        </p:txBody>
      </p:sp>
      <p:pic>
        <p:nvPicPr>
          <p:cNvPr id="40964" name="Picture 3" descr="6_14.pdf"/>
          <p:cNvPicPr>
            <a:picLocks noChangeAspect="1"/>
          </p:cNvPicPr>
          <p:nvPr/>
        </p:nvPicPr>
        <p:blipFill>
          <a:blip r:embed="rId3" cstate="print"/>
          <a:srcRect/>
          <a:stretch>
            <a:fillRect/>
          </a:stretch>
        </p:blipFill>
        <p:spPr bwMode="auto">
          <a:xfrm>
            <a:off x="3719376" y="1700808"/>
            <a:ext cx="5317120" cy="3920457"/>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865188" y="116632"/>
            <a:ext cx="7821612" cy="737443"/>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Priority-based Scheduling</a:t>
            </a:r>
          </a:p>
        </p:txBody>
      </p:sp>
      <p:sp>
        <p:nvSpPr>
          <p:cNvPr id="41987" name="Content Placeholder 2"/>
          <p:cNvSpPr>
            <a:spLocks noGrp="1"/>
          </p:cNvSpPr>
          <p:nvPr>
            <p:ph idx="1"/>
          </p:nvPr>
        </p:nvSpPr>
        <p:spPr>
          <a:xfrm>
            <a:off x="179512" y="908720"/>
            <a:ext cx="8784976" cy="5760640"/>
          </a:xfrm>
        </p:spPr>
        <p:txBody>
          <a:bodyPr>
            <a:noAutofit/>
          </a:bodyPr>
          <a:lstStyle/>
          <a:p>
            <a:pPr algn="just">
              <a:lnSpc>
                <a:spcPct val="120000"/>
              </a:lnSpc>
              <a:spcBef>
                <a:spcPts val="0"/>
              </a:spcBef>
            </a:pPr>
            <a:r>
              <a:rPr lang="en-IN" altLang="en-US" sz="2800" dirty="0" smtClean="0">
                <a:latin typeface="Arial" pitchFamily="34" charset="0"/>
                <a:cs typeface="Arial" pitchFamily="34" charset="0"/>
              </a:rPr>
              <a:t>Most important feature of a real-time operating system is to respond immediately to a real-time process as soon as that process requires the CPU. </a:t>
            </a:r>
          </a:p>
          <a:p>
            <a:pPr algn="just">
              <a:lnSpc>
                <a:spcPct val="120000"/>
              </a:lnSpc>
              <a:spcBef>
                <a:spcPts val="0"/>
              </a:spcBef>
            </a:pPr>
            <a:r>
              <a:rPr lang="en-US" altLang="en-US" sz="2800" dirty="0" smtClean="0">
                <a:latin typeface="Arial" pitchFamily="34" charset="0"/>
                <a:cs typeface="Arial" pitchFamily="34" charset="0"/>
              </a:rPr>
              <a:t>For real-time scheduling, scheduler must support preemptive, priority-based scheduling</a:t>
            </a:r>
          </a:p>
          <a:p>
            <a:pPr lvl="1" algn="just">
              <a:lnSpc>
                <a:spcPct val="120000"/>
              </a:lnSpc>
              <a:spcBef>
                <a:spcPts val="0"/>
              </a:spcBef>
            </a:pPr>
            <a:r>
              <a:rPr lang="en-US" altLang="en-US" sz="2400" dirty="0" smtClean="0">
                <a:latin typeface="Arial" pitchFamily="34" charset="0"/>
                <a:cs typeface="Arial" pitchFamily="34" charset="0"/>
              </a:rPr>
              <a:t>But only guarantees soft real-time</a:t>
            </a:r>
          </a:p>
          <a:p>
            <a:pPr lvl="1" algn="just">
              <a:lnSpc>
                <a:spcPct val="120000"/>
              </a:lnSpc>
              <a:spcBef>
                <a:spcPts val="0"/>
              </a:spcBef>
            </a:pPr>
            <a:r>
              <a:rPr lang="en-IN" altLang="en-US" sz="2400" dirty="0" smtClean="0">
                <a:latin typeface="Arial" pitchFamily="34" charset="0"/>
                <a:cs typeface="Arial" pitchFamily="34" charset="0"/>
              </a:rPr>
              <a:t>If the scheduler also supports </a:t>
            </a:r>
            <a:r>
              <a:rPr lang="en-IN" altLang="en-US" sz="2400" dirty="0" err="1" smtClean="0">
                <a:latin typeface="Arial" pitchFamily="34" charset="0"/>
                <a:cs typeface="Arial" pitchFamily="34" charset="0"/>
              </a:rPr>
              <a:t>preemption</a:t>
            </a:r>
            <a:r>
              <a:rPr lang="en-IN" altLang="en-US" sz="2400" dirty="0" smtClean="0">
                <a:latin typeface="Arial" pitchFamily="34" charset="0"/>
                <a:cs typeface="Arial" pitchFamily="34" charset="0"/>
              </a:rPr>
              <a:t>, a process currently running on the CPU will be </a:t>
            </a:r>
            <a:r>
              <a:rPr lang="en-IN" altLang="en-US" sz="2400" dirty="0" err="1" smtClean="0">
                <a:latin typeface="Arial" pitchFamily="34" charset="0"/>
                <a:cs typeface="Arial" pitchFamily="34" charset="0"/>
              </a:rPr>
              <a:t>preempted</a:t>
            </a:r>
            <a:r>
              <a:rPr lang="en-IN" altLang="en-US" sz="2400" dirty="0" smtClean="0">
                <a:latin typeface="Arial" pitchFamily="34" charset="0"/>
                <a:cs typeface="Arial" pitchFamily="34" charset="0"/>
              </a:rPr>
              <a:t> if a higher-priority process becomes available to run.</a:t>
            </a:r>
            <a:endParaRPr lang="en-US" altLang="en-US" sz="2400" dirty="0" smtClean="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2414</TotalTime>
  <Words>6413</Words>
  <Application>Microsoft Office PowerPoint</Application>
  <PresentationFormat>On-screen Show (4:3)</PresentationFormat>
  <Paragraphs>809</Paragraphs>
  <Slides>119</Slides>
  <Notes>80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119</vt:i4>
      </vt:variant>
    </vt:vector>
  </HeadingPairs>
  <TitlesOfParts>
    <vt:vector size="121" baseType="lpstr">
      <vt:lpstr>Office Theme</vt:lpstr>
      <vt:lpstr>Equation</vt:lpstr>
      <vt:lpstr>Process/Thread Scheduling</vt:lpstr>
      <vt:lpstr>Basic Concepts</vt:lpstr>
      <vt:lpstr>Slide 3</vt:lpstr>
      <vt:lpstr>Slide 4</vt:lpstr>
      <vt:lpstr>Slide 5</vt:lpstr>
      <vt:lpstr>Slide 6</vt:lpstr>
      <vt:lpstr>CPU Scheduler</vt:lpstr>
      <vt:lpstr>Dispatcher</vt:lpstr>
      <vt:lpstr>Scheduling Criteria</vt:lpstr>
      <vt:lpstr>Scheduling Algorithm Optimization Criteria</vt:lpstr>
      <vt:lpstr>First- Come, First-Served (FCFS) Scheduling</vt:lpstr>
      <vt:lpstr>FCFS Scheduling (Contd.)</vt:lpstr>
      <vt:lpstr>Shortest-Job-First (SJF) Scheduling</vt:lpstr>
      <vt:lpstr>Example of SJF</vt:lpstr>
      <vt:lpstr>Determining Length of Next CPU Burst</vt:lpstr>
      <vt:lpstr>Prediction of Length of the Next CPU Burst</vt:lpstr>
      <vt:lpstr>Examples of Exponential Averaging</vt:lpstr>
      <vt:lpstr>SRTF</vt:lpstr>
      <vt:lpstr>Example SRTF</vt:lpstr>
      <vt:lpstr>Priority Scheduling</vt:lpstr>
      <vt:lpstr>Priority Scheduling</vt:lpstr>
      <vt:lpstr>Example of Priority Scheduling</vt:lpstr>
      <vt:lpstr>Round Robin (RR) Scheduling</vt:lpstr>
      <vt:lpstr>Slide 24</vt:lpstr>
      <vt:lpstr>Slide 25</vt:lpstr>
      <vt:lpstr>Round Robin Scheduling</vt:lpstr>
      <vt:lpstr>Example of RR with  Time Quantum = 4</vt:lpstr>
      <vt:lpstr>Time Quantum &amp; Context Switch Time</vt:lpstr>
      <vt:lpstr>Turnaround Time Varies With The Time Quantum</vt:lpstr>
      <vt:lpstr>Multilevel Queue</vt:lpstr>
      <vt:lpstr>Multilevel Queue Scheduling</vt:lpstr>
      <vt:lpstr>Separate Queues for Each Priority</vt:lpstr>
      <vt:lpstr>Slide 33</vt:lpstr>
      <vt:lpstr>Slide 34</vt:lpstr>
      <vt:lpstr>Multilevel Feedback Queue</vt:lpstr>
      <vt:lpstr>Example of Multilevel Feedback Queue</vt:lpstr>
      <vt:lpstr>Threads: Motivation</vt:lpstr>
      <vt:lpstr>Threads: Motivation</vt:lpstr>
      <vt:lpstr>Thread</vt:lpstr>
      <vt:lpstr>Slide 40</vt:lpstr>
      <vt:lpstr>Another View</vt:lpstr>
      <vt:lpstr>Key benefits of threads</vt:lpstr>
      <vt:lpstr>Threads and Processes</vt:lpstr>
      <vt:lpstr>Slide 44</vt:lpstr>
      <vt:lpstr>General Concept of Multithreading</vt:lpstr>
      <vt:lpstr>Slide 46</vt:lpstr>
      <vt:lpstr>Multithreaded Server Architecture</vt:lpstr>
      <vt:lpstr>Multicore Programming</vt:lpstr>
      <vt:lpstr>Multicore Programming (Cont.)</vt:lpstr>
      <vt:lpstr>Concurrency vs. Parallelism</vt:lpstr>
      <vt:lpstr>Amdahl’s Law</vt:lpstr>
      <vt:lpstr>Amdahl’s Law</vt:lpstr>
      <vt:lpstr>Speedup with 0%, 2%, 5%, and 10% sequential portions</vt:lpstr>
      <vt:lpstr>Speedup with overheads</vt:lpstr>
      <vt:lpstr>User Threads and Kernel Threads</vt:lpstr>
      <vt:lpstr>User-Level and Kernel-Level Threads</vt:lpstr>
      <vt:lpstr>Slide 57</vt:lpstr>
      <vt:lpstr>Slide 58</vt:lpstr>
      <vt:lpstr>Slide 59</vt:lpstr>
      <vt:lpstr>Slide 60</vt:lpstr>
      <vt:lpstr>Slide 61</vt:lpstr>
      <vt:lpstr>Slide 62</vt:lpstr>
      <vt:lpstr>Multithreading Models</vt:lpstr>
      <vt:lpstr>Many-to-One</vt:lpstr>
      <vt:lpstr>One-to-One</vt:lpstr>
      <vt:lpstr>Many-to-Many Model</vt:lpstr>
      <vt:lpstr>Thread Libraries</vt:lpstr>
      <vt:lpstr>Pthreads</vt:lpstr>
      <vt:lpstr>Slide 69</vt:lpstr>
      <vt:lpstr>Pthreads Example</vt:lpstr>
      <vt:lpstr>Thread Pools</vt:lpstr>
      <vt:lpstr>OpenMP</vt:lpstr>
      <vt:lpstr>Grand Central Dispatch</vt:lpstr>
      <vt:lpstr>Grand Central Dispatch</vt:lpstr>
      <vt:lpstr>Threading Issues</vt:lpstr>
      <vt:lpstr>Semantics of fork() and exec()</vt:lpstr>
      <vt:lpstr>Signal Handling</vt:lpstr>
      <vt:lpstr>Signal Handling (Cont.)</vt:lpstr>
      <vt:lpstr>Thread Cancellation</vt:lpstr>
      <vt:lpstr>Scheduler Activations</vt:lpstr>
      <vt:lpstr>Creating multiple threads</vt:lpstr>
      <vt:lpstr>Linux Threads</vt:lpstr>
      <vt:lpstr>Scheduler Activations</vt:lpstr>
      <vt:lpstr>Thread Scheduling</vt:lpstr>
      <vt:lpstr>Thread Scheduling</vt:lpstr>
      <vt:lpstr>Thread Scheduling</vt:lpstr>
      <vt:lpstr>Pthread Scheduling</vt:lpstr>
      <vt:lpstr>Multiple-Processor Scheduling</vt:lpstr>
      <vt:lpstr>Multiple-Processor Scheduling</vt:lpstr>
      <vt:lpstr>NUMA and CPU Scheduling</vt:lpstr>
      <vt:lpstr>Multiple-Processor Scheduling – Load Balancing</vt:lpstr>
      <vt:lpstr>Multithreaded Multicore System</vt:lpstr>
      <vt:lpstr>Multithreaded Multicore System</vt:lpstr>
      <vt:lpstr>Multithreaded Multicore System</vt:lpstr>
      <vt:lpstr>Chip Multithreading</vt:lpstr>
      <vt:lpstr>Real-Time CPU Scheduling</vt:lpstr>
      <vt:lpstr>Event latency</vt:lpstr>
      <vt:lpstr>Real-Time CPU Scheduling (Cont.)</vt:lpstr>
      <vt:lpstr>Priority-based Scheduling</vt:lpstr>
      <vt:lpstr>Hard real-time Systems</vt:lpstr>
      <vt:lpstr>Real-time Priority based Scheduling</vt:lpstr>
      <vt:lpstr>Real-time Priority based Scheduling</vt:lpstr>
      <vt:lpstr>Rate Monotonic Scheduling</vt:lpstr>
      <vt:lpstr>Rate Monotonic Scheduling</vt:lpstr>
      <vt:lpstr>Rate Monotonic Scheduling …</vt:lpstr>
      <vt:lpstr>Rate Monotonic Scheduling …</vt:lpstr>
      <vt:lpstr>Missing Deadlines with Rate Monotonic Scheduling</vt:lpstr>
      <vt:lpstr>Earliest Deadline First Scheduling (EDF)</vt:lpstr>
      <vt:lpstr>Earliest Deadline First Scheduling (EDF)</vt:lpstr>
      <vt:lpstr>Proportional Share Scheduling</vt:lpstr>
      <vt:lpstr>Proportional Share Scheduling</vt:lpstr>
      <vt:lpstr>POSIX Real-Time Scheduling</vt:lpstr>
      <vt:lpstr>POSIX Real-Time Scheduling API</vt:lpstr>
      <vt:lpstr>POSIX Real-Time Scheduling API (Cont.)</vt:lpstr>
      <vt:lpstr>Queueing Models</vt:lpstr>
      <vt:lpstr>Queueing Models</vt:lpstr>
      <vt:lpstr>Little’s Formula</vt:lpstr>
      <vt:lpstr>Simulations</vt:lpstr>
      <vt:lpstr>Implementation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MAYANK</dc:creator>
  <cp:lastModifiedBy>Administrator</cp:lastModifiedBy>
  <cp:revision>94</cp:revision>
  <dcterms:created xsi:type="dcterms:W3CDTF">2017-01-26T14:26:26Z</dcterms:created>
  <dcterms:modified xsi:type="dcterms:W3CDTF">2021-02-26T04:54:26Z</dcterms:modified>
</cp:coreProperties>
</file>